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8.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1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20.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21.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22.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23.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notesSlides/notesSlide27.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28.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29.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notesSlides/notesSlide32.xml" ContentType="application/vnd.openxmlformats-officedocument.presentationml.notesSlide+xml"/>
  <Override PartName="/ppt/tags/tag53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35.xml" ContentType="application/vnd.openxmlformats-officedocument.presentationml.notesSlide+xml"/>
  <Override PartName="/ppt/tags/tag57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42.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43.xml" ContentType="application/vnd.openxmlformats-officedocument.presentationml.notesSlide+xml"/>
  <Override PartName="/ppt/tags/tag69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69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96.xml" ContentType="application/vnd.openxmlformats-officedocument.presentationml.tags+xml"/>
  <Override PartName="/ppt/tags/tag697.xml" ContentType="application/vnd.openxmlformats-officedocument.presentationml.tags+xml"/>
  <Override PartName="/ppt/notesSlides/notesSlide49.xml" ContentType="application/vnd.openxmlformats-officedocument.presentationml.notesSlide+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7b8273dd61f5437a" Type="http://schemas.microsoft.com/office/2007/relationships/ui/extensibility" Target="customUI/customUI14.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8" r:id="rId1"/>
  </p:sldMasterIdLst>
  <p:notesMasterIdLst>
    <p:notesMasterId r:id="rId158"/>
  </p:notesMasterIdLst>
  <p:handoutMasterIdLst>
    <p:handoutMasterId r:id="rId159"/>
  </p:handoutMasterIdLst>
  <p:sldIdLst>
    <p:sldId id="684" r:id="rId2"/>
    <p:sldId id="1108" r:id="rId3"/>
    <p:sldId id="1110" r:id="rId4"/>
    <p:sldId id="957" r:id="rId5"/>
    <p:sldId id="1109" r:id="rId6"/>
    <p:sldId id="1107" r:id="rId7"/>
    <p:sldId id="1111" r:id="rId8"/>
    <p:sldId id="1112" r:id="rId9"/>
    <p:sldId id="1113" r:id="rId10"/>
    <p:sldId id="1114" r:id="rId11"/>
    <p:sldId id="1106" r:id="rId12"/>
    <p:sldId id="958" r:id="rId13"/>
    <p:sldId id="959" r:id="rId14"/>
    <p:sldId id="960" r:id="rId15"/>
    <p:sldId id="961" r:id="rId16"/>
    <p:sldId id="962" r:id="rId17"/>
    <p:sldId id="963" r:id="rId18"/>
    <p:sldId id="964" r:id="rId19"/>
    <p:sldId id="1070" r:id="rId20"/>
    <p:sldId id="540" r:id="rId21"/>
    <p:sldId id="1004" r:id="rId22"/>
    <p:sldId id="973" r:id="rId23"/>
    <p:sldId id="1080" r:id="rId24"/>
    <p:sldId id="691" r:id="rId25"/>
    <p:sldId id="728" r:id="rId26"/>
    <p:sldId id="1104" r:id="rId27"/>
    <p:sldId id="1034" r:id="rId28"/>
    <p:sldId id="1037" r:id="rId29"/>
    <p:sldId id="1038" r:id="rId30"/>
    <p:sldId id="1040" r:id="rId31"/>
    <p:sldId id="1033" r:id="rId32"/>
    <p:sldId id="903" r:id="rId33"/>
    <p:sldId id="902" r:id="rId34"/>
    <p:sldId id="642" r:id="rId35"/>
    <p:sldId id="1071" r:id="rId36"/>
    <p:sldId id="573" r:id="rId37"/>
    <p:sldId id="977" r:id="rId38"/>
    <p:sldId id="559" r:id="rId39"/>
    <p:sldId id="983" r:id="rId40"/>
    <p:sldId id="1046" r:id="rId41"/>
    <p:sldId id="861" r:id="rId42"/>
    <p:sldId id="1047" r:id="rId43"/>
    <p:sldId id="1048" r:id="rId44"/>
    <p:sldId id="1063" r:id="rId45"/>
    <p:sldId id="1050" r:id="rId46"/>
    <p:sldId id="1051" r:id="rId47"/>
    <p:sldId id="1052" r:id="rId48"/>
    <p:sldId id="1053" r:id="rId49"/>
    <p:sldId id="1054" r:id="rId50"/>
    <p:sldId id="1055" r:id="rId51"/>
    <p:sldId id="1056" r:id="rId52"/>
    <p:sldId id="1057" r:id="rId53"/>
    <p:sldId id="1058" r:id="rId54"/>
    <p:sldId id="1059" r:id="rId55"/>
    <p:sldId id="1060" r:id="rId56"/>
    <p:sldId id="1061" r:id="rId57"/>
    <p:sldId id="1062" r:id="rId58"/>
    <p:sldId id="595" r:id="rId59"/>
    <p:sldId id="1064" r:id="rId60"/>
    <p:sldId id="1065" r:id="rId61"/>
    <p:sldId id="1066" r:id="rId62"/>
    <p:sldId id="1067" r:id="rId63"/>
    <p:sldId id="1020" r:id="rId64"/>
    <p:sldId id="1019" r:id="rId65"/>
    <p:sldId id="1021" r:id="rId66"/>
    <p:sldId id="1005" r:id="rId67"/>
    <p:sldId id="896" r:id="rId68"/>
    <p:sldId id="1006" r:id="rId69"/>
    <p:sldId id="762" r:id="rId70"/>
    <p:sldId id="976" r:id="rId71"/>
    <p:sldId id="975" r:id="rId72"/>
    <p:sldId id="1002" r:id="rId73"/>
    <p:sldId id="1081" r:id="rId74"/>
    <p:sldId id="1082" r:id="rId75"/>
    <p:sldId id="1083" r:id="rId76"/>
    <p:sldId id="1084" r:id="rId77"/>
    <p:sldId id="1085" r:id="rId78"/>
    <p:sldId id="883" r:id="rId79"/>
    <p:sldId id="1086" r:id="rId80"/>
    <p:sldId id="1073" r:id="rId81"/>
    <p:sldId id="773" r:id="rId82"/>
    <p:sldId id="805" r:id="rId83"/>
    <p:sldId id="1103" r:id="rId84"/>
    <p:sldId id="1074" r:id="rId85"/>
    <p:sldId id="781" r:id="rId86"/>
    <p:sldId id="775" r:id="rId87"/>
    <p:sldId id="855" r:id="rId88"/>
    <p:sldId id="1105" r:id="rId89"/>
    <p:sldId id="904" r:id="rId90"/>
    <p:sldId id="1075" r:id="rId91"/>
    <p:sldId id="842" r:id="rId92"/>
    <p:sldId id="783" r:id="rId93"/>
    <p:sldId id="841" r:id="rId94"/>
    <p:sldId id="1076" r:id="rId95"/>
    <p:sldId id="981" r:id="rId96"/>
    <p:sldId id="817" r:id="rId97"/>
    <p:sldId id="997" r:id="rId98"/>
    <p:sldId id="998" r:id="rId99"/>
    <p:sldId id="1077" r:id="rId100"/>
    <p:sldId id="982" r:id="rId101"/>
    <p:sldId id="822" r:id="rId102"/>
    <p:sldId id="844" r:id="rId103"/>
    <p:sldId id="845" r:id="rId104"/>
    <p:sldId id="1078" r:id="rId105"/>
    <p:sldId id="847" r:id="rId106"/>
    <p:sldId id="810" r:id="rId107"/>
    <p:sldId id="798" r:id="rId108"/>
    <p:sldId id="846" r:id="rId109"/>
    <p:sldId id="1079" r:id="rId110"/>
    <p:sldId id="804" r:id="rId111"/>
    <p:sldId id="808" r:id="rId112"/>
    <p:sldId id="999" r:id="rId113"/>
    <p:sldId id="942" r:id="rId114"/>
    <p:sldId id="1001" r:id="rId115"/>
    <p:sldId id="1100" r:id="rId116"/>
    <p:sldId id="1101" r:id="rId117"/>
    <p:sldId id="1102" r:id="rId118"/>
    <p:sldId id="705" r:id="rId119"/>
    <p:sldId id="1022" r:id="rId120"/>
    <p:sldId id="943" r:id="rId121"/>
    <p:sldId id="1097" r:id="rId122"/>
    <p:sldId id="1098" r:id="rId123"/>
    <p:sldId id="1099" r:id="rId124"/>
    <p:sldId id="947" r:id="rId125"/>
    <p:sldId id="1092" r:id="rId126"/>
    <p:sldId id="1093" r:id="rId127"/>
    <p:sldId id="1094" r:id="rId128"/>
    <p:sldId id="1095" r:id="rId129"/>
    <p:sldId id="1096" r:id="rId130"/>
    <p:sldId id="1023" r:id="rId131"/>
    <p:sldId id="1024" r:id="rId132"/>
    <p:sldId id="1025" r:id="rId133"/>
    <p:sldId id="1091" r:id="rId134"/>
    <p:sldId id="717" r:id="rId135"/>
    <p:sldId id="927" r:id="rId136"/>
    <p:sldId id="928" r:id="rId137"/>
    <p:sldId id="929" r:id="rId138"/>
    <p:sldId id="930" r:id="rId139"/>
    <p:sldId id="931" r:id="rId140"/>
    <p:sldId id="932" r:id="rId141"/>
    <p:sldId id="933" r:id="rId142"/>
    <p:sldId id="934" r:id="rId143"/>
    <p:sldId id="1087" r:id="rId144"/>
    <p:sldId id="1026" r:id="rId145"/>
    <p:sldId id="1011" r:id="rId146"/>
    <p:sldId id="1012" r:id="rId147"/>
    <p:sldId id="1013" r:id="rId148"/>
    <p:sldId id="1028" r:id="rId149"/>
    <p:sldId id="1017" r:id="rId150"/>
    <p:sldId id="1018" r:id="rId151"/>
    <p:sldId id="1032" r:id="rId152"/>
    <p:sldId id="1030" r:id="rId153"/>
    <p:sldId id="1031" r:id="rId154"/>
    <p:sldId id="1014" r:id="rId155"/>
    <p:sldId id="1015" r:id="rId156"/>
    <p:sldId id="1016" r:id="rId157"/>
  </p:sldIdLst>
  <p:sldSz cx="9602788" cy="6858000"/>
  <p:notesSz cx="6973888" cy="9236075"/>
  <p:custDataLst>
    <p:tags r:id="rId160"/>
  </p:custDataLst>
  <p:defaultTex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F6F1A25-2C0F-43F7-BE93-3722D4D373E3}">
          <p14:sldIdLst>
            <p14:sldId id="684"/>
            <p14:sldId id="1108"/>
            <p14:sldId id="1110"/>
            <p14:sldId id="957"/>
            <p14:sldId id="1109"/>
            <p14:sldId id="1107"/>
            <p14:sldId id="1111"/>
            <p14:sldId id="1112"/>
            <p14:sldId id="1113"/>
            <p14:sldId id="1114"/>
            <p14:sldId id="1106"/>
            <p14:sldId id="958"/>
            <p14:sldId id="959"/>
            <p14:sldId id="960"/>
            <p14:sldId id="961"/>
            <p14:sldId id="962"/>
            <p14:sldId id="963"/>
            <p14:sldId id="964"/>
            <p14:sldId id="1070"/>
            <p14:sldId id="540"/>
            <p14:sldId id="1004"/>
            <p14:sldId id="973"/>
            <p14:sldId id="1080"/>
            <p14:sldId id="691"/>
            <p14:sldId id="728"/>
            <p14:sldId id="1104"/>
            <p14:sldId id="1034"/>
            <p14:sldId id="1037"/>
            <p14:sldId id="1038"/>
            <p14:sldId id="1040"/>
            <p14:sldId id="1033"/>
            <p14:sldId id="903"/>
            <p14:sldId id="902"/>
            <p14:sldId id="642"/>
          </p14:sldIdLst>
        </p14:section>
        <p14:section name="2. Credit risk – Losses" id="{06BCF910-D139-461D-83B1-52F44BEED137}">
          <p14:sldIdLst>
            <p14:sldId id="1071"/>
            <p14:sldId id="573"/>
            <p14:sldId id="977"/>
            <p14:sldId id="559"/>
            <p14:sldId id="983"/>
            <p14:sldId id="1046"/>
            <p14:sldId id="861"/>
            <p14:sldId id="1047"/>
            <p14:sldId id="1048"/>
            <p14:sldId id="1063"/>
            <p14:sldId id="1050"/>
            <p14:sldId id="1051"/>
            <p14:sldId id="1052"/>
            <p14:sldId id="1053"/>
            <p14:sldId id="1054"/>
            <p14:sldId id="1055"/>
            <p14:sldId id="1056"/>
            <p14:sldId id="1057"/>
            <p14:sldId id="1058"/>
            <p14:sldId id="1059"/>
            <p14:sldId id="1060"/>
            <p14:sldId id="1061"/>
            <p14:sldId id="1062"/>
            <p14:sldId id="595"/>
            <p14:sldId id="1064"/>
            <p14:sldId id="1065"/>
            <p14:sldId id="1066"/>
            <p14:sldId id="1067"/>
            <p14:sldId id="1020"/>
            <p14:sldId id="1019"/>
            <p14:sldId id="1021"/>
            <p14:sldId id="1005"/>
            <p14:sldId id="896"/>
            <p14:sldId id="1006"/>
            <p14:sldId id="762"/>
            <p14:sldId id="976"/>
            <p14:sldId id="975"/>
            <p14:sldId id="1002"/>
            <p14:sldId id="1081"/>
            <p14:sldId id="1082"/>
            <p14:sldId id="1083"/>
            <p14:sldId id="1084"/>
            <p14:sldId id="1085"/>
            <p14:sldId id="883"/>
            <p14:sldId id="1086"/>
          </p14:sldIdLst>
        </p14:section>
        <p14:section name="3. Residual value risk" id="{EAC0C0B5-7A10-4104-AD4F-7ADB55CD60CA}">
          <p14:sldIdLst>
            <p14:sldId id="1073"/>
            <p14:sldId id="773"/>
            <p14:sldId id="805"/>
            <p14:sldId id="1103"/>
          </p14:sldIdLst>
        </p14:section>
        <p14:section name="4. Liquidity/funding risk" id="{723B4CDB-2D5C-488A-BA4F-2DF9F6C63DB4}">
          <p14:sldIdLst>
            <p14:sldId id="1074"/>
            <p14:sldId id="781"/>
            <p14:sldId id="775"/>
            <p14:sldId id="855"/>
            <p14:sldId id="1105"/>
            <p14:sldId id="904"/>
          </p14:sldIdLst>
        </p14:section>
        <p14:section name="5. Interest rate risk" id="{D619D3C7-3B7A-4DBD-B2D4-410CB03FF2BC}">
          <p14:sldIdLst>
            <p14:sldId id="1075"/>
            <p14:sldId id="842"/>
            <p14:sldId id="783"/>
            <p14:sldId id="841"/>
          </p14:sldIdLst>
        </p14:section>
        <p14:section name="6. Mark-to-market portfolio risk" id="{30A92C40-1B90-4049-B55D-959DCC0DC974}">
          <p14:sldIdLst>
            <p14:sldId id="1076"/>
            <p14:sldId id="981"/>
            <p14:sldId id="817"/>
            <p14:sldId id="997"/>
            <p14:sldId id="998"/>
          </p14:sldIdLst>
        </p14:section>
        <p14:section name="8. Operational risk" id="{7EC3080C-F0B6-43B0-9626-D7BF35923374}">
          <p14:sldIdLst>
            <p14:sldId id="1077"/>
            <p14:sldId id="982"/>
            <p14:sldId id="822"/>
            <p14:sldId id="844"/>
            <p14:sldId id="845"/>
          </p14:sldIdLst>
        </p14:section>
        <p14:section name="9. Model risk" id="{921EE049-9B77-4FCA-A97C-D25732B94351}">
          <p14:sldIdLst>
            <p14:sldId id="1078"/>
            <p14:sldId id="847"/>
            <p14:sldId id="810"/>
            <p14:sldId id="798"/>
            <p14:sldId id="846"/>
          </p14:sldIdLst>
        </p14:section>
        <p14:section name="10. Compliance and reputational risk" id="{8D1EE53F-B110-4CE4-A47B-9D7444FFDE5B}">
          <p14:sldIdLst>
            <p14:sldId id="1079"/>
            <p14:sldId id="804"/>
            <p14:sldId id="808"/>
            <p14:sldId id="999"/>
          </p14:sldIdLst>
        </p14:section>
        <p14:section name="Monitoring metrics" id="{DF6D1E82-8D3A-4D8B-BA99-DE15D6871074}">
          <p14:sldIdLst>
            <p14:sldId id="942"/>
            <p14:sldId id="1001"/>
            <p14:sldId id="1100"/>
            <p14:sldId id="1101"/>
            <p14:sldId id="1102"/>
          </p14:sldIdLst>
        </p14:section>
        <p14:section name="Appendix" id="{A9654C76-1241-4991-9B7E-2CF19F411F93}">
          <p14:sldIdLst>
            <p14:sldId id="705"/>
            <p14:sldId id="1022"/>
          </p14:sldIdLst>
        </p14:section>
        <p14:section name="A. 2016 SHUSA RAS" id="{72431CE0-31B4-4BC2-B89D-01759A4E9201}">
          <p14:sldIdLst>
            <p14:sldId id="943"/>
            <p14:sldId id="1097"/>
            <p14:sldId id="1098"/>
            <p14:sldId id="1099"/>
          </p14:sldIdLst>
        </p14:section>
        <p14:section name="B. Changes from 2015" id="{E33B02DE-7FE3-4618-AFD9-5D16FB5DCE4E}">
          <p14:sldIdLst>
            <p14:sldId id="947"/>
            <p14:sldId id="1092"/>
            <p14:sldId id="1093"/>
            <p14:sldId id="1094"/>
            <p14:sldId id="1095"/>
            <p14:sldId id="1096"/>
          </p14:sldIdLst>
        </p14:section>
        <p14:section name="C. Qualitative statements" id="{272210AA-BE2F-4CF8-94C6-2AE8AF1123AC}">
          <p14:sldIdLst>
            <p14:sldId id="1023"/>
            <p14:sldId id="1024"/>
            <p14:sldId id="1025"/>
            <p14:sldId id="1091"/>
          </p14:sldIdLst>
        </p14:section>
        <p14:section name="D. Metric glossary" id="{4F5EC2C7-C84C-488B-83E2-7BCABC4352F2}">
          <p14:sldIdLst>
            <p14:sldId id="717"/>
            <p14:sldId id="927"/>
            <p14:sldId id="928"/>
            <p14:sldId id="929"/>
            <p14:sldId id="930"/>
            <p14:sldId id="931"/>
            <p14:sldId id="932"/>
            <p14:sldId id="933"/>
            <p14:sldId id="934"/>
            <p14:sldId id="1087"/>
          </p14:sldIdLst>
        </p14:section>
        <p14:section name="E. NCO/DPD portfolio-level limit testing" id="{86AFD68E-459C-4741-946E-DAB8FE29FE2F}">
          <p14:sldIdLst>
            <p14:sldId id="1026"/>
            <p14:sldId id="1011"/>
            <p14:sldId id="1012"/>
            <p14:sldId id="1013"/>
            <p14:sldId id="1028"/>
            <p14:sldId id="1017"/>
            <p14:sldId id="1018"/>
            <p14:sldId id="1032"/>
            <p14:sldId id="1030"/>
            <p14:sldId id="1031"/>
            <p14:sldId id="1014"/>
            <p14:sldId id="1015"/>
            <p14:sldId id="1016"/>
          </p14:sldIdLst>
        </p14:section>
      </p14:sectionLst>
    </p:ext>
    <p:ext uri="{EFAFB233-063F-42B5-8137-9DF3F51BA10A}">
      <p15:sldGuideLst xmlns:p15="http://schemas.microsoft.com/office/powerpoint/2012/main" xmlns="">
        <p15:guide id="1" orient="horz" pos="236" userDrawn="1">
          <p15:clr>
            <a:srgbClr val="A4A3A4"/>
          </p15:clr>
        </p15:guide>
        <p15:guide id="2" orient="horz" pos="881" userDrawn="1">
          <p15:clr>
            <a:srgbClr val="A4A3A4"/>
          </p15:clr>
        </p15:guide>
        <p15:guide id="3" orient="horz" pos="3992" userDrawn="1">
          <p15:clr>
            <a:srgbClr val="A4A3A4"/>
          </p15:clr>
        </p15:guide>
        <p15:guide id="4" orient="horz" pos="4319">
          <p15:clr>
            <a:srgbClr val="A4A3A4"/>
          </p15:clr>
        </p15:guide>
        <p15:guide id="5" pos="288">
          <p15:clr>
            <a:srgbClr val="A4A3A4"/>
          </p15:clr>
        </p15:guide>
        <p15:guide id="6" pos="5765" userDrawn="1">
          <p15:clr>
            <a:srgbClr val="A4A3A4"/>
          </p15:clr>
        </p15:guide>
        <p15:guide id="7" orient="horz" pos="2024"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AB3"/>
    <a:srgbClr val="FFCCCC"/>
    <a:srgbClr val="BFBFBF"/>
    <a:srgbClr val="A6E2EF"/>
    <a:srgbClr val="E8F6E6"/>
    <a:srgbClr val="CCFFCC"/>
    <a:srgbClr val="FCE0E2"/>
    <a:srgbClr val="00A8C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scrgbClr r="0" g="0" b="0"/>
        </a:fontRef>
        <a:schemeClr val="tx1"/>
      </a:tcTxStyle>
      <a:tcStyle>
        <a:tcBdr>
          <a:left>
            <a:ln>
              <a:noFill/>
            </a:ln>
          </a:left>
          <a:right>
            <a:ln>
              <a:noFill/>
            </a:ln>
          </a:right>
          <a:top>
            <a:ln>
              <a:noFill/>
            </a:ln>
          </a:top>
          <a:bottom>
            <a:ln w="9525" cap="flat" cmpd="sng" algn="ctr">
              <a:solidFill>
                <a:schemeClr val="accent4"/>
              </a:solidFill>
            </a:ln>
          </a:bottom>
          <a:insideH>
            <a:ln w="9525" cap="flat" cmpd="sng" algn="ctr">
              <a:solidFill>
                <a:schemeClr val="accent4"/>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67" autoAdjust="0"/>
    <p:restoredTop sz="99864" autoAdjust="0"/>
  </p:normalViewPr>
  <p:slideViewPr>
    <p:cSldViewPr snapToGrid="0" showGuides="1">
      <p:cViewPr>
        <p:scale>
          <a:sx n="100" d="100"/>
          <a:sy n="100" d="100"/>
        </p:scale>
        <p:origin x="-552" y="504"/>
      </p:cViewPr>
      <p:guideLst>
        <p:guide orient="horz" pos="1052"/>
        <p:guide orient="horz" pos="187"/>
        <p:guide orient="horz" pos="1306"/>
        <p:guide orient="horz" pos="3952"/>
        <p:guide pos="231"/>
        <p:guide pos="5322"/>
        <p:guide pos="3213"/>
        <p:guide pos="2799"/>
      </p:guideLst>
    </p:cSldViewPr>
  </p:slideViewPr>
  <p:outlineViewPr>
    <p:cViewPr>
      <p:scale>
        <a:sx n="33" d="100"/>
        <a:sy n="33" d="100"/>
      </p:scale>
      <p:origin x="0" y="5664"/>
    </p:cViewPr>
  </p:outlineViewPr>
  <p:notesTextViewPr>
    <p:cViewPr>
      <p:scale>
        <a:sx n="100" d="100"/>
        <a:sy n="100" d="100"/>
      </p:scale>
      <p:origin x="0" y="0"/>
    </p:cViewPr>
  </p:notesTextViewPr>
  <p:sorterViewPr>
    <p:cViewPr>
      <p:scale>
        <a:sx n="75" d="100"/>
        <a:sy n="75" d="100"/>
      </p:scale>
      <p:origin x="0" y="5160"/>
    </p:cViewPr>
  </p:sorterViewPr>
  <p:notesViewPr>
    <p:cSldViewPr snapToGrid="0" showGuides="1">
      <p:cViewPr>
        <p:scale>
          <a:sx n="75" d="100"/>
          <a:sy n="75" d="100"/>
        </p:scale>
        <p:origin x="-2802" y="-72"/>
      </p:cViewPr>
      <p:guideLst>
        <p:guide orient="horz" pos="2909"/>
        <p:guide pos="219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80341215691701895"/>
        </c:manualLayout>
      </c:layout>
      <c:barChart>
        <c:barDir val="col"/>
        <c:grouping val="stacked"/>
        <c:varyColors val="0"/>
        <c:ser>
          <c:idx val="0"/>
          <c:order val="0"/>
          <c:tx>
            <c:strRef>
              <c:f>Sheet1!$B$1</c:f>
              <c:strCache>
                <c:ptCount val="1"/>
                <c:pt idx="0">
                  <c:v>Actuals / target</c:v>
                </c:pt>
              </c:strCache>
            </c:strRef>
          </c:tx>
          <c:spPr>
            <a:solidFill>
              <a:srgbClr val="BFBFBF"/>
            </a:solidFill>
            <a:ln w="25400">
              <a:noFill/>
              <a:prstDash val="dash"/>
            </a:ln>
          </c:spPr>
          <c:invertIfNegative val="0"/>
          <c:dPt>
            <c:idx val="0"/>
            <c:invertIfNegative val="0"/>
            <c:bubble3D val="0"/>
            <c:spPr>
              <a:solidFill>
                <a:srgbClr val="BFBFBF"/>
              </a:solidFill>
              <a:ln w="25400">
                <a:noFill/>
                <a:prstDash val="solid"/>
              </a:ln>
            </c:spPr>
          </c:dPt>
          <c:dPt>
            <c:idx val="1"/>
            <c:invertIfNegative val="0"/>
            <c:bubble3D val="0"/>
            <c:spPr>
              <a:solidFill>
                <a:srgbClr val="BFBFBF"/>
              </a:solidFill>
              <a:ln w="38100">
                <a:noFill/>
                <a:prstDash val="dash"/>
              </a:ln>
            </c:spPr>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Lbls>
            <c:dLbl>
              <c:idx val="4"/>
              <c:layout>
                <c:manualLayout>
                  <c:x val="0"/>
                  <c:y val="-4.8344237070567633E-2"/>
                </c:manualLayout>
              </c:layout>
              <c:showLegendKey val="0"/>
              <c:showVal val="1"/>
              <c:showCatName val="0"/>
              <c:showSerName val="0"/>
              <c:showPercent val="0"/>
              <c:showBubbleSize val="0"/>
            </c:dLbl>
            <c:dLbl>
              <c:idx val="5"/>
              <c:layout>
                <c:manualLayout>
                  <c:x val="0"/>
                  <c:y val="-4.8698865319924005E-2"/>
                </c:manualLayout>
              </c:layout>
              <c:showLegendKey val="0"/>
              <c:showVal val="1"/>
              <c:showCatName val="0"/>
              <c:showSerName val="0"/>
              <c:showPercent val="0"/>
              <c:showBubbleSize val="0"/>
            </c:dLbl>
            <c:txPr>
              <a:bodyPr/>
              <a:lstStyle/>
              <a:p>
                <a:pPr>
                  <a:defRPr sz="1200" b="0">
                    <a:solidFill>
                      <a:schemeClr val="tx1"/>
                    </a:solidFill>
                  </a:defRPr>
                </a:pPr>
                <a:endParaRPr lang="en-US"/>
              </a:p>
            </c:txPr>
            <c:showLegendKey val="0"/>
            <c:showVal val="1"/>
            <c:showCatName val="0"/>
            <c:showSerName val="0"/>
            <c:showPercent val="0"/>
            <c:showBubbleSize val="0"/>
            <c:showLeaderLines val="0"/>
          </c:dLbls>
          <c:cat>
            <c:strRef>
              <c:f>Sheet1!$A$2:$A$6</c:f>
              <c:strCache>
                <c:ptCount val="5"/>
                <c:pt idx="0">
                  <c:v>End of 
Q1 2016</c:v>
                </c:pt>
                <c:pt idx="1">
                  <c:v>End of 
Q2 2016</c:v>
                </c:pt>
                <c:pt idx="2">
                  <c:v>End of 
Q3 2016</c:v>
                </c:pt>
                <c:pt idx="3">
                  <c:v>End of 
Q4 2016</c:v>
                </c:pt>
                <c:pt idx="4">
                  <c:v>End of 
Q1 2017</c:v>
                </c:pt>
              </c:strCache>
            </c:strRef>
          </c:cat>
          <c:val>
            <c:numRef>
              <c:f>Sheet1!$B$2:$B$6</c:f>
              <c:numCache>
                <c:formatCode>General</c:formatCode>
                <c:ptCount val="5"/>
                <c:pt idx="0">
                  <c:v>148</c:v>
                </c:pt>
                <c:pt idx="1">
                  <c:v>116</c:v>
                </c:pt>
                <c:pt idx="2">
                  <c:v>103</c:v>
                </c:pt>
                <c:pt idx="3">
                  <c:v>46</c:v>
                </c:pt>
                <c:pt idx="4">
                  <c:v>0</c:v>
                </c:pt>
              </c:numCache>
            </c:numRef>
          </c:val>
        </c:ser>
        <c:dLbls>
          <c:showLegendKey val="0"/>
          <c:showVal val="0"/>
          <c:showCatName val="0"/>
          <c:showSerName val="0"/>
          <c:showPercent val="0"/>
          <c:showBubbleSize val="0"/>
        </c:dLbls>
        <c:gapWidth val="99"/>
        <c:overlap val="100"/>
        <c:axId val="164653312"/>
        <c:axId val="164659200"/>
      </c:barChart>
      <c:catAx>
        <c:axId val="164653312"/>
        <c:scaling>
          <c:orientation val="minMax"/>
        </c:scaling>
        <c:delete val="0"/>
        <c:axPos val="b"/>
        <c:majorTickMark val="none"/>
        <c:minorTickMark val="none"/>
        <c:tickLblPos val="nextTo"/>
        <c:txPr>
          <a:bodyPr/>
          <a:lstStyle/>
          <a:p>
            <a:pPr>
              <a:defRPr sz="1100"/>
            </a:pPr>
            <a:endParaRPr lang="en-US"/>
          </a:p>
        </c:txPr>
        <c:crossAx val="164659200"/>
        <c:crosses val="autoZero"/>
        <c:auto val="1"/>
        <c:lblAlgn val="ctr"/>
        <c:lblOffset val="100"/>
        <c:noMultiLvlLbl val="0"/>
      </c:catAx>
      <c:valAx>
        <c:axId val="164659200"/>
        <c:scaling>
          <c:orientation val="minMax"/>
          <c:min val="0"/>
        </c:scaling>
        <c:delete val="1"/>
        <c:axPos val="l"/>
        <c:numFmt formatCode="General" sourceLinked="1"/>
        <c:majorTickMark val="out"/>
        <c:minorTickMark val="none"/>
        <c:tickLblPos val="nextTo"/>
        <c:crossAx val="164653312"/>
        <c:crosses val="autoZero"/>
        <c:crossBetween val="between"/>
      </c:valAx>
    </c:plotArea>
    <c:plotVisOnly val="1"/>
    <c:dispBlanksAs val="gap"/>
    <c:showDLblsOverMax val="0"/>
  </c:chart>
  <c:txPr>
    <a:bodyPr/>
    <a:lstStyle/>
    <a:p>
      <a:pPr>
        <a:defRPr sz="110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7.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7.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2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27.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2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4.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4.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4.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4.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4.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vl1pPr>
          </a:lstStyle>
          <a:p>
            <a:endParaRPr lang="en-GB" dirty="0">
              <a:latin typeface="+mn-lt"/>
              <a:ea typeface="+mn-lt"/>
              <a:sym typeface="Arial"/>
            </a:endParaRPr>
          </a:p>
        </p:txBody>
      </p:sp>
      <p:sp>
        <p:nvSpPr>
          <p:cNvPr id="19459" name="Rectangle 3"/>
          <p:cNvSpPr>
            <a:spLocks noGrp="1" noChangeArrowheads="1"/>
          </p:cNvSpPr>
          <p:nvPr>
            <p:ph type="dt" sz="quarter"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vl1pPr>
          </a:lstStyle>
          <a:p>
            <a:endParaRPr lang="en-GB" dirty="0">
              <a:latin typeface="+mn-lt"/>
              <a:ea typeface="+mn-lt"/>
              <a:sym typeface="Arial"/>
            </a:endParaRPr>
          </a:p>
        </p:txBody>
      </p:sp>
      <p:sp>
        <p:nvSpPr>
          <p:cNvPr id="19460" name="Rectangle 4"/>
          <p:cNvSpPr>
            <a:spLocks noGrp="1" noChangeArrowheads="1"/>
          </p:cNvSpPr>
          <p:nvPr>
            <p:ph type="ftr" sz="quarter" idx="2"/>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lvl1pPr>
          </a:lstStyle>
          <a:p>
            <a:endParaRPr lang="en-GB" dirty="0">
              <a:solidFill>
                <a:schemeClr val="accent3"/>
              </a:solidFill>
              <a:latin typeface="+mn-lt"/>
              <a:ea typeface="+mn-lt"/>
              <a:sym typeface="Arial"/>
            </a:endParaRPr>
          </a:p>
        </p:txBody>
      </p:sp>
      <p:sp>
        <p:nvSpPr>
          <p:cNvPr id="19461" name="Rectangle 5"/>
          <p:cNvSpPr>
            <a:spLocks noGrp="1" noChangeArrowheads="1"/>
          </p:cNvSpPr>
          <p:nvPr>
            <p:ph type="sldNum" sz="quarter" idx="3"/>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lvl1pPr>
          </a:lstStyle>
          <a:p>
            <a:fld id="{9BBE641A-A38A-4199-A515-2A762F6E34D5}" type="slidenum">
              <a:rPr lang="en-GB" smtClean="0">
                <a:solidFill>
                  <a:schemeClr val="accent3"/>
                </a:solidFill>
                <a:latin typeface="+mn-lt"/>
                <a:ea typeface="+mn-lt"/>
                <a:sym typeface="Arial"/>
              </a:rPr>
              <a:pPr/>
              <a:t>‹#›</a:t>
            </a:fld>
            <a:endParaRPr lang="en-GB" dirty="0">
              <a:solidFill>
                <a:schemeClr val="accent3"/>
              </a:solidFill>
              <a:latin typeface="+mn-lt"/>
              <a:ea typeface="+mn-lt"/>
              <a:sym typeface="Arial"/>
            </a:endParaRPr>
          </a:p>
        </p:txBody>
      </p:sp>
    </p:spTree>
    <p:extLst>
      <p:ext uri="{BB962C8B-B14F-4D97-AF65-F5344CB8AC3E}">
        <p14:creationId xmlns:p14="http://schemas.microsoft.com/office/powerpoint/2010/main" val="2783503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l" defTabSz="939424">
              <a:lnSpc>
                <a:spcPct val="100000"/>
              </a:lnSpc>
              <a:defRPr sz="1200">
                <a:latin typeface="+mn-lt"/>
                <a:ea typeface="+mn-ea"/>
                <a:sym typeface="+mn-lt"/>
              </a:defRPr>
            </a:lvl1pPr>
          </a:lstStyle>
          <a:p>
            <a:endParaRPr lang="en-GB" dirty="0"/>
          </a:p>
        </p:txBody>
      </p:sp>
      <p:sp>
        <p:nvSpPr>
          <p:cNvPr id="3075" name="Rectangle 3"/>
          <p:cNvSpPr>
            <a:spLocks noGrp="1" noChangeArrowheads="1"/>
          </p:cNvSpPr>
          <p:nvPr>
            <p:ph type="dt" idx="1"/>
          </p:nvPr>
        </p:nvSpPr>
        <p:spPr bwMode="auto">
          <a:xfrm>
            <a:off x="3950401" y="0"/>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t" anchorCtr="0" compatLnSpc="1">
            <a:prstTxWarp prst="textNoShape">
              <a:avLst/>
            </a:prstTxWarp>
          </a:bodyPr>
          <a:lstStyle>
            <a:lvl1pPr algn="r" defTabSz="939424">
              <a:lnSpc>
                <a:spcPct val="100000"/>
              </a:lnSpc>
              <a:defRPr sz="1200">
                <a:latin typeface="+mn-lt"/>
                <a:ea typeface="+mn-ea"/>
                <a:sym typeface="+mn-lt"/>
              </a:defRPr>
            </a:lvl1pPr>
          </a:lstStyle>
          <a:p>
            <a:endParaRPr lang="en-GB" dirty="0"/>
          </a:p>
        </p:txBody>
      </p:sp>
      <p:sp>
        <p:nvSpPr>
          <p:cNvPr id="3076" name="Rectangle 4"/>
          <p:cNvSpPr>
            <a:spLocks noGrp="1" noRot="1" noChangeAspect="1" noChangeArrowheads="1" noTextEdit="1"/>
          </p:cNvSpPr>
          <p:nvPr>
            <p:ph type="sldImg" idx="2"/>
          </p:nvPr>
        </p:nvSpPr>
        <p:spPr bwMode="auto">
          <a:xfrm>
            <a:off x="1062038" y="692150"/>
            <a:ext cx="4851400"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96761" y="4386507"/>
            <a:ext cx="5580371" cy="415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28600" lvl="0" indent="-228600" eaLnBrk="1" hangingPunct="1">
              <a:spcBef>
                <a:spcPct val="60000"/>
              </a:spcBef>
              <a:spcAft>
                <a:spcPts val="600"/>
              </a:spcAft>
              <a:buChar char="•"/>
            </a:pPr>
            <a:r>
              <a:rPr lang="en-GB" dirty="0" smtClean="0"/>
              <a:t>Click to edit Master text styles</a:t>
            </a:r>
          </a:p>
          <a:p>
            <a:pPr lvl="1" indent="-228600" eaLnBrk="1" hangingPunct="1">
              <a:spcBef>
                <a:spcPts val="0"/>
              </a:spcBef>
              <a:spcAft>
                <a:spcPts val="600"/>
              </a:spcAft>
              <a:buFont typeface="Arial" charset="0"/>
              <a:buChar char="–"/>
            </a:pPr>
            <a:r>
              <a:rPr lang="en-GB" dirty="0" smtClean="0"/>
              <a:t>2nd level</a:t>
            </a:r>
          </a:p>
          <a:p>
            <a:pPr marL="685800" lvl="2" indent="-228600" eaLnBrk="1" hangingPunct="1">
              <a:spcBef>
                <a:spcPts val="0"/>
              </a:spcBef>
              <a:spcAft>
                <a:spcPts val="600"/>
              </a:spcAft>
              <a:buFont typeface="Arial" charset="0"/>
              <a:buChar char="-"/>
            </a:pPr>
            <a:r>
              <a:rPr lang="en-GB" dirty="0" smtClean="0"/>
              <a:t>3rd level</a:t>
            </a:r>
          </a:p>
          <a:p>
            <a:pPr marL="914400" lvl="3" indent="-228600" eaLnBrk="1" hangingPunct="1">
              <a:spcBef>
                <a:spcPts val="0"/>
              </a:spcBef>
              <a:spcAft>
                <a:spcPts val="600"/>
              </a:spcAft>
              <a:buFont typeface="Arial" charset="0"/>
              <a:buChar char="-"/>
            </a:pPr>
            <a:r>
              <a:rPr lang="en-GB" dirty="0" smtClean="0"/>
              <a:t>4th level</a:t>
            </a:r>
          </a:p>
          <a:p>
            <a:pPr marL="1143000" lvl="4" indent="-228600" eaLnBrk="1" hangingPunct="1">
              <a:spcBef>
                <a:spcPts val="0"/>
              </a:spcBef>
              <a:spcAft>
                <a:spcPts val="600"/>
              </a:spcAft>
              <a:buFont typeface="Arial" panose="020B0604020202020204" pitchFamily="34" charset="0"/>
              <a:buChar char="-"/>
            </a:pPr>
            <a:r>
              <a:rPr lang="en-GB" dirty="0" smtClean="0"/>
              <a:t>5th level</a:t>
            </a:r>
          </a:p>
          <a:p>
            <a:pPr marL="1371600" lvl="5" indent="-228600" fontAlgn="base">
              <a:spcBef>
                <a:spcPts val="0"/>
              </a:spcBef>
              <a:spcAft>
                <a:spcPts val="600"/>
              </a:spcAft>
              <a:buFont typeface="Arial" charset="0"/>
              <a:buChar char="-"/>
            </a:pPr>
            <a:r>
              <a:rPr lang="en-GB" dirty="0" smtClean="0"/>
              <a:t>6th level</a:t>
            </a:r>
          </a:p>
          <a:p>
            <a:pPr marL="1600200" lvl="6" indent="-228600" fontAlgn="base">
              <a:spcBef>
                <a:spcPts val="0"/>
              </a:spcBef>
              <a:spcAft>
                <a:spcPts val="600"/>
              </a:spcAft>
              <a:buFont typeface="Arial" charset="0"/>
              <a:buChar char="-"/>
            </a:pPr>
            <a:r>
              <a:rPr lang="en-GB" dirty="0" smtClean="0"/>
              <a:t>7th level</a:t>
            </a:r>
          </a:p>
          <a:p>
            <a:pPr marL="1828800" lvl="7" indent="-228600" fontAlgn="base">
              <a:spcBef>
                <a:spcPts val="0"/>
              </a:spcBef>
              <a:spcAft>
                <a:spcPts val="600"/>
              </a:spcAft>
              <a:buFont typeface="Arial" charset="0"/>
              <a:buChar char="-"/>
            </a:pPr>
            <a:r>
              <a:rPr lang="en-GB" dirty="0" smtClean="0"/>
              <a:t>8th level</a:t>
            </a:r>
          </a:p>
          <a:p>
            <a:pPr marL="2057400" lvl="8" indent="-228600" fontAlgn="base">
              <a:spcBef>
                <a:spcPts val="0"/>
              </a:spcBef>
              <a:spcAft>
                <a:spcPts val="600"/>
              </a:spcAft>
              <a:buFont typeface="Arial" charset="0"/>
              <a:buChar char="-"/>
            </a:pPr>
            <a:r>
              <a:rPr lang="en-GB" dirty="0" smtClean="0"/>
              <a:t>9th level</a:t>
            </a:r>
          </a:p>
        </p:txBody>
      </p:sp>
      <p:sp>
        <p:nvSpPr>
          <p:cNvPr id="3078" name="Rectangle 6"/>
          <p:cNvSpPr>
            <a:spLocks noGrp="1" noChangeArrowheads="1"/>
          </p:cNvSpPr>
          <p:nvPr>
            <p:ph type="ftr" sz="quarter" idx="4"/>
          </p:nvPr>
        </p:nvSpPr>
        <p:spPr bwMode="auto">
          <a:xfrm>
            <a:off x="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l" defTabSz="939424">
              <a:lnSpc>
                <a:spcPct val="100000"/>
              </a:lnSpc>
              <a:defRPr sz="1200">
                <a:solidFill>
                  <a:schemeClr val="accent3"/>
                </a:solidFill>
                <a:latin typeface="+mn-lt"/>
                <a:ea typeface="+mn-ea"/>
                <a:sym typeface="+mn-lt"/>
              </a:defRPr>
            </a:lvl1pPr>
          </a:lstStyle>
          <a:p>
            <a:endParaRPr lang="en-GB" dirty="0"/>
          </a:p>
        </p:txBody>
      </p:sp>
      <p:sp>
        <p:nvSpPr>
          <p:cNvPr id="3079" name="Rectangle 7"/>
          <p:cNvSpPr>
            <a:spLocks noGrp="1" noChangeArrowheads="1"/>
          </p:cNvSpPr>
          <p:nvPr>
            <p:ph type="sldNum" sz="quarter" idx="5"/>
          </p:nvPr>
        </p:nvSpPr>
        <p:spPr bwMode="auto">
          <a:xfrm>
            <a:off x="3950401" y="8773012"/>
            <a:ext cx="3021913" cy="46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921" tIns="46961" rIns="93921" bIns="46961" numCol="1" anchor="b" anchorCtr="0" compatLnSpc="1">
            <a:prstTxWarp prst="textNoShape">
              <a:avLst/>
            </a:prstTxWarp>
          </a:bodyPr>
          <a:lstStyle>
            <a:lvl1pPr algn="r" defTabSz="939424">
              <a:lnSpc>
                <a:spcPct val="100000"/>
              </a:lnSpc>
              <a:defRPr sz="1200">
                <a:solidFill>
                  <a:schemeClr val="accent3"/>
                </a:solidFill>
                <a:latin typeface="+mn-lt"/>
                <a:ea typeface="+mn-ea"/>
                <a:sym typeface="+mn-lt"/>
              </a:defRPr>
            </a:lvl1pPr>
          </a:lstStyle>
          <a:p>
            <a:fld id="{26BEA98B-8E54-4CD0-82BB-B61F2ACC55F5}" type="slidenum">
              <a:rPr lang="en-GB" smtClean="0"/>
              <a:pPr/>
              <a:t>‹#›</a:t>
            </a:fld>
            <a:endParaRPr lang="en-GB" dirty="0"/>
          </a:p>
        </p:txBody>
      </p:sp>
    </p:spTree>
    <p:extLst>
      <p:ext uri="{BB962C8B-B14F-4D97-AF65-F5344CB8AC3E}">
        <p14:creationId xmlns:p14="http://schemas.microsoft.com/office/powerpoint/2010/main" val="1171269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en-GB" sz="1400" kern="1200" dirty="0" smtClean="0">
        <a:solidFill>
          <a:schemeClr val="tx1"/>
        </a:solidFill>
        <a:latin typeface="+mn-lt"/>
        <a:ea typeface="+mn-ea"/>
        <a:cs typeface="+mn-cs"/>
        <a:sym typeface="+mn-lt"/>
      </a:defRPr>
    </a:lvl1pPr>
    <a:lvl2pPr marL="457200" algn="l" rtl="0" fontAlgn="base">
      <a:spcBef>
        <a:spcPct val="30000"/>
      </a:spcBef>
      <a:spcAft>
        <a:spcPct val="0"/>
      </a:spcAft>
      <a:defRPr lang="en-GB" sz="1400" kern="1200" dirty="0" smtClean="0">
        <a:solidFill>
          <a:schemeClr val="tx1"/>
        </a:solidFill>
        <a:latin typeface="+mn-lt"/>
        <a:ea typeface="+mn-ea"/>
        <a:cs typeface="+mn-cs"/>
        <a:sym typeface="+mn-lt"/>
      </a:defRPr>
    </a:lvl2pPr>
    <a:lvl3pPr marL="914400" algn="l" rtl="0" fontAlgn="base">
      <a:spcBef>
        <a:spcPct val="30000"/>
      </a:spcBef>
      <a:spcAft>
        <a:spcPct val="0"/>
      </a:spcAft>
      <a:defRPr lang="en-GB" sz="1400" kern="1200" dirty="0" smtClean="0">
        <a:solidFill>
          <a:schemeClr val="tx1"/>
        </a:solidFill>
        <a:latin typeface="+mn-lt"/>
        <a:ea typeface="+mn-ea"/>
        <a:cs typeface="+mn-cs"/>
        <a:sym typeface="+mn-lt"/>
      </a:defRPr>
    </a:lvl3pPr>
    <a:lvl4pPr marL="1371600" algn="l" rtl="0" fontAlgn="base">
      <a:spcBef>
        <a:spcPct val="30000"/>
      </a:spcBef>
      <a:spcAft>
        <a:spcPct val="0"/>
      </a:spcAft>
      <a:defRPr lang="en-GB" sz="1400" kern="1200" dirty="0" smtClean="0">
        <a:solidFill>
          <a:schemeClr val="tx1"/>
        </a:solidFill>
        <a:latin typeface="+mn-lt"/>
        <a:ea typeface="+mn-ea"/>
        <a:cs typeface="+mn-cs"/>
        <a:sym typeface="+mn-lt"/>
      </a:defRPr>
    </a:lvl4pPr>
    <a:lvl5pPr marL="1828800" algn="l" rtl="0" fontAlgn="base">
      <a:spcBef>
        <a:spcPct val="30000"/>
      </a:spcBef>
      <a:spcAft>
        <a:spcPct val="0"/>
      </a:spcAft>
      <a:defRPr lang="en-GB" sz="1400" kern="1200" dirty="0" smtClean="0">
        <a:solidFill>
          <a:schemeClr val="tx1"/>
        </a:solidFill>
        <a:latin typeface="+mn-lt"/>
        <a:ea typeface="+mn-ea"/>
        <a:cs typeface="+mn-cs"/>
        <a:sym typeface="+mn-lt"/>
      </a:defRPr>
    </a:lvl5pPr>
    <a:lvl6pPr marL="2286000" algn="l" defTabSz="914400" rtl="0" eaLnBrk="1" latinLnBrk="0" hangingPunct="1">
      <a:defRPr lang="en-GB" sz="1400" kern="1200" baseline="0" dirty="0" smtClean="0">
        <a:solidFill>
          <a:schemeClr val="tx1"/>
        </a:solidFill>
        <a:latin typeface="+mn-lt"/>
        <a:ea typeface="+mn-ea"/>
        <a:cs typeface="+mn-cs"/>
        <a:sym typeface="+mn-lt"/>
      </a:defRPr>
    </a:lvl6pPr>
    <a:lvl7pPr marL="2743200" algn="l" defTabSz="914400" rtl="0" eaLnBrk="1" latinLnBrk="0" hangingPunct="1">
      <a:defRPr lang="en-GB" sz="1400" kern="1200" dirty="0" smtClean="0">
        <a:solidFill>
          <a:schemeClr val="tx1"/>
        </a:solidFill>
        <a:latin typeface="+mn-lt"/>
        <a:ea typeface="+mn-ea"/>
        <a:cs typeface="+mn-cs"/>
        <a:sym typeface="+mn-lt"/>
      </a:defRPr>
    </a:lvl7pPr>
    <a:lvl8pPr marL="3200400" algn="l" defTabSz="914400" rtl="0" eaLnBrk="1" latinLnBrk="0" hangingPunct="1">
      <a:defRPr lang="en-GB" sz="1400" kern="1200" dirty="0" smtClean="0">
        <a:solidFill>
          <a:schemeClr val="tx1"/>
        </a:solidFill>
        <a:latin typeface="+mn-lt"/>
        <a:ea typeface="+mn-ea"/>
        <a:cs typeface="+mn-cs"/>
        <a:sym typeface="+mn-lt"/>
      </a:defRPr>
    </a:lvl8pPr>
    <a:lvl9pPr marL="3657600" algn="l" defTabSz="914400" rtl="0" eaLnBrk="1" latinLnBrk="0" hangingPunct="1">
      <a:defRPr lang="en-GB" sz="1400" kern="1200" baseline="0" dirty="0" smtClean="0">
        <a:solidFill>
          <a:schemeClr val="tx1"/>
        </a:solidFill>
        <a:latin typeface="+mn-lt"/>
        <a:ea typeface="+mn-ea"/>
        <a:cs typeface="+mn-cs"/>
        <a:sym typeface="+mn-l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22636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23</a:t>
            </a:fld>
            <a:endParaRPr lang="en-GB" dirty="0"/>
          </a:p>
        </p:txBody>
      </p:sp>
    </p:spTree>
    <p:extLst>
      <p:ext uri="{BB962C8B-B14F-4D97-AF65-F5344CB8AC3E}">
        <p14:creationId xmlns:p14="http://schemas.microsoft.com/office/powerpoint/2010/main" val="3619653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25</a:t>
            </a:fld>
            <a:endParaRPr lang="en-GB" dirty="0"/>
          </a:p>
        </p:txBody>
      </p:sp>
    </p:spTree>
    <p:extLst>
      <p:ext uri="{BB962C8B-B14F-4D97-AF65-F5344CB8AC3E}">
        <p14:creationId xmlns:p14="http://schemas.microsoft.com/office/powerpoint/2010/main" val="38602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26</a:t>
            </a:fld>
            <a:endParaRPr lang="en-GB" dirty="0"/>
          </a:p>
        </p:txBody>
      </p:sp>
    </p:spTree>
    <p:extLst>
      <p:ext uri="{BB962C8B-B14F-4D97-AF65-F5344CB8AC3E}">
        <p14:creationId xmlns:p14="http://schemas.microsoft.com/office/powerpoint/2010/main" val="2658280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27</a:t>
            </a:fld>
            <a:endParaRPr lang="en-GB" dirty="0"/>
          </a:p>
        </p:txBody>
      </p:sp>
    </p:spTree>
    <p:extLst>
      <p:ext uri="{BB962C8B-B14F-4D97-AF65-F5344CB8AC3E}">
        <p14:creationId xmlns:p14="http://schemas.microsoft.com/office/powerpoint/2010/main" val="265828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34</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37</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38</a:t>
            </a:fld>
            <a:endParaRPr lang="en-GB" dirty="0"/>
          </a:p>
        </p:txBody>
      </p:sp>
    </p:spTree>
    <p:extLst>
      <p:ext uri="{BB962C8B-B14F-4D97-AF65-F5344CB8AC3E}">
        <p14:creationId xmlns:p14="http://schemas.microsoft.com/office/powerpoint/2010/main" val="233936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40</a:t>
            </a:fld>
            <a:endParaRPr lang="en-GB" dirty="0"/>
          </a:p>
        </p:txBody>
      </p:sp>
    </p:spTree>
    <p:extLst>
      <p:ext uri="{BB962C8B-B14F-4D97-AF65-F5344CB8AC3E}">
        <p14:creationId xmlns:p14="http://schemas.microsoft.com/office/powerpoint/2010/main" val="3728003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57</a:t>
            </a:fld>
            <a:endParaRPr lang="en-GB" dirty="0"/>
          </a:p>
        </p:txBody>
      </p:sp>
    </p:spTree>
    <p:extLst>
      <p:ext uri="{BB962C8B-B14F-4D97-AF65-F5344CB8AC3E}">
        <p14:creationId xmlns:p14="http://schemas.microsoft.com/office/powerpoint/2010/main" val="1512252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58</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13</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61</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62</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64</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65</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67</a:t>
            </a:fld>
            <a:endParaRPr lang="en-GB" dirty="0"/>
          </a:p>
        </p:txBody>
      </p:sp>
    </p:spTree>
    <p:extLst>
      <p:ext uri="{BB962C8B-B14F-4D97-AF65-F5344CB8AC3E}">
        <p14:creationId xmlns:p14="http://schemas.microsoft.com/office/powerpoint/2010/main" val="389142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70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BEA98B-8E54-4CD0-82BB-B61F2ACC55F5}" type="slidenum">
              <a:rPr lang="en-GB" smtClean="0"/>
              <a:pPr/>
              <a:t>71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74</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75</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76</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16</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79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EA98B-8E54-4CD0-82BB-B61F2ACC55F5}"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4023425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83</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88</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89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93</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17</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98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101</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EC77B0-5CA3-41C2-929D-21D4F7B19F40}" type="slidenum">
              <a:rPr lang="en-US"/>
              <a:pPr/>
              <a:t>102</a:t>
            </a:fld>
            <a:endParaRPr 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103</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105</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EA98B-8E54-4CD0-82BB-B61F2ACC55F5}" type="slidenum">
              <a:rPr lang="en-US" smtClean="0"/>
              <a:pPr/>
              <a:t>106</a:t>
            </a:fld>
            <a:endParaRPr lang="en-US" dirty="0"/>
          </a:p>
        </p:txBody>
      </p:sp>
    </p:spTree>
    <p:extLst>
      <p:ext uri="{BB962C8B-B14F-4D97-AF65-F5344CB8AC3E}">
        <p14:creationId xmlns:p14="http://schemas.microsoft.com/office/powerpoint/2010/main" val="894217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108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110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2038" y="692150"/>
            <a:ext cx="4851400" cy="34655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120</a:t>
            </a:fld>
            <a:endParaRPr lang="en-US" dirty="0"/>
          </a:p>
        </p:txBody>
      </p:sp>
    </p:spTree>
    <p:extLst>
      <p:ext uri="{BB962C8B-B14F-4D97-AF65-F5344CB8AC3E}">
        <p14:creationId xmlns:p14="http://schemas.microsoft.com/office/powerpoint/2010/main" val="1874649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18</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19</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20</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21</a:t>
            </a:fld>
            <a:endParaRPr lang="en-GB" dirty="0"/>
          </a:p>
        </p:txBody>
      </p:sp>
    </p:spTree>
    <p:extLst>
      <p:ext uri="{BB962C8B-B14F-4D97-AF65-F5344CB8AC3E}">
        <p14:creationId xmlns:p14="http://schemas.microsoft.com/office/powerpoint/2010/main" val="156896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BEA98B-8E54-4CD0-82BB-B61F2ACC55F5}" type="slidenum">
              <a:rPr lang="en-GB" smtClean="0"/>
              <a:pPr/>
              <a:t>22</a:t>
            </a:fld>
            <a:endParaRPr lang="en-GB" dirty="0"/>
          </a:p>
        </p:txBody>
      </p:sp>
    </p:spTree>
    <p:extLst>
      <p:ext uri="{BB962C8B-B14F-4D97-AF65-F5344CB8AC3E}">
        <p14:creationId xmlns:p14="http://schemas.microsoft.com/office/powerpoint/2010/main" val="156896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355938" y="3327400"/>
            <a:ext cx="8541647" cy="349250"/>
          </a:xfrm>
          <a:prstGeom prst="rect">
            <a:avLst/>
          </a:prstGeom>
        </p:spPr>
        <p:txBody>
          <a:bodyPr lIns="0" rIns="199453" anchor="ctr"/>
          <a:lstStyle>
            <a:lvl1pPr marL="0" indent="0">
              <a:buNone/>
              <a:defRPr sz="3200" b="1" baseline="0">
                <a:solidFill>
                  <a:schemeClr val="bg1">
                    <a:lumMod val="50000"/>
                  </a:schemeClr>
                </a:solidFill>
                <a:latin typeface="Arial" panose="020B0604020202020204" pitchFamily="34" charset="0"/>
                <a:cs typeface="Arial" panose="020B0604020202020204" pitchFamily="34" charset="0"/>
              </a:defRPr>
            </a:lvl1pPr>
          </a:lstStyle>
          <a:p>
            <a:pPr lvl="0"/>
            <a:r>
              <a:rPr lang="en-GB" dirty="0" smtClean="0"/>
              <a:t>Section #</a:t>
            </a:r>
            <a:endParaRPr lang="en-GB" dirty="0"/>
          </a:p>
        </p:txBody>
      </p:sp>
    </p:spTree>
    <p:extLst>
      <p:ext uri="{BB962C8B-B14F-4D97-AF65-F5344CB8AC3E}">
        <p14:creationId xmlns:p14="http://schemas.microsoft.com/office/powerpoint/2010/main" val="21416254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9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51961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78018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0507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Line 19"/>
          <p:cNvSpPr>
            <a:spLocks noChangeShapeType="1"/>
          </p:cNvSpPr>
          <p:nvPr userDrawn="1"/>
        </p:nvSpPr>
        <p:spPr bwMode="auto">
          <a:xfrm>
            <a:off x="348435" y="2802939"/>
            <a:ext cx="1791588" cy="0"/>
          </a:xfrm>
          <a:prstGeom prst="line">
            <a:avLst/>
          </a:prstGeom>
          <a:noFill/>
          <a:ln w="57150" cmpd="sng">
            <a:solidFill>
              <a:schemeClr val="bg1">
                <a:lumMod val="5000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10" name="Text Placeholder 9"/>
          <p:cNvSpPr>
            <a:spLocks noGrp="1"/>
          </p:cNvSpPr>
          <p:nvPr>
            <p:ph type="body" sz="quarter" idx="10" hasCustomPrompt="1"/>
          </p:nvPr>
        </p:nvSpPr>
        <p:spPr>
          <a:xfrm>
            <a:off x="348437" y="2897188"/>
            <a:ext cx="8549149" cy="349250"/>
          </a:xfrm>
          <a:prstGeom prst="rect">
            <a:avLst/>
          </a:prstGeom>
        </p:spPr>
        <p:txBody>
          <a:bodyPr lIns="0" rIns="163449"/>
          <a:lstStyle>
            <a:lvl1pPr marL="0" indent="0">
              <a:buNone/>
              <a:defRPr sz="2400" b="1">
                <a:solidFill>
                  <a:srgbClr val="FF0000"/>
                </a:solidFill>
                <a:latin typeface="Arial" panose="020B0604020202020204" pitchFamily="34" charset="0"/>
                <a:cs typeface="Arial" panose="020B0604020202020204" pitchFamily="34" charset="0"/>
              </a:defRPr>
            </a:lvl1pPr>
          </a:lstStyle>
          <a:p>
            <a:pPr lvl="0"/>
            <a:r>
              <a:rPr lang="en-US" b="1" dirty="0" smtClean="0">
                <a:solidFill>
                  <a:srgbClr val="FF0000"/>
                </a:solidFill>
                <a:latin typeface="Arial"/>
                <a:cs typeface="Arial"/>
              </a:rPr>
              <a:t>SHUSA COMMITTEE/BOARD (Arial 24pt Bold/Red)</a:t>
            </a:r>
            <a:endParaRPr lang="en-GB" dirty="0"/>
          </a:p>
        </p:txBody>
      </p:sp>
      <p:sp>
        <p:nvSpPr>
          <p:cNvPr id="11" name="Text Placeholder 9"/>
          <p:cNvSpPr>
            <a:spLocks noGrp="1"/>
          </p:cNvSpPr>
          <p:nvPr>
            <p:ph type="body" sz="quarter" idx="11" hasCustomPrompt="1"/>
          </p:nvPr>
        </p:nvSpPr>
        <p:spPr>
          <a:xfrm>
            <a:off x="355938" y="3275665"/>
            <a:ext cx="8541647" cy="349250"/>
          </a:xfrm>
          <a:prstGeom prst="rect">
            <a:avLst/>
          </a:prstGeom>
        </p:spPr>
        <p:txBody>
          <a:bodyPr lIns="0" rIns="199453"/>
          <a:lstStyle>
            <a:lvl1pPr marL="0" marR="0" indent="0" algn="l" defTabSz="457200" rtl="0" eaLnBrk="1" fontAlgn="auto" latinLnBrk="0" hangingPunct="1">
              <a:lnSpc>
                <a:spcPct val="100000"/>
              </a:lnSpc>
              <a:spcBef>
                <a:spcPct val="20000"/>
              </a:spcBef>
              <a:spcAft>
                <a:spcPts val="0"/>
              </a:spcAft>
              <a:buClrTx/>
              <a:buSzTx/>
              <a:buFont typeface="Arial"/>
              <a:buNone/>
              <a:tabLst/>
              <a:defRPr sz="2000" b="1">
                <a:solidFill>
                  <a:schemeClr val="tx1"/>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smtClean="0"/>
              <a:t>Title of Presentation </a:t>
            </a:r>
            <a:r>
              <a:rPr lang="en-US" sz="2000" b="1" dirty="0" smtClean="0">
                <a:solidFill>
                  <a:prstClr val="black"/>
                </a:solidFill>
                <a:latin typeface="Arial" panose="020B0604020202020204" pitchFamily="34" charset="0"/>
                <a:cs typeface="Arial" panose="020B0604020202020204" pitchFamily="34" charset="0"/>
              </a:rPr>
              <a:t>(Must match Agenda, Arial 20pt Bold/Black)</a:t>
            </a:r>
          </a:p>
        </p:txBody>
      </p:sp>
      <p:sp>
        <p:nvSpPr>
          <p:cNvPr id="13" name="Text Placeholder 12"/>
          <p:cNvSpPr>
            <a:spLocks noGrp="1"/>
          </p:cNvSpPr>
          <p:nvPr>
            <p:ph type="body" sz="quarter" idx="12" hasCustomPrompt="1"/>
          </p:nvPr>
        </p:nvSpPr>
        <p:spPr>
          <a:xfrm>
            <a:off x="355938" y="3706427"/>
            <a:ext cx="4547155" cy="430213"/>
          </a:xfrm>
          <a:prstGeom prst="rect">
            <a:avLst/>
          </a:prstGeom>
        </p:spPr>
        <p:txBody>
          <a:bodyPr lIns="0"/>
          <a:lstStyle>
            <a:lvl1pPr marL="0" indent="0">
              <a:buNone/>
              <a:defRPr sz="1800">
                <a:latin typeface="Arial" panose="020B0604020202020204" pitchFamily="34" charset="0"/>
                <a:cs typeface="Arial" panose="020B0604020202020204" pitchFamily="34" charset="0"/>
              </a:defRPr>
            </a:lvl1pPr>
          </a:lstStyle>
          <a:p>
            <a:pPr lvl="0"/>
            <a:r>
              <a:rPr lang="en-US" dirty="0" smtClean="0"/>
              <a:t>Date (Arial 18pt Black)</a:t>
            </a:r>
            <a:endParaRPr lang="en-GB" dirty="0"/>
          </a:p>
        </p:txBody>
      </p:sp>
      <p:sp>
        <p:nvSpPr>
          <p:cNvPr id="14" name="Text Placeholder 12"/>
          <p:cNvSpPr>
            <a:spLocks noGrp="1"/>
          </p:cNvSpPr>
          <p:nvPr>
            <p:ph type="body" sz="quarter" idx="13" hasCustomPrompt="1"/>
          </p:nvPr>
        </p:nvSpPr>
        <p:spPr>
          <a:xfrm>
            <a:off x="355935" y="4339840"/>
            <a:ext cx="8541648" cy="430213"/>
          </a:xfrm>
          <a:prstGeom prst="rect">
            <a:avLst/>
          </a:prstGeom>
        </p:spPr>
        <p:txBody>
          <a:bodyPr lIns="0"/>
          <a:lstStyle>
            <a:lvl1pPr marL="0" indent="0">
              <a:buNone/>
              <a:defRPr sz="180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Presenter: Name and Title (Arial 18pt Gray)</a:t>
            </a:r>
            <a:endParaRPr lang="en-GB" dirty="0"/>
          </a:p>
        </p:txBody>
      </p:sp>
    </p:spTree>
    <p:extLst>
      <p:ext uri="{BB962C8B-B14F-4D97-AF65-F5344CB8AC3E}">
        <p14:creationId xmlns:p14="http://schemas.microsoft.com/office/powerpoint/2010/main" val="28247958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3751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572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5538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hasCustomPrompt="1"/>
          </p:nvPr>
        </p:nvSpPr>
        <p:spPr>
          <a:xfrm>
            <a:off x="348435" y="1460500"/>
            <a:ext cx="8829230" cy="4992687"/>
          </a:xfrm>
          <a:prstGeom prst="rect">
            <a:avLst/>
          </a:prstGeom>
        </p:spPr>
        <p:txBody>
          <a:bodyPr lIns="19431"/>
          <a:lstStyle>
            <a:lvl1pPr marL="2857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1pPr>
            <a:lvl2pPr marL="5143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2pPr>
            <a:lvl3pPr marL="7429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3pPr>
            <a:lvl4pPr marL="9715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4pPr>
            <a:lvl5pPr marL="1200150" indent="-285750" algn="l" defTabSz="914400" rtl="0" eaLnBrk="1" latinLnBrk="0" hangingPunct="1">
              <a:buFont typeface="Arial" panose="020B0604020202020204" pitchFamily="34" charset="0"/>
              <a:buNone/>
              <a:defRPr lang="en-US" sz="1400" kern="1200" dirty="0" smtClean="0">
                <a:solidFill>
                  <a:schemeClr val="tx1"/>
                </a:solidFill>
                <a:latin typeface="+mn-lt"/>
                <a:ea typeface="+mn-ea"/>
                <a:cs typeface="+mn-cs"/>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
        <p:nvSpPr>
          <p:cNvPr id="7"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1715771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2131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50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Content Placeholder 2"/>
          <p:cNvSpPr>
            <a:spLocks noGrp="1"/>
          </p:cNvSpPr>
          <p:nvPr>
            <p:ph sz="quarter" idx="10"/>
          </p:nvPr>
        </p:nvSpPr>
        <p:spPr>
          <a:xfrm>
            <a:off x="348435" y="2163204"/>
            <a:ext cx="4091188" cy="3921683"/>
          </a:xfrm>
          <a:prstGeom prst="rect">
            <a:avLst/>
          </a:prstGeom>
        </p:spPr>
        <p:txBody>
          <a:bodyPr lIns="19431"/>
          <a:lstStyle>
            <a:lvl1pPr marL="0" indent="0">
              <a:buNone/>
              <a:defRPr lang="en-US" sz="1200" kern="1200" dirty="0" smtClean="0">
                <a:solidFill>
                  <a:schemeClr val="tx1"/>
                </a:solidFill>
                <a:latin typeface="+mn-lt"/>
                <a:ea typeface="+mn-ea"/>
                <a:cs typeface="+mn-cs"/>
              </a:defRPr>
            </a:lvl1pPr>
            <a:lvl2pPr marL="514350" indent="-285750">
              <a:buNone/>
              <a:defRPr lang="en-US" sz="1200" kern="1200" dirty="0" smtClean="0">
                <a:solidFill>
                  <a:schemeClr val="tx1"/>
                </a:solidFill>
                <a:latin typeface="+mn-lt"/>
                <a:ea typeface="+mn-ea"/>
                <a:cs typeface="+mn-cs"/>
              </a:defRPr>
            </a:lvl2pPr>
            <a:lvl3pPr marL="742950" indent="-285750">
              <a:buNone/>
              <a:defRPr lang="en-US" sz="1200" kern="1200" dirty="0" smtClean="0">
                <a:solidFill>
                  <a:schemeClr val="tx1"/>
                </a:solidFill>
                <a:latin typeface="+mn-lt"/>
                <a:ea typeface="+mn-ea"/>
                <a:cs typeface="+mn-cs"/>
              </a:defRPr>
            </a:lvl3pPr>
            <a:lvl4pPr marL="971550" indent="-285750">
              <a:buNone/>
              <a:defRPr lang="en-US" sz="1200" kern="1200" dirty="0" smtClean="0">
                <a:solidFill>
                  <a:schemeClr val="tx1"/>
                </a:solidFill>
                <a:latin typeface="+mn-lt"/>
                <a:ea typeface="+mn-ea"/>
                <a:cs typeface="+mn-cs"/>
              </a:defRPr>
            </a:lvl4pPr>
            <a:lvl5pPr marL="1200150" indent="-285750">
              <a:buNone/>
              <a:defRPr lang="en-US" sz="1200" kern="1200" dirty="0" smtClean="0">
                <a:solidFill>
                  <a:schemeClr val="tx1"/>
                </a:solidFill>
                <a:latin typeface="+mn-lt"/>
                <a:ea typeface="+mn-ea"/>
                <a:cs typeface="+mn-cs"/>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
        <p:nvSpPr>
          <p:cNvPr id="7" name="Content Placeholder 2"/>
          <p:cNvSpPr>
            <a:spLocks noGrp="1"/>
          </p:cNvSpPr>
          <p:nvPr>
            <p:ph sz="quarter" idx="13" hasCustomPrompt="1"/>
          </p:nvPr>
        </p:nvSpPr>
        <p:spPr>
          <a:xfrm>
            <a:off x="348435" y="1460500"/>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8" name="Content Placeholder 2"/>
          <p:cNvSpPr>
            <a:spLocks noGrp="1"/>
          </p:cNvSpPr>
          <p:nvPr>
            <p:ph sz="quarter" idx="14" hasCustomPrompt="1"/>
          </p:nvPr>
        </p:nvSpPr>
        <p:spPr>
          <a:xfrm>
            <a:off x="5101374" y="1460500"/>
            <a:ext cx="4091188" cy="487361"/>
          </a:xfrm>
          <a:prstGeom prst="rect">
            <a:avLst/>
          </a:prstGeom>
        </p:spPr>
        <p:txBody>
          <a:bodyPr lIns="19431" tIns="0" bIns="153733"/>
          <a:lstStyle>
            <a:lvl1pPr marL="0" indent="0">
              <a:buNone/>
              <a:defRPr sz="1400" b="1">
                <a:solidFill>
                  <a:srgbClr val="FF0000"/>
                </a:solidFill>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a:t>
            </a:r>
          </a:p>
        </p:txBody>
      </p:sp>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
        <p:nvSpPr>
          <p:cNvPr id="14" name="Content Placeholder 2"/>
          <p:cNvSpPr>
            <a:spLocks noGrp="1"/>
          </p:cNvSpPr>
          <p:nvPr>
            <p:ph sz="quarter" idx="15"/>
          </p:nvPr>
        </p:nvSpPr>
        <p:spPr>
          <a:xfrm>
            <a:off x="5095546" y="2163204"/>
            <a:ext cx="4091188" cy="3921683"/>
          </a:xfrm>
          <a:prstGeom prst="rect">
            <a:avLst/>
          </a:prstGeom>
        </p:spPr>
        <p:txBody>
          <a:bodyPr lIns="19431"/>
          <a:lstStyle>
            <a:lvl1pPr marL="0" indent="0" algn="l" defTabSz="457200" rtl="0" eaLnBrk="1" latinLnBrk="0" hangingPunct="1">
              <a:spcBef>
                <a:spcPct val="20000"/>
              </a:spcBef>
              <a:buFont typeface="Arial"/>
              <a:buNone/>
              <a:defRPr sz="1200">
                <a:latin typeface="Arial" panose="020B0604020202020204" pitchFamily="34" charset="0"/>
                <a:cs typeface="Arial" panose="020B0604020202020204" pitchFamily="34" charset="0"/>
              </a:defRPr>
            </a:lvl1pPr>
            <a:lvl2pPr marL="4572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2pPr>
            <a:lvl3pPr marL="6858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3pPr>
            <a:lvl4pPr marL="9144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4pPr>
            <a:lvl5pPr marL="1143000" indent="-228600" algn="l" defTabSz="457200" rtl="0" eaLnBrk="1" latinLnBrk="0" hangingPunct="1">
              <a:spcBef>
                <a:spcPct val="20000"/>
              </a:spcBef>
              <a:buFont typeface="Arial"/>
              <a:buChar char="»"/>
              <a:defRPr sz="1200">
                <a:latin typeface="Arial" panose="020B0604020202020204" pitchFamily="34" charset="0"/>
                <a:cs typeface="Arial" panose="020B0604020202020204" pitchFamily="34" charset="0"/>
              </a:defRPr>
            </a:lvl5pPr>
          </a:lstStyle>
          <a:p>
            <a:pPr marL="228600" lvl="0" indent="-228600" algn="l" defTabSz="457200" rtl="0" eaLnBrk="1" latinLnBrk="0" hangingPunct="1">
              <a:spcBef>
                <a:spcPct val="20000"/>
              </a:spcBef>
              <a:buFont typeface="Arial"/>
              <a:buChar char="•"/>
            </a:pPr>
            <a:r>
              <a:rPr lang="en-US" dirty="0" smtClean="0"/>
              <a:t>Click to edit Master text styles</a:t>
            </a:r>
          </a:p>
          <a:p>
            <a:pPr marL="457200" lvl="1" indent="-228600" algn="l" defTabSz="457200" rtl="0" eaLnBrk="1" latinLnBrk="0" hangingPunct="1">
              <a:spcBef>
                <a:spcPct val="20000"/>
              </a:spcBef>
              <a:buFont typeface="Arial"/>
              <a:buChar char="–"/>
            </a:pPr>
            <a:r>
              <a:rPr lang="en-US" dirty="0" smtClean="0"/>
              <a:t>Second level</a:t>
            </a:r>
          </a:p>
          <a:p>
            <a:pPr marL="685800" lvl="2" indent="-228600" algn="l" defTabSz="457200" rtl="0" eaLnBrk="1" latinLnBrk="0" hangingPunct="1">
              <a:spcBef>
                <a:spcPct val="20000"/>
              </a:spcBef>
              <a:buFont typeface="Arial"/>
              <a:buChar char="•"/>
            </a:pPr>
            <a:r>
              <a:rPr lang="en-US" dirty="0" smtClean="0"/>
              <a:t>Third level</a:t>
            </a:r>
          </a:p>
          <a:p>
            <a:pPr marL="914400" lvl="3" indent="-228600" algn="l" defTabSz="457200" rtl="0" eaLnBrk="1" latinLnBrk="0" hangingPunct="1">
              <a:spcBef>
                <a:spcPct val="20000"/>
              </a:spcBef>
              <a:buFont typeface="Arial"/>
              <a:buChar char="–"/>
            </a:pPr>
            <a:r>
              <a:rPr lang="en-US" dirty="0" smtClean="0"/>
              <a:t>Fourth level</a:t>
            </a:r>
          </a:p>
          <a:p>
            <a:pPr marL="1143000" lvl="4" indent="-228600" algn="l" defTabSz="457200" rtl="0" eaLnBrk="1" latinLnBrk="0" hangingPunct="1">
              <a:spcBef>
                <a:spcPct val="20000"/>
              </a:spcBef>
              <a:buFont typeface="Arial"/>
              <a:buChar char="»"/>
            </a:pPr>
            <a:r>
              <a:rPr lang="en-US" dirty="0" smtClean="0"/>
              <a:t>Fifth level</a:t>
            </a:r>
          </a:p>
        </p:txBody>
      </p:sp>
    </p:spTree>
    <p:extLst>
      <p:ext uri="{BB962C8B-B14F-4D97-AF65-F5344CB8AC3E}">
        <p14:creationId xmlns:p14="http://schemas.microsoft.com/office/powerpoint/2010/main" val="3157768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quarter" idx="10" hasCustomPrompt="1"/>
          </p:nvPr>
        </p:nvSpPr>
        <p:spPr>
          <a:xfrm>
            <a:off x="6785970" y="1457159"/>
            <a:ext cx="2391695"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6" name="Content Placeholder 2"/>
          <p:cNvSpPr>
            <a:spLocks noGrp="1"/>
          </p:cNvSpPr>
          <p:nvPr>
            <p:ph sz="quarter" idx="12" hasCustomPrompt="1"/>
          </p:nvPr>
        </p:nvSpPr>
        <p:spPr>
          <a:xfrm>
            <a:off x="348435" y="1457159"/>
            <a:ext cx="5837361" cy="4614865"/>
          </a:xfrm>
          <a:prstGeom prst="rect">
            <a:avLst/>
          </a:prstGeom>
        </p:spPr>
        <p:txBody>
          <a:bodyPr lIns="19431"/>
          <a:lstStyle>
            <a:lvl1pPr marL="0" indent="0">
              <a:buNone/>
              <a:defRPr sz="1400">
                <a:latin typeface="Arial" panose="020B0604020202020204" pitchFamily="34" charset="0"/>
                <a:cs typeface="Arial" panose="020B0604020202020204" pitchFamily="34" charset="0"/>
              </a:defRPr>
            </a:lvl1pPr>
            <a:lvl2pPr marL="457200" indent="0">
              <a:buNone/>
              <a:defRPr sz="1400">
                <a:latin typeface="Arial" panose="020B0604020202020204" pitchFamily="34" charset="0"/>
                <a:cs typeface="Arial" panose="020B0604020202020204" pitchFamily="34" charset="0"/>
              </a:defRPr>
            </a:lvl2pPr>
            <a:lvl3pPr marL="914400" indent="0">
              <a:buNone/>
              <a:defRPr sz="1400">
                <a:latin typeface="Arial" panose="020B0604020202020204" pitchFamily="34" charset="0"/>
                <a:cs typeface="Arial" panose="020B0604020202020204" pitchFamily="34" charset="0"/>
              </a:defRPr>
            </a:lvl3pPr>
            <a:lvl4pPr marL="1371600" indent="0">
              <a:buNone/>
              <a:defRPr sz="1400">
                <a:latin typeface="Arial" panose="020B0604020202020204" pitchFamily="34" charset="0"/>
                <a:cs typeface="Arial" panose="020B0604020202020204" pitchFamily="34" charset="0"/>
              </a:defRPr>
            </a:lvl4pPr>
            <a:lvl5pPr marL="1828800" indent="0">
              <a:buNone/>
              <a:defRPr sz="1400">
                <a:latin typeface="Arial" panose="020B0604020202020204" pitchFamily="34" charset="0"/>
                <a:cs typeface="Arial" panose="020B0604020202020204" pitchFamily="34" charset="0"/>
              </a:defRPr>
            </a:lvl5pPr>
          </a:lstStyle>
          <a:p>
            <a:pPr lvl="0"/>
            <a:r>
              <a:rPr lang="en-US" dirty="0" smtClean="0"/>
              <a:t>Text </a:t>
            </a:r>
          </a:p>
        </p:txBody>
      </p:sp>
      <p:sp>
        <p:nvSpPr>
          <p:cNvPr id="7"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spTree>
    <p:extLst>
      <p:ext uri="{BB962C8B-B14F-4D97-AF65-F5344CB8AC3E}">
        <p14:creationId xmlns:p14="http://schemas.microsoft.com/office/powerpoint/2010/main" val="13600597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Line 19"/>
          <p:cNvSpPr>
            <a:spLocks noChangeShapeType="1"/>
          </p:cNvSpPr>
          <p:nvPr userDrawn="1"/>
        </p:nvSpPr>
        <p:spPr bwMode="auto">
          <a:xfrm>
            <a:off x="348435" y="3804460"/>
            <a:ext cx="1791588" cy="0"/>
          </a:xfrm>
          <a:prstGeom prst="line">
            <a:avLst/>
          </a:prstGeom>
          <a:noFill/>
          <a:ln w="12700" cmpd="sng">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0" fontAlgn="auto" hangingPunct="0">
              <a:lnSpc>
                <a:spcPct val="100000"/>
              </a:lnSpc>
              <a:spcBef>
                <a:spcPts val="0"/>
              </a:spcBef>
              <a:spcAft>
                <a:spcPts val="0"/>
              </a:spcAft>
              <a:defRPr/>
            </a:pPr>
            <a:endParaRPr lang="es-ES" sz="2400" dirty="0">
              <a:ln w="9525" cmpd="sng">
                <a:solidFill>
                  <a:srgbClr val="000000"/>
                </a:solidFill>
              </a:ln>
              <a:solidFill>
                <a:srgbClr val="DB0B11"/>
              </a:solidFill>
              <a:effectLst>
                <a:outerShdw blurRad="38100" dist="38100" dir="2700000" algn="tl">
                  <a:srgbClr val="000000">
                    <a:alpha val="43137"/>
                  </a:srgbClr>
                </a:outerShdw>
              </a:effectLst>
              <a:latin typeface="Calibri" panose="020F0502020204030204" pitchFamily="34" charset="0"/>
              <a:ea typeface="MS PGothic" pitchFamily="34" charset="-128"/>
            </a:endParaRPr>
          </a:p>
        </p:txBody>
      </p:sp>
      <p:sp>
        <p:nvSpPr>
          <p:cNvPr id="5" name="Text Placeholder 9"/>
          <p:cNvSpPr>
            <a:spLocks noGrp="1"/>
          </p:cNvSpPr>
          <p:nvPr>
            <p:ph type="body" sz="quarter" idx="10" hasCustomPrompt="1"/>
          </p:nvPr>
        </p:nvSpPr>
        <p:spPr>
          <a:xfrm>
            <a:off x="348437" y="2897188"/>
            <a:ext cx="8549149" cy="907272"/>
          </a:xfrm>
          <a:prstGeom prst="rect">
            <a:avLst/>
          </a:prstGeom>
        </p:spPr>
        <p:txBody>
          <a:bodyPr lIns="0" rIns="163449"/>
          <a:lstStyle>
            <a:lvl1pPr marL="0" marR="0" indent="0" algn="l" defTabSz="457200" rtl="0" eaLnBrk="1" fontAlgn="auto" latinLnBrk="0" hangingPunct="1">
              <a:lnSpc>
                <a:spcPct val="100000"/>
              </a:lnSpc>
              <a:spcBef>
                <a:spcPct val="20000"/>
              </a:spcBef>
              <a:spcAft>
                <a:spcPts val="0"/>
              </a:spcAft>
              <a:buClrTx/>
              <a:buSzTx/>
              <a:buFont typeface="Arial"/>
              <a:buNone/>
              <a:tabLst/>
              <a:defRPr sz="2400" b="0">
                <a:solidFill>
                  <a:schemeClr val="tx1"/>
                </a:solidFill>
                <a:latin typeface="Arial" panose="020B0604020202020204" pitchFamily="34" charset="0"/>
                <a:cs typeface="Arial" panose="020B0604020202020204" pitchFamily="34" charset="0"/>
              </a:defRPr>
            </a:lvl1pPr>
          </a:lstStyle>
          <a:p>
            <a:pPr lvl="0"/>
            <a:r>
              <a:rPr lang="en-GB" dirty="0" smtClean="0"/>
              <a:t>Appendix #</a:t>
            </a:r>
          </a:p>
        </p:txBody>
      </p:sp>
    </p:spTree>
    <p:extLst>
      <p:ext uri="{BB962C8B-B14F-4D97-AF65-F5344CB8AC3E}">
        <p14:creationId xmlns:p14="http://schemas.microsoft.com/office/powerpoint/2010/main" val="39226571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1" y="99784"/>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4883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557883" y="99785"/>
            <a:ext cx="913599"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48437" y="452510"/>
            <a:ext cx="8666245"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437" y="888120"/>
            <a:ext cx="888591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1472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4"/>
            </p:custDataLst>
            <p:extLst>
              <p:ext uri="{D42A27DB-BD31-4B8C-83A1-F6EECF244321}">
                <p14:modId xmlns:p14="http://schemas.microsoft.com/office/powerpoint/2010/main" val="3779389699"/>
              </p:ext>
            </p:extLst>
          </p:nvPr>
        </p:nvGraphicFramePr>
        <p:xfrm>
          <a:off x="1670" y="1592"/>
          <a:ext cx="1667" cy="1587"/>
        </p:xfrm>
        <a:graphic>
          <a:graphicData uri="http://schemas.openxmlformats.org/presentationml/2006/ole">
            <mc:AlternateContent xmlns:mc="http://schemas.openxmlformats.org/markup-compatibility/2006">
              <mc:Choice xmlns:v="urn:schemas-microsoft-com:vml" Requires="v">
                <p:oleObj spid="_x0000_s145871"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670" y="1592"/>
                        <a:ext cx="1667" cy="1587"/>
                      </a:xfrm>
                      <a:prstGeom prst="rect">
                        <a:avLst/>
                      </a:prstGeom>
                    </p:spPr>
                  </p:pic>
                </p:oleObj>
              </mc:Fallback>
            </mc:AlternateContent>
          </a:graphicData>
        </a:graphic>
      </p:graphicFrame>
      <p:sp>
        <p:nvSpPr>
          <p:cNvPr id="7" name="Rectangle 6"/>
          <p:cNvSpPr/>
          <p:nvPr userDrawn="1"/>
        </p:nvSpPr>
        <p:spPr>
          <a:xfrm>
            <a:off x="7454130" y="6632624"/>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pic>
        <p:nvPicPr>
          <p:cNvPr id="8" name="Picture 2" descr="C:\Users\n610821\Desktop\sant-MReg_positivo_RGB.300.jpg"/>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7606469" y="6166951"/>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235909" y="6321262"/>
            <a:ext cx="1747658" cy="323165"/>
          </a:xfrm>
          <a:prstGeom prst="rect">
            <a:avLst/>
          </a:prstGeom>
        </p:spPr>
        <p:txBody>
          <a:bodyPr wrap="none">
            <a:spAutoFit/>
          </a:bodyPr>
          <a:lstStyle/>
          <a:p>
            <a:r>
              <a:rPr lang="en-US" sz="1500" b="1" baseline="30000" dirty="0" smtClean="0">
                <a:solidFill>
                  <a:schemeClr val="tx1"/>
                </a:solidFill>
              </a:rPr>
              <a:t>Santander Holdings USA</a:t>
            </a:r>
            <a:r>
              <a:rPr lang="en-US" sz="1500" b="1" baseline="0" dirty="0" smtClean="0">
                <a:solidFill>
                  <a:schemeClr val="tx1"/>
                </a:solidFill>
              </a:rPr>
              <a:t> </a:t>
            </a:r>
            <a:endParaRPr lang="en-US" sz="1500" b="1" dirty="0">
              <a:solidFill>
                <a:schemeClr val="tx1"/>
              </a:solidFill>
            </a:endParaRPr>
          </a:p>
        </p:txBody>
      </p:sp>
    </p:spTree>
    <p:extLst>
      <p:ext uri="{BB962C8B-B14F-4D97-AF65-F5344CB8AC3E}">
        <p14:creationId xmlns:p14="http://schemas.microsoft.com/office/powerpoint/2010/main" val="53157507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4" r:id="rId5"/>
    <p:sldLayoutId id="2147483775" r:id="rId6"/>
    <p:sldLayoutId id="2147483776" r:id="rId7"/>
    <p:sldLayoutId id="2147483784"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7"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tags" Target="../tags/tag664.xml"/><Relationship Id="rId13" Type="http://schemas.openxmlformats.org/officeDocument/2006/relationships/tags" Target="../tags/tag669.xml"/><Relationship Id="rId18" Type="http://schemas.openxmlformats.org/officeDocument/2006/relationships/tags" Target="../tags/tag674.xml"/><Relationship Id="rId26" Type="http://schemas.openxmlformats.org/officeDocument/2006/relationships/notesSlide" Target="../notesSlides/notesSlide42.xml"/><Relationship Id="rId3" Type="http://schemas.openxmlformats.org/officeDocument/2006/relationships/tags" Target="../tags/tag659.xml"/><Relationship Id="rId21" Type="http://schemas.openxmlformats.org/officeDocument/2006/relationships/tags" Target="../tags/tag677.xml"/><Relationship Id="rId7" Type="http://schemas.openxmlformats.org/officeDocument/2006/relationships/tags" Target="../tags/tag663.xml"/><Relationship Id="rId12" Type="http://schemas.openxmlformats.org/officeDocument/2006/relationships/tags" Target="../tags/tag668.xml"/><Relationship Id="rId17" Type="http://schemas.openxmlformats.org/officeDocument/2006/relationships/tags" Target="../tags/tag673.xml"/><Relationship Id="rId25" Type="http://schemas.openxmlformats.org/officeDocument/2006/relationships/slideLayout" Target="../slideLayouts/slideLayout4.xml"/><Relationship Id="rId2" Type="http://schemas.openxmlformats.org/officeDocument/2006/relationships/tags" Target="../tags/tag658.xml"/><Relationship Id="rId16" Type="http://schemas.openxmlformats.org/officeDocument/2006/relationships/tags" Target="../tags/tag672.xml"/><Relationship Id="rId20" Type="http://schemas.openxmlformats.org/officeDocument/2006/relationships/tags" Target="../tags/tag676.xml"/><Relationship Id="rId29" Type="http://schemas.openxmlformats.org/officeDocument/2006/relationships/oleObject" Target="../embeddings/oleObject86.bin"/><Relationship Id="rId1" Type="http://schemas.openxmlformats.org/officeDocument/2006/relationships/vmlDrawing" Target="../drawings/vmlDrawing52.vml"/><Relationship Id="rId6" Type="http://schemas.openxmlformats.org/officeDocument/2006/relationships/tags" Target="../tags/tag662.xml"/><Relationship Id="rId11" Type="http://schemas.openxmlformats.org/officeDocument/2006/relationships/tags" Target="../tags/tag667.xml"/><Relationship Id="rId24" Type="http://schemas.openxmlformats.org/officeDocument/2006/relationships/tags" Target="../tags/tag680.xml"/><Relationship Id="rId5" Type="http://schemas.openxmlformats.org/officeDocument/2006/relationships/tags" Target="../tags/tag661.xml"/><Relationship Id="rId15" Type="http://schemas.openxmlformats.org/officeDocument/2006/relationships/tags" Target="../tags/tag671.xml"/><Relationship Id="rId23" Type="http://schemas.openxmlformats.org/officeDocument/2006/relationships/tags" Target="../tags/tag679.xml"/><Relationship Id="rId28" Type="http://schemas.openxmlformats.org/officeDocument/2006/relationships/image" Target="../media/image27.emf"/><Relationship Id="rId10" Type="http://schemas.openxmlformats.org/officeDocument/2006/relationships/tags" Target="../tags/tag666.xml"/><Relationship Id="rId19" Type="http://schemas.openxmlformats.org/officeDocument/2006/relationships/tags" Target="../tags/tag675.xml"/><Relationship Id="rId4" Type="http://schemas.openxmlformats.org/officeDocument/2006/relationships/tags" Target="../tags/tag660.xml"/><Relationship Id="rId9" Type="http://schemas.openxmlformats.org/officeDocument/2006/relationships/tags" Target="../tags/tag665.xml"/><Relationship Id="rId14" Type="http://schemas.openxmlformats.org/officeDocument/2006/relationships/tags" Target="../tags/tag670.xml"/><Relationship Id="rId22" Type="http://schemas.openxmlformats.org/officeDocument/2006/relationships/tags" Target="../tags/tag678.xml"/><Relationship Id="rId27" Type="http://schemas.openxmlformats.org/officeDocument/2006/relationships/oleObject" Target="../embeddings/oleObject85.bin"/><Relationship Id="rId30" Type="http://schemas.openxmlformats.org/officeDocument/2006/relationships/image" Target="../media/image40.emf"/></Relationships>
</file>

<file path=ppt/slides/_rels/slide103.xml.rels><?xml version="1.0" encoding="UTF-8" standalone="yes"?>
<Relationships xmlns="http://schemas.openxmlformats.org/package/2006/relationships"><Relationship Id="rId8" Type="http://schemas.openxmlformats.org/officeDocument/2006/relationships/tags" Target="../tags/tag687.xml"/><Relationship Id="rId13" Type="http://schemas.openxmlformats.org/officeDocument/2006/relationships/tags" Target="../tags/tag692.xml"/><Relationship Id="rId18" Type="http://schemas.openxmlformats.org/officeDocument/2006/relationships/image" Target="../media/image27.emf"/><Relationship Id="rId3" Type="http://schemas.openxmlformats.org/officeDocument/2006/relationships/tags" Target="../tags/tag682.xml"/><Relationship Id="rId7" Type="http://schemas.openxmlformats.org/officeDocument/2006/relationships/tags" Target="../tags/tag686.xml"/><Relationship Id="rId12" Type="http://schemas.openxmlformats.org/officeDocument/2006/relationships/tags" Target="../tags/tag691.xml"/><Relationship Id="rId17" Type="http://schemas.openxmlformats.org/officeDocument/2006/relationships/oleObject" Target="../embeddings/oleObject87.bin"/><Relationship Id="rId2" Type="http://schemas.openxmlformats.org/officeDocument/2006/relationships/tags" Target="../tags/tag681.xml"/><Relationship Id="rId16" Type="http://schemas.openxmlformats.org/officeDocument/2006/relationships/notesSlide" Target="../notesSlides/notesSlide43.xml"/><Relationship Id="rId20" Type="http://schemas.openxmlformats.org/officeDocument/2006/relationships/image" Target="../media/image41.emf"/><Relationship Id="rId1" Type="http://schemas.openxmlformats.org/officeDocument/2006/relationships/vmlDrawing" Target="../drawings/vmlDrawing53.vml"/><Relationship Id="rId6" Type="http://schemas.openxmlformats.org/officeDocument/2006/relationships/tags" Target="../tags/tag685.xml"/><Relationship Id="rId11" Type="http://schemas.openxmlformats.org/officeDocument/2006/relationships/tags" Target="../tags/tag690.xml"/><Relationship Id="rId5" Type="http://schemas.openxmlformats.org/officeDocument/2006/relationships/tags" Target="../tags/tag684.xml"/><Relationship Id="rId15" Type="http://schemas.openxmlformats.org/officeDocument/2006/relationships/slideLayout" Target="../slideLayouts/slideLayout5.xml"/><Relationship Id="rId10" Type="http://schemas.openxmlformats.org/officeDocument/2006/relationships/tags" Target="../tags/tag689.xml"/><Relationship Id="rId19" Type="http://schemas.openxmlformats.org/officeDocument/2006/relationships/oleObject" Target="../embeddings/oleObject88.bin"/><Relationship Id="rId4" Type="http://schemas.openxmlformats.org/officeDocument/2006/relationships/tags" Target="../tags/tag683.xml"/><Relationship Id="rId9" Type="http://schemas.openxmlformats.org/officeDocument/2006/relationships/tags" Target="../tags/tag688.xml"/><Relationship Id="rId14" Type="http://schemas.openxmlformats.org/officeDocument/2006/relationships/tags" Target="../tags/tag69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4.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89.bin"/><Relationship Id="rId4" Type="http://schemas.openxmlformats.org/officeDocument/2006/relationships/notesSlide" Target="../notesSlides/notesSlide4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5.xml"/><Relationship Id="rId1" Type="http://schemas.openxmlformats.org/officeDocument/2006/relationships/vmlDrawing" Target="../drawings/vmlDrawing55.vml"/><Relationship Id="rId6" Type="http://schemas.openxmlformats.org/officeDocument/2006/relationships/image" Target="../media/image1.emf"/><Relationship Id="rId5" Type="http://schemas.openxmlformats.org/officeDocument/2006/relationships/oleObject" Target="../embeddings/oleObject90.bin"/><Relationship Id="rId4" Type="http://schemas.openxmlformats.org/officeDocument/2006/relationships/notesSlide" Target="../notesSlides/notesSlide4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96.xml"/><Relationship Id="rId1" Type="http://schemas.openxmlformats.org/officeDocument/2006/relationships/vmlDrawing" Target="../drawings/vmlDrawing56.v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97.xml"/><Relationship Id="rId1" Type="http://schemas.openxmlformats.org/officeDocument/2006/relationships/vmlDrawing" Target="../drawings/vmlDrawing57.v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698.xml"/><Relationship Id="rId1" Type="http://schemas.openxmlformats.org/officeDocument/2006/relationships/vmlDrawing" Target="../drawings/vmlDrawing58.v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99.xml"/><Relationship Id="rId1" Type="http://schemas.openxmlformats.org/officeDocument/2006/relationships/vmlDrawing" Target="../drawings/vmlDrawing59.vml"/><Relationship Id="rId5" Type="http://schemas.openxmlformats.org/officeDocument/2006/relationships/image" Target="../media/image1.emf"/><Relationship Id="rId4" Type="http://schemas.openxmlformats.org/officeDocument/2006/relationships/oleObject" Target="../embeddings/oleObject94.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8" Type="http://schemas.openxmlformats.org/officeDocument/2006/relationships/tags" Target="../tags/tag706.xml"/><Relationship Id="rId13" Type="http://schemas.openxmlformats.org/officeDocument/2006/relationships/tags" Target="../tags/tag711.xml"/><Relationship Id="rId18" Type="http://schemas.openxmlformats.org/officeDocument/2006/relationships/tags" Target="../tags/tag716.xml"/><Relationship Id="rId26" Type="http://schemas.openxmlformats.org/officeDocument/2006/relationships/tags" Target="../tags/tag724.xml"/><Relationship Id="rId39" Type="http://schemas.openxmlformats.org/officeDocument/2006/relationships/oleObject" Target="../embeddings/oleObject96.bin"/><Relationship Id="rId3" Type="http://schemas.openxmlformats.org/officeDocument/2006/relationships/tags" Target="../tags/tag701.xml"/><Relationship Id="rId21" Type="http://schemas.openxmlformats.org/officeDocument/2006/relationships/tags" Target="../tags/tag719.xml"/><Relationship Id="rId34" Type="http://schemas.openxmlformats.org/officeDocument/2006/relationships/tags" Target="../tags/tag732.xml"/><Relationship Id="rId42" Type="http://schemas.openxmlformats.org/officeDocument/2006/relationships/image" Target="../media/image43.emf"/><Relationship Id="rId7" Type="http://schemas.openxmlformats.org/officeDocument/2006/relationships/tags" Target="../tags/tag705.xml"/><Relationship Id="rId12" Type="http://schemas.openxmlformats.org/officeDocument/2006/relationships/tags" Target="../tags/tag710.xml"/><Relationship Id="rId17" Type="http://schemas.openxmlformats.org/officeDocument/2006/relationships/tags" Target="../tags/tag715.xml"/><Relationship Id="rId25" Type="http://schemas.openxmlformats.org/officeDocument/2006/relationships/tags" Target="../tags/tag723.xml"/><Relationship Id="rId33" Type="http://schemas.openxmlformats.org/officeDocument/2006/relationships/tags" Target="../tags/tag731.xml"/><Relationship Id="rId38" Type="http://schemas.openxmlformats.org/officeDocument/2006/relationships/image" Target="../media/image4.emf"/><Relationship Id="rId2" Type="http://schemas.openxmlformats.org/officeDocument/2006/relationships/tags" Target="../tags/tag700.xml"/><Relationship Id="rId16" Type="http://schemas.openxmlformats.org/officeDocument/2006/relationships/tags" Target="../tags/tag714.xml"/><Relationship Id="rId20" Type="http://schemas.openxmlformats.org/officeDocument/2006/relationships/tags" Target="../tags/tag718.xml"/><Relationship Id="rId29" Type="http://schemas.openxmlformats.org/officeDocument/2006/relationships/tags" Target="../tags/tag727.xml"/><Relationship Id="rId41" Type="http://schemas.openxmlformats.org/officeDocument/2006/relationships/oleObject" Target="../embeddings/oleObject97.bin"/><Relationship Id="rId1" Type="http://schemas.openxmlformats.org/officeDocument/2006/relationships/vmlDrawing" Target="../drawings/vmlDrawing60.vml"/><Relationship Id="rId6" Type="http://schemas.openxmlformats.org/officeDocument/2006/relationships/tags" Target="../tags/tag704.xml"/><Relationship Id="rId11" Type="http://schemas.openxmlformats.org/officeDocument/2006/relationships/tags" Target="../tags/tag709.xml"/><Relationship Id="rId24" Type="http://schemas.openxmlformats.org/officeDocument/2006/relationships/tags" Target="../tags/tag722.xml"/><Relationship Id="rId32" Type="http://schemas.openxmlformats.org/officeDocument/2006/relationships/tags" Target="../tags/tag730.xml"/><Relationship Id="rId37" Type="http://schemas.openxmlformats.org/officeDocument/2006/relationships/oleObject" Target="../embeddings/oleObject95.bin"/><Relationship Id="rId40" Type="http://schemas.openxmlformats.org/officeDocument/2006/relationships/image" Target="../media/image42.emf"/><Relationship Id="rId5" Type="http://schemas.openxmlformats.org/officeDocument/2006/relationships/tags" Target="../tags/tag703.xml"/><Relationship Id="rId15" Type="http://schemas.openxmlformats.org/officeDocument/2006/relationships/tags" Target="../tags/tag713.xml"/><Relationship Id="rId23" Type="http://schemas.openxmlformats.org/officeDocument/2006/relationships/tags" Target="../tags/tag721.xml"/><Relationship Id="rId28" Type="http://schemas.openxmlformats.org/officeDocument/2006/relationships/tags" Target="../tags/tag726.xml"/><Relationship Id="rId36" Type="http://schemas.openxmlformats.org/officeDocument/2006/relationships/slideLayout" Target="../slideLayouts/slideLayout5.xml"/><Relationship Id="rId10" Type="http://schemas.openxmlformats.org/officeDocument/2006/relationships/tags" Target="../tags/tag708.xml"/><Relationship Id="rId19" Type="http://schemas.openxmlformats.org/officeDocument/2006/relationships/tags" Target="../tags/tag717.xml"/><Relationship Id="rId31" Type="http://schemas.openxmlformats.org/officeDocument/2006/relationships/tags" Target="../tags/tag729.xml"/><Relationship Id="rId4" Type="http://schemas.openxmlformats.org/officeDocument/2006/relationships/tags" Target="../tags/tag702.xml"/><Relationship Id="rId9" Type="http://schemas.openxmlformats.org/officeDocument/2006/relationships/tags" Target="../tags/tag707.xml"/><Relationship Id="rId14" Type="http://schemas.openxmlformats.org/officeDocument/2006/relationships/tags" Target="../tags/tag712.xml"/><Relationship Id="rId22" Type="http://schemas.openxmlformats.org/officeDocument/2006/relationships/tags" Target="../tags/tag720.xml"/><Relationship Id="rId27" Type="http://schemas.openxmlformats.org/officeDocument/2006/relationships/tags" Target="../tags/tag725.xml"/><Relationship Id="rId30" Type="http://schemas.openxmlformats.org/officeDocument/2006/relationships/tags" Target="../tags/tag728.xml"/><Relationship Id="rId35" Type="http://schemas.openxmlformats.org/officeDocument/2006/relationships/tags" Target="../tags/tag733.xml"/></Relationships>
</file>

<file path=ppt/slides/_rels/slide146.xml.rels><?xml version="1.0" encoding="UTF-8" standalone="yes"?>
<Relationships xmlns="http://schemas.openxmlformats.org/package/2006/relationships"><Relationship Id="rId8" Type="http://schemas.openxmlformats.org/officeDocument/2006/relationships/tags" Target="../tags/tag740.xml"/><Relationship Id="rId13" Type="http://schemas.openxmlformats.org/officeDocument/2006/relationships/tags" Target="../tags/tag745.xml"/><Relationship Id="rId18" Type="http://schemas.openxmlformats.org/officeDocument/2006/relationships/tags" Target="../tags/tag750.xml"/><Relationship Id="rId26" Type="http://schemas.openxmlformats.org/officeDocument/2006/relationships/tags" Target="../tags/tag758.xml"/><Relationship Id="rId3" Type="http://schemas.openxmlformats.org/officeDocument/2006/relationships/tags" Target="../tags/tag735.xml"/><Relationship Id="rId21" Type="http://schemas.openxmlformats.org/officeDocument/2006/relationships/tags" Target="../tags/tag753.xml"/><Relationship Id="rId34" Type="http://schemas.openxmlformats.org/officeDocument/2006/relationships/image" Target="../media/image45.emf"/><Relationship Id="rId7" Type="http://schemas.openxmlformats.org/officeDocument/2006/relationships/tags" Target="../tags/tag739.xml"/><Relationship Id="rId12" Type="http://schemas.openxmlformats.org/officeDocument/2006/relationships/tags" Target="../tags/tag744.xml"/><Relationship Id="rId17" Type="http://schemas.openxmlformats.org/officeDocument/2006/relationships/tags" Target="../tags/tag749.xml"/><Relationship Id="rId25" Type="http://schemas.openxmlformats.org/officeDocument/2006/relationships/tags" Target="../tags/tag757.xml"/><Relationship Id="rId33" Type="http://schemas.openxmlformats.org/officeDocument/2006/relationships/oleObject" Target="../embeddings/oleObject100.bin"/><Relationship Id="rId2" Type="http://schemas.openxmlformats.org/officeDocument/2006/relationships/tags" Target="../tags/tag734.xml"/><Relationship Id="rId16" Type="http://schemas.openxmlformats.org/officeDocument/2006/relationships/tags" Target="../tags/tag748.xml"/><Relationship Id="rId20" Type="http://schemas.openxmlformats.org/officeDocument/2006/relationships/tags" Target="../tags/tag752.xml"/><Relationship Id="rId29" Type="http://schemas.openxmlformats.org/officeDocument/2006/relationships/oleObject" Target="../embeddings/oleObject98.bin"/><Relationship Id="rId1" Type="http://schemas.openxmlformats.org/officeDocument/2006/relationships/vmlDrawing" Target="../drawings/vmlDrawing61.vml"/><Relationship Id="rId6" Type="http://schemas.openxmlformats.org/officeDocument/2006/relationships/tags" Target="../tags/tag738.xml"/><Relationship Id="rId11" Type="http://schemas.openxmlformats.org/officeDocument/2006/relationships/tags" Target="../tags/tag743.xml"/><Relationship Id="rId24" Type="http://schemas.openxmlformats.org/officeDocument/2006/relationships/tags" Target="../tags/tag756.xml"/><Relationship Id="rId32" Type="http://schemas.openxmlformats.org/officeDocument/2006/relationships/image" Target="../media/image44.emf"/><Relationship Id="rId5" Type="http://schemas.openxmlformats.org/officeDocument/2006/relationships/tags" Target="../tags/tag737.xml"/><Relationship Id="rId15" Type="http://schemas.openxmlformats.org/officeDocument/2006/relationships/tags" Target="../tags/tag747.xml"/><Relationship Id="rId23" Type="http://schemas.openxmlformats.org/officeDocument/2006/relationships/tags" Target="../tags/tag755.xml"/><Relationship Id="rId28" Type="http://schemas.openxmlformats.org/officeDocument/2006/relationships/slideLayout" Target="../slideLayouts/slideLayout5.xml"/><Relationship Id="rId10" Type="http://schemas.openxmlformats.org/officeDocument/2006/relationships/tags" Target="../tags/tag742.xml"/><Relationship Id="rId19" Type="http://schemas.openxmlformats.org/officeDocument/2006/relationships/tags" Target="../tags/tag751.xml"/><Relationship Id="rId31" Type="http://schemas.openxmlformats.org/officeDocument/2006/relationships/oleObject" Target="../embeddings/oleObject99.bin"/><Relationship Id="rId4" Type="http://schemas.openxmlformats.org/officeDocument/2006/relationships/tags" Target="../tags/tag736.xml"/><Relationship Id="rId9" Type="http://schemas.openxmlformats.org/officeDocument/2006/relationships/tags" Target="../tags/tag741.xml"/><Relationship Id="rId14" Type="http://schemas.openxmlformats.org/officeDocument/2006/relationships/tags" Target="../tags/tag746.xml"/><Relationship Id="rId22" Type="http://schemas.openxmlformats.org/officeDocument/2006/relationships/tags" Target="../tags/tag754.xml"/><Relationship Id="rId27" Type="http://schemas.openxmlformats.org/officeDocument/2006/relationships/tags" Target="../tags/tag759.xml"/><Relationship Id="rId30" Type="http://schemas.openxmlformats.org/officeDocument/2006/relationships/image" Target="../media/image4.emf"/></Relationships>
</file>

<file path=ppt/slides/_rels/slide147.xml.rels><?xml version="1.0" encoding="UTF-8" standalone="yes"?>
<Relationships xmlns="http://schemas.openxmlformats.org/package/2006/relationships"><Relationship Id="rId8" Type="http://schemas.openxmlformats.org/officeDocument/2006/relationships/tags" Target="../tags/tag766.xml"/><Relationship Id="rId13" Type="http://schemas.openxmlformats.org/officeDocument/2006/relationships/tags" Target="../tags/tag771.xml"/><Relationship Id="rId18" Type="http://schemas.openxmlformats.org/officeDocument/2006/relationships/tags" Target="../tags/tag776.xml"/><Relationship Id="rId26" Type="http://schemas.openxmlformats.org/officeDocument/2006/relationships/tags" Target="../tags/tag784.xml"/><Relationship Id="rId39" Type="http://schemas.openxmlformats.org/officeDocument/2006/relationships/oleObject" Target="../embeddings/oleObject101.bin"/><Relationship Id="rId3" Type="http://schemas.openxmlformats.org/officeDocument/2006/relationships/tags" Target="../tags/tag761.xml"/><Relationship Id="rId21" Type="http://schemas.openxmlformats.org/officeDocument/2006/relationships/tags" Target="../tags/tag779.xml"/><Relationship Id="rId34" Type="http://schemas.openxmlformats.org/officeDocument/2006/relationships/tags" Target="../tags/tag792.xml"/><Relationship Id="rId42" Type="http://schemas.openxmlformats.org/officeDocument/2006/relationships/image" Target="../media/image46.emf"/><Relationship Id="rId7" Type="http://schemas.openxmlformats.org/officeDocument/2006/relationships/tags" Target="../tags/tag765.xml"/><Relationship Id="rId12" Type="http://schemas.openxmlformats.org/officeDocument/2006/relationships/tags" Target="../tags/tag770.xml"/><Relationship Id="rId17" Type="http://schemas.openxmlformats.org/officeDocument/2006/relationships/tags" Target="../tags/tag775.xml"/><Relationship Id="rId25" Type="http://schemas.openxmlformats.org/officeDocument/2006/relationships/tags" Target="../tags/tag783.xml"/><Relationship Id="rId33" Type="http://schemas.openxmlformats.org/officeDocument/2006/relationships/tags" Target="../tags/tag791.xml"/><Relationship Id="rId38" Type="http://schemas.openxmlformats.org/officeDocument/2006/relationships/slideLayout" Target="../slideLayouts/slideLayout5.xml"/><Relationship Id="rId2" Type="http://schemas.openxmlformats.org/officeDocument/2006/relationships/tags" Target="../tags/tag760.xml"/><Relationship Id="rId16" Type="http://schemas.openxmlformats.org/officeDocument/2006/relationships/tags" Target="../tags/tag774.xml"/><Relationship Id="rId20" Type="http://schemas.openxmlformats.org/officeDocument/2006/relationships/tags" Target="../tags/tag778.xml"/><Relationship Id="rId29" Type="http://schemas.openxmlformats.org/officeDocument/2006/relationships/tags" Target="../tags/tag787.xml"/><Relationship Id="rId41" Type="http://schemas.openxmlformats.org/officeDocument/2006/relationships/oleObject" Target="../embeddings/oleObject102.bin"/><Relationship Id="rId1" Type="http://schemas.openxmlformats.org/officeDocument/2006/relationships/vmlDrawing" Target="../drawings/vmlDrawing62.vml"/><Relationship Id="rId6" Type="http://schemas.openxmlformats.org/officeDocument/2006/relationships/tags" Target="../tags/tag764.xml"/><Relationship Id="rId11" Type="http://schemas.openxmlformats.org/officeDocument/2006/relationships/tags" Target="../tags/tag769.xml"/><Relationship Id="rId24" Type="http://schemas.openxmlformats.org/officeDocument/2006/relationships/tags" Target="../tags/tag782.xml"/><Relationship Id="rId32" Type="http://schemas.openxmlformats.org/officeDocument/2006/relationships/tags" Target="../tags/tag790.xml"/><Relationship Id="rId37" Type="http://schemas.openxmlformats.org/officeDocument/2006/relationships/tags" Target="../tags/tag795.xml"/><Relationship Id="rId40" Type="http://schemas.openxmlformats.org/officeDocument/2006/relationships/image" Target="../media/image4.emf"/><Relationship Id="rId5" Type="http://schemas.openxmlformats.org/officeDocument/2006/relationships/tags" Target="../tags/tag763.xml"/><Relationship Id="rId15" Type="http://schemas.openxmlformats.org/officeDocument/2006/relationships/tags" Target="../tags/tag773.xml"/><Relationship Id="rId23" Type="http://schemas.openxmlformats.org/officeDocument/2006/relationships/tags" Target="../tags/tag781.xml"/><Relationship Id="rId28" Type="http://schemas.openxmlformats.org/officeDocument/2006/relationships/tags" Target="../tags/tag786.xml"/><Relationship Id="rId36" Type="http://schemas.openxmlformats.org/officeDocument/2006/relationships/tags" Target="../tags/tag794.xml"/><Relationship Id="rId10" Type="http://schemas.openxmlformats.org/officeDocument/2006/relationships/tags" Target="../tags/tag768.xml"/><Relationship Id="rId19" Type="http://schemas.openxmlformats.org/officeDocument/2006/relationships/tags" Target="../tags/tag777.xml"/><Relationship Id="rId31" Type="http://schemas.openxmlformats.org/officeDocument/2006/relationships/tags" Target="../tags/tag789.xml"/><Relationship Id="rId44" Type="http://schemas.openxmlformats.org/officeDocument/2006/relationships/image" Target="../media/image47.emf"/><Relationship Id="rId4" Type="http://schemas.openxmlformats.org/officeDocument/2006/relationships/tags" Target="../tags/tag762.xml"/><Relationship Id="rId9" Type="http://schemas.openxmlformats.org/officeDocument/2006/relationships/tags" Target="../tags/tag767.xml"/><Relationship Id="rId14" Type="http://schemas.openxmlformats.org/officeDocument/2006/relationships/tags" Target="../tags/tag772.xml"/><Relationship Id="rId22" Type="http://schemas.openxmlformats.org/officeDocument/2006/relationships/tags" Target="../tags/tag780.xml"/><Relationship Id="rId27" Type="http://schemas.openxmlformats.org/officeDocument/2006/relationships/tags" Target="../tags/tag785.xml"/><Relationship Id="rId30" Type="http://schemas.openxmlformats.org/officeDocument/2006/relationships/tags" Target="../tags/tag788.xml"/><Relationship Id="rId35" Type="http://schemas.openxmlformats.org/officeDocument/2006/relationships/tags" Target="../tags/tag793.xml"/><Relationship Id="rId43" Type="http://schemas.openxmlformats.org/officeDocument/2006/relationships/oleObject" Target="../embeddings/oleObject103.bin"/></Relationships>
</file>

<file path=ppt/slides/_rels/slide148.xml.rels><?xml version="1.0" encoding="UTF-8" standalone="yes"?>
<Relationships xmlns="http://schemas.openxmlformats.org/package/2006/relationships"><Relationship Id="rId8" Type="http://schemas.openxmlformats.org/officeDocument/2006/relationships/tags" Target="../tags/tag802.xml"/><Relationship Id="rId13" Type="http://schemas.openxmlformats.org/officeDocument/2006/relationships/tags" Target="../tags/tag807.xml"/><Relationship Id="rId18" Type="http://schemas.openxmlformats.org/officeDocument/2006/relationships/tags" Target="../tags/tag812.xml"/><Relationship Id="rId26" Type="http://schemas.openxmlformats.org/officeDocument/2006/relationships/tags" Target="../tags/tag820.xml"/><Relationship Id="rId3" Type="http://schemas.openxmlformats.org/officeDocument/2006/relationships/tags" Target="../tags/tag797.xml"/><Relationship Id="rId21" Type="http://schemas.openxmlformats.org/officeDocument/2006/relationships/tags" Target="../tags/tag815.xml"/><Relationship Id="rId34" Type="http://schemas.openxmlformats.org/officeDocument/2006/relationships/image" Target="../media/image4.emf"/><Relationship Id="rId7" Type="http://schemas.openxmlformats.org/officeDocument/2006/relationships/tags" Target="../tags/tag801.xml"/><Relationship Id="rId12" Type="http://schemas.openxmlformats.org/officeDocument/2006/relationships/tags" Target="../tags/tag806.xml"/><Relationship Id="rId17" Type="http://schemas.openxmlformats.org/officeDocument/2006/relationships/tags" Target="../tags/tag811.xml"/><Relationship Id="rId25" Type="http://schemas.openxmlformats.org/officeDocument/2006/relationships/tags" Target="../tags/tag819.xml"/><Relationship Id="rId33" Type="http://schemas.openxmlformats.org/officeDocument/2006/relationships/oleObject" Target="../embeddings/oleObject104.bin"/><Relationship Id="rId2" Type="http://schemas.openxmlformats.org/officeDocument/2006/relationships/tags" Target="../tags/tag796.xml"/><Relationship Id="rId16" Type="http://schemas.openxmlformats.org/officeDocument/2006/relationships/tags" Target="../tags/tag810.xml"/><Relationship Id="rId20" Type="http://schemas.openxmlformats.org/officeDocument/2006/relationships/tags" Target="../tags/tag814.xml"/><Relationship Id="rId29" Type="http://schemas.openxmlformats.org/officeDocument/2006/relationships/tags" Target="../tags/tag823.xml"/><Relationship Id="rId1" Type="http://schemas.openxmlformats.org/officeDocument/2006/relationships/vmlDrawing" Target="../drawings/vmlDrawing63.vml"/><Relationship Id="rId6" Type="http://schemas.openxmlformats.org/officeDocument/2006/relationships/tags" Target="../tags/tag800.xml"/><Relationship Id="rId11" Type="http://schemas.openxmlformats.org/officeDocument/2006/relationships/tags" Target="../tags/tag805.xml"/><Relationship Id="rId24" Type="http://schemas.openxmlformats.org/officeDocument/2006/relationships/tags" Target="../tags/tag818.xml"/><Relationship Id="rId32" Type="http://schemas.openxmlformats.org/officeDocument/2006/relationships/slideLayout" Target="../slideLayouts/slideLayout5.xml"/><Relationship Id="rId5" Type="http://schemas.openxmlformats.org/officeDocument/2006/relationships/tags" Target="../tags/tag799.xml"/><Relationship Id="rId15" Type="http://schemas.openxmlformats.org/officeDocument/2006/relationships/tags" Target="../tags/tag809.xml"/><Relationship Id="rId23" Type="http://schemas.openxmlformats.org/officeDocument/2006/relationships/tags" Target="../tags/tag817.xml"/><Relationship Id="rId28" Type="http://schemas.openxmlformats.org/officeDocument/2006/relationships/tags" Target="../tags/tag822.xml"/><Relationship Id="rId36" Type="http://schemas.openxmlformats.org/officeDocument/2006/relationships/image" Target="../media/image48.emf"/><Relationship Id="rId10" Type="http://schemas.openxmlformats.org/officeDocument/2006/relationships/tags" Target="../tags/tag804.xml"/><Relationship Id="rId19" Type="http://schemas.openxmlformats.org/officeDocument/2006/relationships/tags" Target="../tags/tag813.xml"/><Relationship Id="rId31" Type="http://schemas.openxmlformats.org/officeDocument/2006/relationships/tags" Target="../tags/tag825.xml"/><Relationship Id="rId4" Type="http://schemas.openxmlformats.org/officeDocument/2006/relationships/tags" Target="../tags/tag798.xml"/><Relationship Id="rId9" Type="http://schemas.openxmlformats.org/officeDocument/2006/relationships/tags" Target="../tags/tag803.xml"/><Relationship Id="rId14" Type="http://schemas.openxmlformats.org/officeDocument/2006/relationships/tags" Target="../tags/tag808.xml"/><Relationship Id="rId22" Type="http://schemas.openxmlformats.org/officeDocument/2006/relationships/tags" Target="../tags/tag816.xml"/><Relationship Id="rId27" Type="http://schemas.openxmlformats.org/officeDocument/2006/relationships/tags" Target="../tags/tag821.xml"/><Relationship Id="rId30" Type="http://schemas.openxmlformats.org/officeDocument/2006/relationships/tags" Target="../tags/tag824.xml"/><Relationship Id="rId35" Type="http://schemas.openxmlformats.org/officeDocument/2006/relationships/oleObject" Target="../embeddings/oleObject105.bin"/></Relationships>
</file>

<file path=ppt/slides/_rels/slide149.xml.rels><?xml version="1.0" encoding="UTF-8" standalone="yes"?>
<Relationships xmlns="http://schemas.openxmlformats.org/package/2006/relationships"><Relationship Id="rId13" Type="http://schemas.openxmlformats.org/officeDocument/2006/relationships/tags" Target="../tags/tag837.xml"/><Relationship Id="rId18" Type="http://schemas.openxmlformats.org/officeDocument/2006/relationships/tags" Target="../tags/tag842.xml"/><Relationship Id="rId26" Type="http://schemas.openxmlformats.org/officeDocument/2006/relationships/tags" Target="../tags/tag850.xml"/><Relationship Id="rId39" Type="http://schemas.openxmlformats.org/officeDocument/2006/relationships/tags" Target="../tags/tag863.xml"/><Relationship Id="rId3" Type="http://schemas.openxmlformats.org/officeDocument/2006/relationships/tags" Target="../tags/tag827.xml"/><Relationship Id="rId21" Type="http://schemas.openxmlformats.org/officeDocument/2006/relationships/tags" Target="../tags/tag845.xml"/><Relationship Id="rId34" Type="http://schemas.openxmlformats.org/officeDocument/2006/relationships/tags" Target="../tags/tag858.xml"/><Relationship Id="rId42" Type="http://schemas.openxmlformats.org/officeDocument/2006/relationships/tags" Target="../tags/tag866.xml"/><Relationship Id="rId47" Type="http://schemas.openxmlformats.org/officeDocument/2006/relationships/oleObject" Target="../embeddings/oleObject106.bin"/><Relationship Id="rId50" Type="http://schemas.openxmlformats.org/officeDocument/2006/relationships/image" Target="../media/image49.emf"/><Relationship Id="rId7" Type="http://schemas.openxmlformats.org/officeDocument/2006/relationships/tags" Target="../tags/tag831.xml"/><Relationship Id="rId12" Type="http://schemas.openxmlformats.org/officeDocument/2006/relationships/tags" Target="../tags/tag836.xml"/><Relationship Id="rId17" Type="http://schemas.openxmlformats.org/officeDocument/2006/relationships/tags" Target="../tags/tag841.xml"/><Relationship Id="rId25" Type="http://schemas.openxmlformats.org/officeDocument/2006/relationships/tags" Target="../tags/tag849.xml"/><Relationship Id="rId33" Type="http://schemas.openxmlformats.org/officeDocument/2006/relationships/tags" Target="../tags/tag857.xml"/><Relationship Id="rId38" Type="http://schemas.openxmlformats.org/officeDocument/2006/relationships/tags" Target="../tags/tag862.xml"/><Relationship Id="rId46" Type="http://schemas.openxmlformats.org/officeDocument/2006/relationships/slideLayout" Target="../slideLayouts/slideLayout5.xml"/><Relationship Id="rId2" Type="http://schemas.openxmlformats.org/officeDocument/2006/relationships/tags" Target="../tags/tag826.xml"/><Relationship Id="rId16" Type="http://schemas.openxmlformats.org/officeDocument/2006/relationships/tags" Target="../tags/tag840.xml"/><Relationship Id="rId20" Type="http://schemas.openxmlformats.org/officeDocument/2006/relationships/tags" Target="../tags/tag844.xml"/><Relationship Id="rId29" Type="http://schemas.openxmlformats.org/officeDocument/2006/relationships/tags" Target="../tags/tag853.xml"/><Relationship Id="rId41" Type="http://schemas.openxmlformats.org/officeDocument/2006/relationships/tags" Target="../tags/tag865.xml"/><Relationship Id="rId1" Type="http://schemas.openxmlformats.org/officeDocument/2006/relationships/vmlDrawing" Target="../drawings/vmlDrawing64.vml"/><Relationship Id="rId6" Type="http://schemas.openxmlformats.org/officeDocument/2006/relationships/tags" Target="../tags/tag830.xml"/><Relationship Id="rId11" Type="http://schemas.openxmlformats.org/officeDocument/2006/relationships/tags" Target="../tags/tag835.xml"/><Relationship Id="rId24" Type="http://schemas.openxmlformats.org/officeDocument/2006/relationships/tags" Target="../tags/tag848.xml"/><Relationship Id="rId32" Type="http://schemas.openxmlformats.org/officeDocument/2006/relationships/tags" Target="../tags/tag856.xml"/><Relationship Id="rId37" Type="http://schemas.openxmlformats.org/officeDocument/2006/relationships/tags" Target="../tags/tag861.xml"/><Relationship Id="rId40" Type="http://schemas.openxmlformats.org/officeDocument/2006/relationships/tags" Target="../tags/tag864.xml"/><Relationship Id="rId45" Type="http://schemas.openxmlformats.org/officeDocument/2006/relationships/tags" Target="../tags/tag869.xml"/><Relationship Id="rId5" Type="http://schemas.openxmlformats.org/officeDocument/2006/relationships/tags" Target="../tags/tag829.xml"/><Relationship Id="rId15" Type="http://schemas.openxmlformats.org/officeDocument/2006/relationships/tags" Target="../tags/tag839.xml"/><Relationship Id="rId23" Type="http://schemas.openxmlformats.org/officeDocument/2006/relationships/tags" Target="../tags/tag847.xml"/><Relationship Id="rId28" Type="http://schemas.openxmlformats.org/officeDocument/2006/relationships/tags" Target="../tags/tag852.xml"/><Relationship Id="rId36" Type="http://schemas.openxmlformats.org/officeDocument/2006/relationships/tags" Target="../tags/tag860.xml"/><Relationship Id="rId49" Type="http://schemas.openxmlformats.org/officeDocument/2006/relationships/oleObject" Target="../embeddings/oleObject107.bin"/><Relationship Id="rId10" Type="http://schemas.openxmlformats.org/officeDocument/2006/relationships/tags" Target="../tags/tag834.xml"/><Relationship Id="rId19" Type="http://schemas.openxmlformats.org/officeDocument/2006/relationships/tags" Target="../tags/tag843.xml"/><Relationship Id="rId31" Type="http://schemas.openxmlformats.org/officeDocument/2006/relationships/tags" Target="../tags/tag855.xml"/><Relationship Id="rId44" Type="http://schemas.openxmlformats.org/officeDocument/2006/relationships/tags" Target="../tags/tag868.xml"/><Relationship Id="rId52" Type="http://schemas.openxmlformats.org/officeDocument/2006/relationships/image" Target="../media/image50.emf"/><Relationship Id="rId4" Type="http://schemas.openxmlformats.org/officeDocument/2006/relationships/tags" Target="../tags/tag828.xml"/><Relationship Id="rId9" Type="http://schemas.openxmlformats.org/officeDocument/2006/relationships/tags" Target="../tags/tag833.xml"/><Relationship Id="rId14" Type="http://schemas.openxmlformats.org/officeDocument/2006/relationships/tags" Target="../tags/tag838.xml"/><Relationship Id="rId22" Type="http://schemas.openxmlformats.org/officeDocument/2006/relationships/tags" Target="../tags/tag846.xml"/><Relationship Id="rId27" Type="http://schemas.openxmlformats.org/officeDocument/2006/relationships/tags" Target="../tags/tag851.xml"/><Relationship Id="rId30" Type="http://schemas.openxmlformats.org/officeDocument/2006/relationships/tags" Target="../tags/tag854.xml"/><Relationship Id="rId35" Type="http://schemas.openxmlformats.org/officeDocument/2006/relationships/tags" Target="../tags/tag859.xml"/><Relationship Id="rId43" Type="http://schemas.openxmlformats.org/officeDocument/2006/relationships/tags" Target="../tags/tag867.xml"/><Relationship Id="rId48" Type="http://schemas.openxmlformats.org/officeDocument/2006/relationships/image" Target="../media/image4.emf"/><Relationship Id="rId8" Type="http://schemas.openxmlformats.org/officeDocument/2006/relationships/tags" Target="../tags/tag832.xml"/><Relationship Id="rId51" Type="http://schemas.openxmlformats.org/officeDocument/2006/relationships/oleObject" Target="../embeddings/oleObject108.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3" Type="http://schemas.openxmlformats.org/officeDocument/2006/relationships/tags" Target="../tags/tag881.xml"/><Relationship Id="rId18" Type="http://schemas.openxmlformats.org/officeDocument/2006/relationships/tags" Target="../tags/tag886.xml"/><Relationship Id="rId26" Type="http://schemas.openxmlformats.org/officeDocument/2006/relationships/tags" Target="../tags/tag894.xml"/><Relationship Id="rId39" Type="http://schemas.openxmlformats.org/officeDocument/2006/relationships/tags" Target="../tags/tag907.xml"/><Relationship Id="rId3" Type="http://schemas.openxmlformats.org/officeDocument/2006/relationships/tags" Target="../tags/tag871.xml"/><Relationship Id="rId21" Type="http://schemas.openxmlformats.org/officeDocument/2006/relationships/tags" Target="../tags/tag889.xml"/><Relationship Id="rId34" Type="http://schemas.openxmlformats.org/officeDocument/2006/relationships/tags" Target="../tags/tag902.xml"/><Relationship Id="rId42" Type="http://schemas.openxmlformats.org/officeDocument/2006/relationships/tags" Target="../tags/tag910.xml"/><Relationship Id="rId47" Type="http://schemas.openxmlformats.org/officeDocument/2006/relationships/tags" Target="../tags/tag915.xml"/><Relationship Id="rId50" Type="http://schemas.openxmlformats.org/officeDocument/2006/relationships/image" Target="../media/image4.emf"/><Relationship Id="rId7" Type="http://schemas.openxmlformats.org/officeDocument/2006/relationships/tags" Target="../tags/tag875.xml"/><Relationship Id="rId12" Type="http://schemas.openxmlformats.org/officeDocument/2006/relationships/tags" Target="../tags/tag880.xml"/><Relationship Id="rId17" Type="http://schemas.openxmlformats.org/officeDocument/2006/relationships/tags" Target="../tags/tag885.xml"/><Relationship Id="rId25" Type="http://schemas.openxmlformats.org/officeDocument/2006/relationships/tags" Target="../tags/tag893.xml"/><Relationship Id="rId33" Type="http://schemas.openxmlformats.org/officeDocument/2006/relationships/tags" Target="../tags/tag901.xml"/><Relationship Id="rId38" Type="http://schemas.openxmlformats.org/officeDocument/2006/relationships/tags" Target="../tags/tag906.xml"/><Relationship Id="rId46" Type="http://schemas.openxmlformats.org/officeDocument/2006/relationships/tags" Target="../tags/tag914.xml"/><Relationship Id="rId2" Type="http://schemas.openxmlformats.org/officeDocument/2006/relationships/tags" Target="../tags/tag870.xml"/><Relationship Id="rId16" Type="http://schemas.openxmlformats.org/officeDocument/2006/relationships/tags" Target="../tags/tag884.xml"/><Relationship Id="rId20" Type="http://schemas.openxmlformats.org/officeDocument/2006/relationships/tags" Target="../tags/tag888.xml"/><Relationship Id="rId29" Type="http://schemas.openxmlformats.org/officeDocument/2006/relationships/tags" Target="../tags/tag897.xml"/><Relationship Id="rId41" Type="http://schemas.openxmlformats.org/officeDocument/2006/relationships/tags" Target="../tags/tag909.xml"/><Relationship Id="rId54" Type="http://schemas.openxmlformats.org/officeDocument/2006/relationships/image" Target="../media/image52.emf"/><Relationship Id="rId1" Type="http://schemas.openxmlformats.org/officeDocument/2006/relationships/vmlDrawing" Target="../drawings/vmlDrawing65.vml"/><Relationship Id="rId6" Type="http://schemas.openxmlformats.org/officeDocument/2006/relationships/tags" Target="../tags/tag874.xml"/><Relationship Id="rId11" Type="http://schemas.openxmlformats.org/officeDocument/2006/relationships/tags" Target="../tags/tag879.xml"/><Relationship Id="rId24" Type="http://schemas.openxmlformats.org/officeDocument/2006/relationships/tags" Target="../tags/tag892.xml"/><Relationship Id="rId32" Type="http://schemas.openxmlformats.org/officeDocument/2006/relationships/tags" Target="../tags/tag900.xml"/><Relationship Id="rId37" Type="http://schemas.openxmlformats.org/officeDocument/2006/relationships/tags" Target="../tags/tag905.xml"/><Relationship Id="rId40" Type="http://schemas.openxmlformats.org/officeDocument/2006/relationships/tags" Target="../tags/tag908.xml"/><Relationship Id="rId45" Type="http://schemas.openxmlformats.org/officeDocument/2006/relationships/tags" Target="../tags/tag913.xml"/><Relationship Id="rId53" Type="http://schemas.openxmlformats.org/officeDocument/2006/relationships/oleObject" Target="../embeddings/oleObject111.bin"/><Relationship Id="rId5" Type="http://schemas.openxmlformats.org/officeDocument/2006/relationships/tags" Target="../tags/tag873.xml"/><Relationship Id="rId15" Type="http://schemas.openxmlformats.org/officeDocument/2006/relationships/tags" Target="../tags/tag883.xml"/><Relationship Id="rId23" Type="http://schemas.openxmlformats.org/officeDocument/2006/relationships/tags" Target="../tags/tag891.xml"/><Relationship Id="rId28" Type="http://schemas.openxmlformats.org/officeDocument/2006/relationships/tags" Target="../tags/tag896.xml"/><Relationship Id="rId36" Type="http://schemas.openxmlformats.org/officeDocument/2006/relationships/tags" Target="../tags/tag904.xml"/><Relationship Id="rId49" Type="http://schemas.openxmlformats.org/officeDocument/2006/relationships/oleObject" Target="../embeddings/oleObject109.bin"/><Relationship Id="rId10" Type="http://schemas.openxmlformats.org/officeDocument/2006/relationships/tags" Target="../tags/tag878.xml"/><Relationship Id="rId19" Type="http://schemas.openxmlformats.org/officeDocument/2006/relationships/tags" Target="../tags/tag887.xml"/><Relationship Id="rId31" Type="http://schemas.openxmlformats.org/officeDocument/2006/relationships/tags" Target="../tags/tag899.xml"/><Relationship Id="rId44" Type="http://schemas.openxmlformats.org/officeDocument/2006/relationships/tags" Target="../tags/tag912.xml"/><Relationship Id="rId52" Type="http://schemas.openxmlformats.org/officeDocument/2006/relationships/image" Target="../media/image51.emf"/><Relationship Id="rId4" Type="http://schemas.openxmlformats.org/officeDocument/2006/relationships/tags" Target="../tags/tag872.xml"/><Relationship Id="rId9" Type="http://schemas.openxmlformats.org/officeDocument/2006/relationships/tags" Target="../tags/tag877.xml"/><Relationship Id="rId14" Type="http://schemas.openxmlformats.org/officeDocument/2006/relationships/tags" Target="../tags/tag882.xml"/><Relationship Id="rId22" Type="http://schemas.openxmlformats.org/officeDocument/2006/relationships/tags" Target="../tags/tag890.xml"/><Relationship Id="rId27" Type="http://schemas.openxmlformats.org/officeDocument/2006/relationships/tags" Target="../tags/tag895.xml"/><Relationship Id="rId30" Type="http://schemas.openxmlformats.org/officeDocument/2006/relationships/tags" Target="../tags/tag898.xml"/><Relationship Id="rId35" Type="http://schemas.openxmlformats.org/officeDocument/2006/relationships/tags" Target="../tags/tag903.xml"/><Relationship Id="rId43" Type="http://schemas.openxmlformats.org/officeDocument/2006/relationships/tags" Target="../tags/tag911.xml"/><Relationship Id="rId48" Type="http://schemas.openxmlformats.org/officeDocument/2006/relationships/slideLayout" Target="../slideLayouts/slideLayout5.xml"/><Relationship Id="rId8" Type="http://schemas.openxmlformats.org/officeDocument/2006/relationships/tags" Target="../tags/tag876.xml"/><Relationship Id="rId51" Type="http://schemas.openxmlformats.org/officeDocument/2006/relationships/oleObject" Target="../embeddings/oleObject110.bin"/></Relationships>
</file>

<file path=ppt/slides/_rels/slide151.xml.rels><?xml version="1.0" encoding="UTF-8" standalone="yes"?>
<Relationships xmlns="http://schemas.openxmlformats.org/package/2006/relationships"><Relationship Id="rId8" Type="http://schemas.openxmlformats.org/officeDocument/2006/relationships/tags" Target="../tags/tag922.xml"/><Relationship Id="rId13" Type="http://schemas.openxmlformats.org/officeDocument/2006/relationships/tags" Target="../tags/tag927.xml"/><Relationship Id="rId18" Type="http://schemas.openxmlformats.org/officeDocument/2006/relationships/tags" Target="../tags/tag932.xml"/><Relationship Id="rId26" Type="http://schemas.openxmlformats.org/officeDocument/2006/relationships/tags" Target="../tags/tag940.xml"/><Relationship Id="rId3" Type="http://schemas.openxmlformats.org/officeDocument/2006/relationships/tags" Target="../tags/tag917.xml"/><Relationship Id="rId21" Type="http://schemas.openxmlformats.org/officeDocument/2006/relationships/tags" Target="../tags/tag935.xml"/><Relationship Id="rId7" Type="http://schemas.openxmlformats.org/officeDocument/2006/relationships/tags" Target="../tags/tag921.xml"/><Relationship Id="rId12" Type="http://schemas.openxmlformats.org/officeDocument/2006/relationships/tags" Target="../tags/tag926.xml"/><Relationship Id="rId17" Type="http://schemas.openxmlformats.org/officeDocument/2006/relationships/tags" Target="../tags/tag931.xml"/><Relationship Id="rId25" Type="http://schemas.openxmlformats.org/officeDocument/2006/relationships/tags" Target="../tags/tag939.xml"/><Relationship Id="rId2" Type="http://schemas.openxmlformats.org/officeDocument/2006/relationships/tags" Target="../tags/tag916.xml"/><Relationship Id="rId16" Type="http://schemas.openxmlformats.org/officeDocument/2006/relationships/tags" Target="../tags/tag930.xml"/><Relationship Id="rId20" Type="http://schemas.openxmlformats.org/officeDocument/2006/relationships/tags" Target="../tags/tag934.xml"/><Relationship Id="rId29" Type="http://schemas.openxmlformats.org/officeDocument/2006/relationships/oleObject" Target="../embeddings/oleObject112.bin"/><Relationship Id="rId1" Type="http://schemas.openxmlformats.org/officeDocument/2006/relationships/vmlDrawing" Target="../drawings/vmlDrawing66.vml"/><Relationship Id="rId6" Type="http://schemas.openxmlformats.org/officeDocument/2006/relationships/tags" Target="../tags/tag920.xml"/><Relationship Id="rId11" Type="http://schemas.openxmlformats.org/officeDocument/2006/relationships/tags" Target="../tags/tag925.xml"/><Relationship Id="rId24" Type="http://schemas.openxmlformats.org/officeDocument/2006/relationships/tags" Target="../tags/tag938.xml"/><Relationship Id="rId32" Type="http://schemas.openxmlformats.org/officeDocument/2006/relationships/image" Target="../media/image53.emf"/><Relationship Id="rId5" Type="http://schemas.openxmlformats.org/officeDocument/2006/relationships/tags" Target="../tags/tag919.xml"/><Relationship Id="rId15" Type="http://schemas.openxmlformats.org/officeDocument/2006/relationships/tags" Target="../tags/tag929.xml"/><Relationship Id="rId23" Type="http://schemas.openxmlformats.org/officeDocument/2006/relationships/tags" Target="../tags/tag937.xml"/><Relationship Id="rId28" Type="http://schemas.openxmlformats.org/officeDocument/2006/relationships/slideLayout" Target="../slideLayouts/slideLayout5.xml"/><Relationship Id="rId10" Type="http://schemas.openxmlformats.org/officeDocument/2006/relationships/tags" Target="../tags/tag924.xml"/><Relationship Id="rId19" Type="http://schemas.openxmlformats.org/officeDocument/2006/relationships/tags" Target="../tags/tag933.xml"/><Relationship Id="rId31" Type="http://schemas.openxmlformats.org/officeDocument/2006/relationships/oleObject" Target="../embeddings/oleObject113.bin"/><Relationship Id="rId4" Type="http://schemas.openxmlformats.org/officeDocument/2006/relationships/tags" Target="../tags/tag918.xml"/><Relationship Id="rId9" Type="http://schemas.openxmlformats.org/officeDocument/2006/relationships/tags" Target="../tags/tag923.xml"/><Relationship Id="rId14" Type="http://schemas.openxmlformats.org/officeDocument/2006/relationships/tags" Target="../tags/tag928.xml"/><Relationship Id="rId22" Type="http://schemas.openxmlformats.org/officeDocument/2006/relationships/tags" Target="../tags/tag936.xml"/><Relationship Id="rId27" Type="http://schemas.openxmlformats.org/officeDocument/2006/relationships/tags" Target="../tags/tag941.xml"/><Relationship Id="rId30" Type="http://schemas.openxmlformats.org/officeDocument/2006/relationships/image" Target="../media/image4.emf"/></Relationships>
</file>

<file path=ppt/slides/_rels/slide152.xml.rels><?xml version="1.0" encoding="UTF-8" standalone="yes"?>
<Relationships xmlns="http://schemas.openxmlformats.org/package/2006/relationships"><Relationship Id="rId8" Type="http://schemas.openxmlformats.org/officeDocument/2006/relationships/tags" Target="../tags/tag948.xml"/><Relationship Id="rId13" Type="http://schemas.openxmlformats.org/officeDocument/2006/relationships/tags" Target="../tags/tag953.xml"/><Relationship Id="rId18" Type="http://schemas.openxmlformats.org/officeDocument/2006/relationships/tags" Target="../tags/tag958.xml"/><Relationship Id="rId26" Type="http://schemas.openxmlformats.org/officeDocument/2006/relationships/tags" Target="../tags/tag966.xml"/><Relationship Id="rId39" Type="http://schemas.openxmlformats.org/officeDocument/2006/relationships/oleObject" Target="../embeddings/oleObject114.bin"/><Relationship Id="rId3" Type="http://schemas.openxmlformats.org/officeDocument/2006/relationships/tags" Target="../tags/tag943.xml"/><Relationship Id="rId21" Type="http://schemas.openxmlformats.org/officeDocument/2006/relationships/tags" Target="../tags/tag961.xml"/><Relationship Id="rId34" Type="http://schemas.openxmlformats.org/officeDocument/2006/relationships/tags" Target="../tags/tag974.xml"/><Relationship Id="rId42" Type="http://schemas.openxmlformats.org/officeDocument/2006/relationships/image" Target="../media/image54.emf"/><Relationship Id="rId7" Type="http://schemas.openxmlformats.org/officeDocument/2006/relationships/tags" Target="../tags/tag947.xml"/><Relationship Id="rId12" Type="http://schemas.openxmlformats.org/officeDocument/2006/relationships/tags" Target="../tags/tag952.xml"/><Relationship Id="rId17" Type="http://schemas.openxmlformats.org/officeDocument/2006/relationships/tags" Target="../tags/tag957.xml"/><Relationship Id="rId25" Type="http://schemas.openxmlformats.org/officeDocument/2006/relationships/tags" Target="../tags/tag965.xml"/><Relationship Id="rId33" Type="http://schemas.openxmlformats.org/officeDocument/2006/relationships/tags" Target="../tags/tag973.xml"/><Relationship Id="rId38" Type="http://schemas.openxmlformats.org/officeDocument/2006/relationships/slideLayout" Target="../slideLayouts/slideLayout5.xml"/><Relationship Id="rId2" Type="http://schemas.openxmlformats.org/officeDocument/2006/relationships/tags" Target="../tags/tag942.xml"/><Relationship Id="rId16" Type="http://schemas.openxmlformats.org/officeDocument/2006/relationships/tags" Target="../tags/tag956.xml"/><Relationship Id="rId20" Type="http://schemas.openxmlformats.org/officeDocument/2006/relationships/tags" Target="../tags/tag960.xml"/><Relationship Id="rId29" Type="http://schemas.openxmlformats.org/officeDocument/2006/relationships/tags" Target="../tags/tag969.xml"/><Relationship Id="rId41" Type="http://schemas.openxmlformats.org/officeDocument/2006/relationships/oleObject" Target="../embeddings/oleObject115.bin"/><Relationship Id="rId1" Type="http://schemas.openxmlformats.org/officeDocument/2006/relationships/vmlDrawing" Target="../drawings/vmlDrawing67.vml"/><Relationship Id="rId6" Type="http://schemas.openxmlformats.org/officeDocument/2006/relationships/tags" Target="../tags/tag946.xml"/><Relationship Id="rId11" Type="http://schemas.openxmlformats.org/officeDocument/2006/relationships/tags" Target="../tags/tag951.xml"/><Relationship Id="rId24" Type="http://schemas.openxmlformats.org/officeDocument/2006/relationships/tags" Target="../tags/tag964.xml"/><Relationship Id="rId32" Type="http://schemas.openxmlformats.org/officeDocument/2006/relationships/tags" Target="../tags/tag972.xml"/><Relationship Id="rId37" Type="http://schemas.openxmlformats.org/officeDocument/2006/relationships/tags" Target="../tags/tag977.xml"/><Relationship Id="rId40" Type="http://schemas.openxmlformats.org/officeDocument/2006/relationships/image" Target="../media/image4.emf"/><Relationship Id="rId5" Type="http://schemas.openxmlformats.org/officeDocument/2006/relationships/tags" Target="../tags/tag945.xml"/><Relationship Id="rId15" Type="http://schemas.openxmlformats.org/officeDocument/2006/relationships/tags" Target="../tags/tag955.xml"/><Relationship Id="rId23" Type="http://schemas.openxmlformats.org/officeDocument/2006/relationships/tags" Target="../tags/tag963.xml"/><Relationship Id="rId28" Type="http://schemas.openxmlformats.org/officeDocument/2006/relationships/tags" Target="../tags/tag968.xml"/><Relationship Id="rId36" Type="http://schemas.openxmlformats.org/officeDocument/2006/relationships/tags" Target="../tags/tag976.xml"/><Relationship Id="rId10" Type="http://schemas.openxmlformats.org/officeDocument/2006/relationships/tags" Target="../tags/tag950.xml"/><Relationship Id="rId19" Type="http://schemas.openxmlformats.org/officeDocument/2006/relationships/tags" Target="../tags/tag959.xml"/><Relationship Id="rId31" Type="http://schemas.openxmlformats.org/officeDocument/2006/relationships/tags" Target="../tags/tag971.xml"/><Relationship Id="rId44" Type="http://schemas.openxmlformats.org/officeDocument/2006/relationships/image" Target="../media/image55.emf"/><Relationship Id="rId4" Type="http://schemas.openxmlformats.org/officeDocument/2006/relationships/tags" Target="../tags/tag944.xml"/><Relationship Id="rId9" Type="http://schemas.openxmlformats.org/officeDocument/2006/relationships/tags" Target="../tags/tag949.xml"/><Relationship Id="rId14" Type="http://schemas.openxmlformats.org/officeDocument/2006/relationships/tags" Target="../tags/tag954.xml"/><Relationship Id="rId22" Type="http://schemas.openxmlformats.org/officeDocument/2006/relationships/tags" Target="../tags/tag962.xml"/><Relationship Id="rId27" Type="http://schemas.openxmlformats.org/officeDocument/2006/relationships/tags" Target="../tags/tag967.xml"/><Relationship Id="rId30" Type="http://schemas.openxmlformats.org/officeDocument/2006/relationships/tags" Target="../tags/tag970.xml"/><Relationship Id="rId35" Type="http://schemas.openxmlformats.org/officeDocument/2006/relationships/tags" Target="../tags/tag975.xml"/><Relationship Id="rId43" Type="http://schemas.openxmlformats.org/officeDocument/2006/relationships/oleObject" Target="../embeddings/oleObject116.bin"/></Relationships>
</file>

<file path=ppt/slides/_rels/slide153.xml.rels><?xml version="1.0" encoding="UTF-8" standalone="yes"?>
<Relationships xmlns="http://schemas.openxmlformats.org/package/2006/relationships"><Relationship Id="rId8" Type="http://schemas.openxmlformats.org/officeDocument/2006/relationships/tags" Target="../tags/tag984.xml"/><Relationship Id="rId13" Type="http://schemas.openxmlformats.org/officeDocument/2006/relationships/tags" Target="../tags/tag989.xml"/><Relationship Id="rId18" Type="http://schemas.openxmlformats.org/officeDocument/2006/relationships/tags" Target="../tags/tag994.xml"/><Relationship Id="rId26" Type="http://schemas.openxmlformats.org/officeDocument/2006/relationships/tags" Target="../tags/tag1002.xml"/><Relationship Id="rId39" Type="http://schemas.openxmlformats.org/officeDocument/2006/relationships/tags" Target="../tags/tag1015.xml"/><Relationship Id="rId3" Type="http://schemas.openxmlformats.org/officeDocument/2006/relationships/tags" Target="../tags/tag979.xml"/><Relationship Id="rId21" Type="http://schemas.openxmlformats.org/officeDocument/2006/relationships/tags" Target="../tags/tag997.xml"/><Relationship Id="rId34" Type="http://schemas.openxmlformats.org/officeDocument/2006/relationships/tags" Target="../tags/tag1010.xml"/><Relationship Id="rId42" Type="http://schemas.openxmlformats.org/officeDocument/2006/relationships/oleObject" Target="../embeddings/oleObject117.bin"/><Relationship Id="rId47" Type="http://schemas.openxmlformats.org/officeDocument/2006/relationships/image" Target="../media/image57.emf"/><Relationship Id="rId7" Type="http://schemas.openxmlformats.org/officeDocument/2006/relationships/tags" Target="../tags/tag983.xml"/><Relationship Id="rId12" Type="http://schemas.openxmlformats.org/officeDocument/2006/relationships/tags" Target="../tags/tag988.xml"/><Relationship Id="rId17" Type="http://schemas.openxmlformats.org/officeDocument/2006/relationships/tags" Target="../tags/tag993.xml"/><Relationship Id="rId25" Type="http://schemas.openxmlformats.org/officeDocument/2006/relationships/tags" Target="../tags/tag1001.xml"/><Relationship Id="rId33" Type="http://schemas.openxmlformats.org/officeDocument/2006/relationships/tags" Target="../tags/tag1009.xml"/><Relationship Id="rId38" Type="http://schemas.openxmlformats.org/officeDocument/2006/relationships/tags" Target="../tags/tag1014.xml"/><Relationship Id="rId46" Type="http://schemas.openxmlformats.org/officeDocument/2006/relationships/oleObject" Target="../embeddings/oleObject119.bin"/><Relationship Id="rId2" Type="http://schemas.openxmlformats.org/officeDocument/2006/relationships/tags" Target="../tags/tag978.xml"/><Relationship Id="rId16" Type="http://schemas.openxmlformats.org/officeDocument/2006/relationships/tags" Target="../tags/tag992.xml"/><Relationship Id="rId20" Type="http://schemas.openxmlformats.org/officeDocument/2006/relationships/tags" Target="../tags/tag996.xml"/><Relationship Id="rId29" Type="http://schemas.openxmlformats.org/officeDocument/2006/relationships/tags" Target="../tags/tag1005.xml"/><Relationship Id="rId41" Type="http://schemas.openxmlformats.org/officeDocument/2006/relationships/slideLayout" Target="../slideLayouts/slideLayout5.xml"/><Relationship Id="rId1" Type="http://schemas.openxmlformats.org/officeDocument/2006/relationships/vmlDrawing" Target="../drawings/vmlDrawing68.vml"/><Relationship Id="rId6" Type="http://schemas.openxmlformats.org/officeDocument/2006/relationships/tags" Target="../tags/tag982.xml"/><Relationship Id="rId11" Type="http://schemas.openxmlformats.org/officeDocument/2006/relationships/tags" Target="../tags/tag987.xml"/><Relationship Id="rId24" Type="http://schemas.openxmlformats.org/officeDocument/2006/relationships/tags" Target="../tags/tag1000.xml"/><Relationship Id="rId32" Type="http://schemas.openxmlformats.org/officeDocument/2006/relationships/tags" Target="../tags/tag1008.xml"/><Relationship Id="rId37" Type="http://schemas.openxmlformats.org/officeDocument/2006/relationships/tags" Target="../tags/tag1013.xml"/><Relationship Id="rId40" Type="http://schemas.openxmlformats.org/officeDocument/2006/relationships/tags" Target="../tags/tag1016.xml"/><Relationship Id="rId45" Type="http://schemas.openxmlformats.org/officeDocument/2006/relationships/image" Target="../media/image56.emf"/><Relationship Id="rId5" Type="http://schemas.openxmlformats.org/officeDocument/2006/relationships/tags" Target="../tags/tag981.xml"/><Relationship Id="rId15" Type="http://schemas.openxmlformats.org/officeDocument/2006/relationships/tags" Target="../tags/tag991.xml"/><Relationship Id="rId23" Type="http://schemas.openxmlformats.org/officeDocument/2006/relationships/tags" Target="../tags/tag999.xml"/><Relationship Id="rId28" Type="http://schemas.openxmlformats.org/officeDocument/2006/relationships/tags" Target="../tags/tag1004.xml"/><Relationship Id="rId36" Type="http://schemas.openxmlformats.org/officeDocument/2006/relationships/tags" Target="../tags/tag1012.xml"/><Relationship Id="rId10" Type="http://schemas.openxmlformats.org/officeDocument/2006/relationships/tags" Target="../tags/tag986.xml"/><Relationship Id="rId19" Type="http://schemas.openxmlformats.org/officeDocument/2006/relationships/tags" Target="../tags/tag995.xml"/><Relationship Id="rId31" Type="http://schemas.openxmlformats.org/officeDocument/2006/relationships/tags" Target="../tags/tag1007.xml"/><Relationship Id="rId44" Type="http://schemas.openxmlformats.org/officeDocument/2006/relationships/oleObject" Target="../embeddings/oleObject118.bin"/><Relationship Id="rId4" Type="http://schemas.openxmlformats.org/officeDocument/2006/relationships/tags" Target="../tags/tag980.xml"/><Relationship Id="rId9" Type="http://schemas.openxmlformats.org/officeDocument/2006/relationships/tags" Target="../tags/tag985.xml"/><Relationship Id="rId14" Type="http://schemas.openxmlformats.org/officeDocument/2006/relationships/tags" Target="../tags/tag990.xml"/><Relationship Id="rId22" Type="http://schemas.openxmlformats.org/officeDocument/2006/relationships/tags" Target="../tags/tag998.xml"/><Relationship Id="rId27" Type="http://schemas.openxmlformats.org/officeDocument/2006/relationships/tags" Target="../tags/tag1003.xml"/><Relationship Id="rId30" Type="http://schemas.openxmlformats.org/officeDocument/2006/relationships/tags" Target="../tags/tag1006.xml"/><Relationship Id="rId35" Type="http://schemas.openxmlformats.org/officeDocument/2006/relationships/tags" Target="../tags/tag1011.xml"/><Relationship Id="rId43" Type="http://schemas.openxmlformats.org/officeDocument/2006/relationships/image" Target="../media/image4.emf"/></Relationships>
</file>

<file path=ppt/slides/_rels/slide154.xml.rels><?xml version="1.0" encoding="UTF-8" standalone="yes"?>
<Relationships xmlns="http://schemas.openxmlformats.org/package/2006/relationships"><Relationship Id="rId13" Type="http://schemas.openxmlformats.org/officeDocument/2006/relationships/tags" Target="../tags/tag1028.xml"/><Relationship Id="rId18" Type="http://schemas.openxmlformats.org/officeDocument/2006/relationships/tags" Target="../tags/tag1033.xml"/><Relationship Id="rId26" Type="http://schemas.openxmlformats.org/officeDocument/2006/relationships/tags" Target="../tags/tag1041.xml"/><Relationship Id="rId39" Type="http://schemas.openxmlformats.org/officeDocument/2006/relationships/tags" Target="../tags/tag1054.xml"/><Relationship Id="rId21" Type="http://schemas.openxmlformats.org/officeDocument/2006/relationships/tags" Target="../tags/tag1036.xml"/><Relationship Id="rId34" Type="http://schemas.openxmlformats.org/officeDocument/2006/relationships/tags" Target="../tags/tag1049.xml"/><Relationship Id="rId42" Type="http://schemas.openxmlformats.org/officeDocument/2006/relationships/tags" Target="../tags/tag1057.xml"/><Relationship Id="rId47" Type="http://schemas.openxmlformats.org/officeDocument/2006/relationships/tags" Target="../tags/tag1062.xml"/><Relationship Id="rId50" Type="http://schemas.openxmlformats.org/officeDocument/2006/relationships/tags" Target="../tags/tag1065.xml"/><Relationship Id="rId55" Type="http://schemas.openxmlformats.org/officeDocument/2006/relationships/tags" Target="../tags/tag1070.xml"/><Relationship Id="rId63" Type="http://schemas.openxmlformats.org/officeDocument/2006/relationships/oleObject" Target="../embeddings/oleObject122.bin"/><Relationship Id="rId7" Type="http://schemas.openxmlformats.org/officeDocument/2006/relationships/tags" Target="../tags/tag1022.xml"/><Relationship Id="rId2" Type="http://schemas.openxmlformats.org/officeDocument/2006/relationships/tags" Target="../tags/tag1017.xml"/><Relationship Id="rId16" Type="http://schemas.openxmlformats.org/officeDocument/2006/relationships/tags" Target="../tags/tag1031.xml"/><Relationship Id="rId20" Type="http://schemas.openxmlformats.org/officeDocument/2006/relationships/tags" Target="../tags/tag1035.xml"/><Relationship Id="rId29" Type="http://schemas.openxmlformats.org/officeDocument/2006/relationships/tags" Target="../tags/tag1044.xml"/><Relationship Id="rId41" Type="http://schemas.openxmlformats.org/officeDocument/2006/relationships/tags" Target="../tags/tag1056.xml"/><Relationship Id="rId54" Type="http://schemas.openxmlformats.org/officeDocument/2006/relationships/tags" Target="../tags/tag1069.xml"/><Relationship Id="rId62" Type="http://schemas.openxmlformats.org/officeDocument/2006/relationships/image" Target="../media/image58.emf"/><Relationship Id="rId1" Type="http://schemas.openxmlformats.org/officeDocument/2006/relationships/vmlDrawing" Target="../drawings/vmlDrawing69.vml"/><Relationship Id="rId6" Type="http://schemas.openxmlformats.org/officeDocument/2006/relationships/tags" Target="../tags/tag1021.xml"/><Relationship Id="rId11" Type="http://schemas.openxmlformats.org/officeDocument/2006/relationships/tags" Target="../tags/tag1026.xml"/><Relationship Id="rId24" Type="http://schemas.openxmlformats.org/officeDocument/2006/relationships/tags" Target="../tags/tag1039.xml"/><Relationship Id="rId32" Type="http://schemas.openxmlformats.org/officeDocument/2006/relationships/tags" Target="../tags/tag1047.xml"/><Relationship Id="rId37" Type="http://schemas.openxmlformats.org/officeDocument/2006/relationships/tags" Target="../tags/tag1052.xml"/><Relationship Id="rId40" Type="http://schemas.openxmlformats.org/officeDocument/2006/relationships/tags" Target="../tags/tag1055.xml"/><Relationship Id="rId45" Type="http://schemas.openxmlformats.org/officeDocument/2006/relationships/tags" Target="../tags/tag1060.xml"/><Relationship Id="rId53" Type="http://schemas.openxmlformats.org/officeDocument/2006/relationships/tags" Target="../tags/tag1068.xml"/><Relationship Id="rId58" Type="http://schemas.openxmlformats.org/officeDocument/2006/relationships/slideLayout" Target="../slideLayouts/slideLayout5.xml"/><Relationship Id="rId5" Type="http://schemas.openxmlformats.org/officeDocument/2006/relationships/tags" Target="../tags/tag1020.xml"/><Relationship Id="rId15" Type="http://schemas.openxmlformats.org/officeDocument/2006/relationships/tags" Target="../tags/tag1030.xml"/><Relationship Id="rId23" Type="http://schemas.openxmlformats.org/officeDocument/2006/relationships/tags" Target="../tags/tag1038.xml"/><Relationship Id="rId28" Type="http://schemas.openxmlformats.org/officeDocument/2006/relationships/tags" Target="../tags/tag1043.xml"/><Relationship Id="rId36" Type="http://schemas.openxmlformats.org/officeDocument/2006/relationships/tags" Target="../tags/tag1051.xml"/><Relationship Id="rId49" Type="http://schemas.openxmlformats.org/officeDocument/2006/relationships/tags" Target="../tags/tag1064.xml"/><Relationship Id="rId57" Type="http://schemas.openxmlformats.org/officeDocument/2006/relationships/tags" Target="../tags/tag1072.xml"/><Relationship Id="rId61" Type="http://schemas.openxmlformats.org/officeDocument/2006/relationships/oleObject" Target="../embeddings/oleObject121.bin"/><Relationship Id="rId10" Type="http://schemas.openxmlformats.org/officeDocument/2006/relationships/tags" Target="../tags/tag1025.xml"/><Relationship Id="rId19" Type="http://schemas.openxmlformats.org/officeDocument/2006/relationships/tags" Target="../tags/tag1034.xml"/><Relationship Id="rId31" Type="http://schemas.openxmlformats.org/officeDocument/2006/relationships/tags" Target="../tags/tag1046.xml"/><Relationship Id="rId44" Type="http://schemas.openxmlformats.org/officeDocument/2006/relationships/tags" Target="../tags/tag1059.xml"/><Relationship Id="rId52" Type="http://schemas.openxmlformats.org/officeDocument/2006/relationships/tags" Target="../tags/tag1067.xml"/><Relationship Id="rId60" Type="http://schemas.openxmlformats.org/officeDocument/2006/relationships/image" Target="../media/image4.emf"/><Relationship Id="rId4" Type="http://schemas.openxmlformats.org/officeDocument/2006/relationships/tags" Target="../tags/tag1019.xml"/><Relationship Id="rId9" Type="http://schemas.openxmlformats.org/officeDocument/2006/relationships/tags" Target="../tags/tag1024.xml"/><Relationship Id="rId14" Type="http://schemas.openxmlformats.org/officeDocument/2006/relationships/tags" Target="../tags/tag1029.xml"/><Relationship Id="rId22" Type="http://schemas.openxmlformats.org/officeDocument/2006/relationships/tags" Target="../tags/tag1037.xml"/><Relationship Id="rId27" Type="http://schemas.openxmlformats.org/officeDocument/2006/relationships/tags" Target="../tags/tag1042.xml"/><Relationship Id="rId30" Type="http://schemas.openxmlformats.org/officeDocument/2006/relationships/tags" Target="../tags/tag1045.xml"/><Relationship Id="rId35" Type="http://schemas.openxmlformats.org/officeDocument/2006/relationships/tags" Target="../tags/tag1050.xml"/><Relationship Id="rId43" Type="http://schemas.openxmlformats.org/officeDocument/2006/relationships/tags" Target="../tags/tag1058.xml"/><Relationship Id="rId48" Type="http://schemas.openxmlformats.org/officeDocument/2006/relationships/tags" Target="../tags/tag1063.xml"/><Relationship Id="rId56" Type="http://schemas.openxmlformats.org/officeDocument/2006/relationships/tags" Target="../tags/tag1071.xml"/><Relationship Id="rId64" Type="http://schemas.openxmlformats.org/officeDocument/2006/relationships/image" Target="../media/image59.emf"/><Relationship Id="rId8" Type="http://schemas.openxmlformats.org/officeDocument/2006/relationships/tags" Target="../tags/tag1023.xml"/><Relationship Id="rId51" Type="http://schemas.openxmlformats.org/officeDocument/2006/relationships/tags" Target="../tags/tag1066.xml"/><Relationship Id="rId3" Type="http://schemas.openxmlformats.org/officeDocument/2006/relationships/tags" Target="../tags/tag1018.xml"/><Relationship Id="rId12" Type="http://schemas.openxmlformats.org/officeDocument/2006/relationships/tags" Target="../tags/tag1027.xml"/><Relationship Id="rId17" Type="http://schemas.openxmlformats.org/officeDocument/2006/relationships/tags" Target="../tags/tag1032.xml"/><Relationship Id="rId25" Type="http://schemas.openxmlformats.org/officeDocument/2006/relationships/tags" Target="../tags/tag1040.xml"/><Relationship Id="rId33" Type="http://schemas.openxmlformats.org/officeDocument/2006/relationships/tags" Target="../tags/tag1048.xml"/><Relationship Id="rId38" Type="http://schemas.openxmlformats.org/officeDocument/2006/relationships/tags" Target="../tags/tag1053.xml"/><Relationship Id="rId46" Type="http://schemas.openxmlformats.org/officeDocument/2006/relationships/tags" Target="../tags/tag1061.xml"/><Relationship Id="rId59" Type="http://schemas.openxmlformats.org/officeDocument/2006/relationships/oleObject" Target="../embeddings/oleObject120.bin"/></Relationships>
</file>

<file path=ppt/slides/_rels/slide155.xml.rels><?xml version="1.0" encoding="UTF-8" standalone="yes"?>
<Relationships xmlns="http://schemas.openxmlformats.org/package/2006/relationships"><Relationship Id="rId8" Type="http://schemas.openxmlformats.org/officeDocument/2006/relationships/tags" Target="../tags/tag1079.xml"/><Relationship Id="rId13" Type="http://schemas.openxmlformats.org/officeDocument/2006/relationships/tags" Target="../tags/tag1084.xml"/><Relationship Id="rId18" Type="http://schemas.openxmlformats.org/officeDocument/2006/relationships/tags" Target="../tags/tag1089.xml"/><Relationship Id="rId26" Type="http://schemas.openxmlformats.org/officeDocument/2006/relationships/tags" Target="../tags/tag1097.xml"/><Relationship Id="rId39" Type="http://schemas.openxmlformats.org/officeDocument/2006/relationships/image" Target="../media/image4.emf"/><Relationship Id="rId3" Type="http://schemas.openxmlformats.org/officeDocument/2006/relationships/tags" Target="../tags/tag1074.xml"/><Relationship Id="rId21" Type="http://schemas.openxmlformats.org/officeDocument/2006/relationships/tags" Target="../tags/tag1092.xml"/><Relationship Id="rId34" Type="http://schemas.openxmlformats.org/officeDocument/2006/relationships/tags" Target="../tags/tag1105.xml"/><Relationship Id="rId42" Type="http://schemas.openxmlformats.org/officeDocument/2006/relationships/oleObject" Target="../embeddings/oleObject125.bin"/><Relationship Id="rId7" Type="http://schemas.openxmlformats.org/officeDocument/2006/relationships/tags" Target="../tags/tag1078.xml"/><Relationship Id="rId12" Type="http://schemas.openxmlformats.org/officeDocument/2006/relationships/tags" Target="../tags/tag1083.xml"/><Relationship Id="rId17" Type="http://schemas.openxmlformats.org/officeDocument/2006/relationships/tags" Target="../tags/tag1088.xml"/><Relationship Id="rId25" Type="http://schemas.openxmlformats.org/officeDocument/2006/relationships/tags" Target="../tags/tag1096.xml"/><Relationship Id="rId33" Type="http://schemas.openxmlformats.org/officeDocument/2006/relationships/tags" Target="../tags/tag1104.xml"/><Relationship Id="rId38" Type="http://schemas.openxmlformats.org/officeDocument/2006/relationships/oleObject" Target="../embeddings/oleObject123.bin"/><Relationship Id="rId2" Type="http://schemas.openxmlformats.org/officeDocument/2006/relationships/tags" Target="../tags/tag1073.xml"/><Relationship Id="rId16" Type="http://schemas.openxmlformats.org/officeDocument/2006/relationships/tags" Target="../tags/tag1087.xml"/><Relationship Id="rId20" Type="http://schemas.openxmlformats.org/officeDocument/2006/relationships/tags" Target="../tags/tag1091.xml"/><Relationship Id="rId29" Type="http://schemas.openxmlformats.org/officeDocument/2006/relationships/tags" Target="../tags/tag1100.xml"/><Relationship Id="rId41" Type="http://schemas.openxmlformats.org/officeDocument/2006/relationships/image" Target="../media/image60.emf"/><Relationship Id="rId1" Type="http://schemas.openxmlformats.org/officeDocument/2006/relationships/vmlDrawing" Target="../drawings/vmlDrawing70.vml"/><Relationship Id="rId6" Type="http://schemas.openxmlformats.org/officeDocument/2006/relationships/tags" Target="../tags/tag1077.xml"/><Relationship Id="rId11" Type="http://schemas.openxmlformats.org/officeDocument/2006/relationships/tags" Target="../tags/tag1082.xml"/><Relationship Id="rId24" Type="http://schemas.openxmlformats.org/officeDocument/2006/relationships/tags" Target="../tags/tag1095.xml"/><Relationship Id="rId32" Type="http://schemas.openxmlformats.org/officeDocument/2006/relationships/tags" Target="../tags/tag1103.xml"/><Relationship Id="rId37" Type="http://schemas.openxmlformats.org/officeDocument/2006/relationships/slideLayout" Target="../slideLayouts/slideLayout5.xml"/><Relationship Id="rId40" Type="http://schemas.openxmlformats.org/officeDocument/2006/relationships/oleObject" Target="../embeddings/oleObject124.bin"/><Relationship Id="rId5" Type="http://schemas.openxmlformats.org/officeDocument/2006/relationships/tags" Target="../tags/tag1076.xml"/><Relationship Id="rId15" Type="http://schemas.openxmlformats.org/officeDocument/2006/relationships/tags" Target="../tags/tag1086.xml"/><Relationship Id="rId23" Type="http://schemas.openxmlformats.org/officeDocument/2006/relationships/tags" Target="../tags/tag1094.xml"/><Relationship Id="rId28" Type="http://schemas.openxmlformats.org/officeDocument/2006/relationships/tags" Target="../tags/tag1099.xml"/><Relationship Id="rId36" Type="http://schemas.openxmlformats.org/officeDocument/2006/relationships/tags" Target="../tags/tag1107.xml"/><Relationship Id="rId10" Type="http://schemas.openxmlformats.org/officeDocument/2006/relationships/tags" Target="../tags/tag1081.xml"/><Relationship Id="rId19" Type="http://schemas.openxmlformats.org/officeDocument/2006/relationships/tags" Target="../tags/tag1090.xml"/><Relationship Id="rId31" Type="http://schemas.openxmlformats.org/officeDocument/2006/relationships/tags" Target="../tags/tag1102.xml"/><Relationship Id="rId4" Type="http://schemas.openxmlformats.org/officeDocument/2006/relationships/tags" Target="../tags/tag1075.xml"/><Relationship Id="rId9" Type="http://schemas.openxmlformats.org/officeDocument/2006/relationships/tags" Target="../tags/tag1080.xml"/><Relationship Id="rId14" Type="http://schemas.openxmlformats.org/officeDocument/2006/relationships/tags" Target="../tags/tag1085.xml"/><Relationship Id="rId22" Type="http://schemas.openxmlformats.org/officeDocument/2006/relationships/tags" Target="../tags/tag1093.xml"/><Relationship Id="rId27" Type="http://schemas.openxmlformats.org/officeDocument/2006/relationships/tags" Target="../tags/tag1098.xml"/><Relationship Id="rId30" Type="http://schemas.openxmlformats.org/officeDocument/2006/relationships/tags" Target="../tags/tag1101.xml"/><Relationship Id="rId35" Type="http://schemas.openxmlformats.org/officeDocument/2006/relationships/tags" Target="../tags/tag1106.xml"/><Relationship Id="rId43" Type="http://schemas.openxmlformats.org/officeDocument/2006/relationships/image" Target="../media/image61.emf"/></Relationships>
</file>

<file path=ppt/slides/_rels/slide156.xml.rels><?xml version="1.0" encoding="UTF-8" standalone="yes"?>
<Relationships xmlns="http://schemas.openxmlformats.org/package/2006/relationships"><Relationship Id="rId8" Type="http://schemas.openxmlformats.org/officeDocument/2006/relationships/tags" Target="../tags/tag1114.xml"/><Relationship Id="rId13" Type="http://schemas.openxmlformats.org/officeDocument/2006/relationships/tags" Target="../tags/tag1119.xml"/><Relationship Id="rId18" Type="http://schemas.openxmlformats.org/officeDocument/2006/relationships/tags" Target="../tags/tag1124.xml"/><Relationship Id="rId26" Type="http://schemas.openxmlformats.org/officeDocument/2006/relationships/image" Target="../media/image4.emf"/><Relationship Id="rId3" Type="http://schemas.openxmlformats.org/officeDocument/2006/relationships/tags" Target="../tags/tag1109.xml"/><Relationship Id="rId21" Type="http://schemas.openxmlformats.org/officeDocument/2006/relationships/tags" Target="../tags/tag1127.xml"/><Relationship Id="rId7" Type="http://schemas.openxmlformats.org/officeDocument/2006/relationships/tags" Target="../tags/tag1113.xml"/><Relationship Id="rId12" Type="http://schemas.openxmlformats.org/officeDocument/2006/relationships/tags" Target="../tags/tag1118.xml"/><Relationship Id="rId17" Type="http://schemas.openxmlformats.org/officeDocument/2006/relationships/tags" Target="../tags/tag1123.xml"/><Relationship Id="rId25" Type="http://schemas.openxmlformats.org/officeDocument/2006/relationships/oleObject" Target="../embeddings/oleObject126.bin"/><Relationship Id="rId2" Type="http://schemas.openxmlformats.org/officeDocument/2006/relationships/tags" Target="../tags/tag1108.xml"/><Relationship Id="rId16" Type="http://schemas.openxmlformats.org/officeDocument/2006/relationships/tags" Target="../tags/tag1122.xml"/><Relationship Id="rId20" Type="http://schemas.openxmlformats.org/officeDocument/2006/relationships/tags" Target="../tags/tag1126.xml"/><Relationship Id="rId1" Type="http://schemas.openxmlformats.org/officeDocument/2006/relationships/vmlDrawing" Target="../drawings/vmlDrawing71.vml"/><Relationship Id="rId6" Type="http://schemas.openxmlformats.org/officeDocument/2006/relationships/tags" Target="../tags/tag1112.xml"/><Relationship Id="rId11" Type="http://schemas.openxmlformats.org/officeDocument/2006/relationships/tags" Target="../tags/tag1117.xml"/><Relationship Id="rId24" Type="http://schemas.openxmlformats.org/officeDocument/2006/relationships/slideLayout" Target="../slideLayouts/slideLayout5.xml"/><Relationship Id="rId5" Type="http://schemas.openxmlformats.org/officeDocument/2006/relationships/tags" Target="../tags/tag1111.xml"/><Relationship Id="rId15" Type="http://schemas.openxmlformats.org/officeDocument/2006/relationships/tags" Target="../tags/tag1121.xml"/><Relationship Id="rId23" Type="http://schemas.openxmlformats.org/officeDocument/2006/relationships/tags" Target="../tags/tag1129.xml"/><Relationship Id="rId28" Type="http://schemas.openxmlformats.org/officeDocument/2006/relationships/image" Target="../media/image62.emf"/><Relationship Id="rId10" Type="http://schemas.openxmlformats.org/officeDocument/2006/relationships/tags" Target="../tags/tag1116.xml"/><Relationship Id="rId19" Type="http://schemas.openxmlformats.org/officeDocument/2006/relationships/tags" Target="../tags/tag1125.xml"/><Relationship Id="rId4" Type="http://schemas.openxmlformats.org/officeDocument/2006/relationships/tags" Target="../tags/tag1110.xml"/><Relationship Id="rId9" Type="http://schemas.openxmlformats.org/officeDocument/2006/relationships/tags" Target="../tags/tag1115.xml"/><Relationship Id="rId14" Type="http://schemas.openxmlformats.org/officeDocument/2006/relationships/tags" Target="../tags/tag1120.xml"/><Relationship Id="rId22" Type="http://schemas.openxmlformats.org/officeDocument/2006/relationships/tags" Target="../tags/tag1128.xml"/><Relationship Id="rId27" Type="http://schemas.openxmlformats.org/officeDocument/2006/relationships/oleObject" Target="../embeddings/oleObject127.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4.emf"/><Relationship Id="rId5" Type="http://schemas.openxmlformats.org/officeDocument/2006/relationships/oleObject" Target="../embeddings/oleObject7.bin"/><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slideLayout" Target="../slideLayouts/slideLayout4.xml"/><Relationship Id="rId18" Type="http://schemas.openxmlformats.org/officeDocument/2006/relationships/image" Target="../media/image6.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oleObject" Target="../embeddings/oleObject9.bin"/><Relationship Id="rId2" Type="http://schemas.openxmlformats.org/officeDocument/2006/relationships/tags" Target="../tags/tag10.xml"/><Relationship Id="rId16" Type="http://schemas.openxmlformats.org/officeDocument/2006/relationships/image" Target="../media/image4.emf"/><Relationship Id="rId1" Type="http://schemas.openxmlformats.org/officeDocument/2006/relationships/vmlDrawing" Target="../drawings/vmlDrawing8.v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oleObject" Target="../embeddings/oleObject8.bin"/><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image" Target="../media/image4.emf"/><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oleObject" Target="../embeddings/oleObject10.bin"/><Relationship Id="rId1" Type="http://schemas.openxmlformats.org/officeDocument/2006/relationships/vmlDrawing" Target="../drawings/vmlDrawing9.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image" Target="../media/image7.emf"/><Relationship Id="rId10" Type="http://schemas.openxmlformats.org/officeDocument/2006/relationships/tags" Target="../tags/tag29.xml"/><Relationship Id="rId19" Type="http://schemas.openxmlformats.org/officeDocument/2006/relationships/slideLayout" Target="../slideLayouts/slideLayout4.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vmlDrawing" Target="../drawings/vmlDrawing10.vml"/><Relationship Id="rId5" Type="http://schemas.openxmlformats.org/officeDocument/2006/relationships/image" Target="../media/image4.e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tags" Target="../tags/tag63.xml"/><Relationship Id="rId39" Type="http://schemas.openxmlformats.org/officeDocument/2006/relationships/image" Target="../media/image8.emf"/><Relationship Id="rId3" Type="http://schemas.openxmlformats.org/officeDocument/2006/relationships/tags" Target="../tags/tag40.xml"/><Relationship Id="rId21" Type="http://schemas.openxmlformats.org/officeDocument/2006/relationships/tags" Target="../tags/tag58.xml"/><Relationship Id="rId34" Type="http://schemas.openxmlformats.org/officeDocument/2006/relationships/tags" Target="../tags/tag71.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tags" Target="../tags/tag62.xml"/><Relationship Id="rId33" Type="http://schemas.openxmlformats.org/officeDocument/2006/relationships/tags" Target="../tags/tag70.xml"/><Relationship Id="rId38" Type="http://schemas.openxmlformats.org/officeDocument/2006/relationships/oleObject" Target="../embeddings/oleObject14.bin"/><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29" Type="http://schemas.openxmlformats.org/officeDocument/2006/relationships/tags" Target="../tags/tag66.xml"/><Relationship Id="rId1" Type="http://schemas.openxmlformats.org/officeDocument/2006/relationships/vmlDrawing" Target="../drawings/vmlDrawing11.v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tags" Target="../tags/tag61.xml"/><Relationship Id="rId32" Type="http://schemas.openxmlformats.org/officeDocument/2006/relationships/tags" Target="../tags/tag69.xml"/><Relationship Id="rId37" Type="http://schemas.openxmlformats.org/officeDocument/2006/relationships/image" Target="../media/image4.emf"/><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tags" Target="../tags/tag65.xml"/><Relationship Id="rId36" Type="http://schemas.openxmlformats.org/officeDocument/2006/relationships/oleObject" Target="../embeddings/oleObject13.bin"/><Relationship Id="rId10" Type="http://schemas.openxmlformats.org/officeDocument/2006/relationships/tags" Target="../tags/tag47.xml"/><Relationship Id="rId19" Type="http://schemas.openxmlformats.org/officeDocument/2006/relationships/tags" Target="../tags/tag56.xml"/><Relationship Id="rId31" Type="http://schemas.openxmlformats.org/officeDocument/2006/relationships/tags" Target="../tags/tag68.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tags" Target="../tags/tag64.xml"/><Relationship Id="rId30" Type="http://schemas.openxmlformats.org/officeDocument/2006/relationships/tags" Target="../tags/tag67.xml"/><Relationship Id="rId35"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3" Type="http://schemas.openxmlformats.org/officeDocument/2006/relationships/tags" Target="../tags/tag74.xml"/><Relationship Id="rId21" Type="http://schemas.openxmlformats.org/officeDocument/2006/relationships/slideLayout" Target="../slideLayouts/slideLayout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image" Target="../media/image9.emf"/><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1" Type="http://schemas.openxmlformats.org/officeDocument/2006/relationships/vmlDrawing" Target="../drawings/vmlDrawing13.v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oleObject" Target="../embeddings/oleObject17.bin"/><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image" Target="../media/image4.emf"/><Relationship Id="rId10" Type="http://schemas.openxmlformats.org/officeDocument/2006/relationships/tags" Target="../tags/tag81.xml"/><Relationship Id="rId19" Type="http://schemas.openxmlformats.org/officeDocument/2006/relationships/tags" Target="../tags/tag9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2.xml"/><Relationship Id="rId1" Type="http://schemas.openxmlformats.org/officeDocument/2006/relationships/vmlDrawing" Target="../drawings/vmlDrawing14.vml"/><Relationship Id="rId6" Type="http://schemas.openxmlformats.org/officeDocument/2006/relationships/image" Target="../media/image10.png"/><Relationship Id="rId5" Type="http://schemas.openxmlformats.org/officeDocument/2006/relationships/image" Target="../media/image4.emf"/><Relationship Id="rId4" Type="http://schemas.openxmlformats.org/officeDocument/2006/relationships/oleObject" Target="../embeddings/oleObject18.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vmlDrawing" Target="../drawings/vmlDrawing15.vml"/><Relationship Id="rId5" Type="http://schemas.openxmlformats.org/officeDocument/2006/relationships/image" Target="../media/image4.emf"/><Relationship Id="rId4"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image" Target="../media/image4.emf"/><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oleObject" Target="../embeddings/oleObject20.bin"/><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12.png"/><Relationship Id="rId1" Type="http://schemas.openxmlformats.org/officeDocument/2006/relationships/vmlDrawing" Target="../drawings/vmlDrawing16.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slideLayout" Target="../slideLayouts/slideLayout4.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image" Target="../media/image10.emf"/><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oleObject" Target="../embeddings/oleObject2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oleObject" Target="../embeddings/oleObject23.bin"/><Relationship Id="rId3" Type="http://schemas.openxmlformats.org/officeDocument/2006/relationships/tags" Target="../tags/tag117.xml"/><Relationship Id="rId21" Type="http://schemas.openxmlformats.org/officeDocument/2006/relationships/tags" Target="../tags/tag135.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image" Target="../media/image4.emf"/><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1" Type="http://schemas.openxmlformats.org/officeDocument/2006/relationships/vmlDrawing" Target="../drawings/vmlDrawing17.v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oleObject" Target="../embeddings/oleObject22.bin"/><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slideLayout" Target="../slideLayouts/slideLayout4.xml"/><Relationship Id="rId10" Type="http://schemas.openxmlformats.org/officeDocument/2006/relationships/tags" Target="../tags/tag124.xml"/><Relationship Id="rId19" Type="http://schemas.openxmlformats.org/officeDocument/2006/relationships/tags" Target="../tags/tag133.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image" Target="../media/image11.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7.xml"/><Relationship Id="rId1" Type="http://schemas.openxmlformats.org/officeDocument/2006/relationships/vmlDrawing" Target="../drawings/vmlDrawing18.vml"/><Relationship Id="rId5" Type="http://schemas.openxmlformats.org/officeDocument/2006/relationships/image" Target="../media/image4.emf"/><Relationship Id="rId4"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8.xml"/><Relationship Id="rId1" Type="http://schemas.openxmlformats.org/officeDocument/2006/relationships/vmlDrawing" Target="../drawings/vmlDrawing19.vml"/><Relationship Id="rId5" Type="http://schemas.openxmlformats.org/officeDocument/2006/relationships/image" Target="../media/image4.emf"/><Relationship Id="rId4"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 Type="http://schemas.openxmlformats.org/officeDocument/2006/relationships/tags" Target="../tags/tag140.xml"/><Relationship Id="rId21" Type="http://schemas.openxmlformats.org/officeDocument/2006/relationships/tags" Target="../tags/tag158.xml"/><Relationship Id="rId34" Type="http://schemas.openxmlformats.org/officeDocument/2006/relationships/image" Target="../media/image12.emf"/><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oleObject" Target="../embeddings/oleObject27.bin"/><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29" Type="http://schemas.openxmlformats.org/officeDocument/2006/relationships/tags" Target="../tags/tag166.xml"/><Relationship Id="rId1" Type="http://schemas.openxmlformats.org/officeDocument/2006/relationships/vmlDrawing" Target="../drawings/vmlDrawing20.vml"/><Relationship Id="rId6" Type="http://schemas.openxmlformats.org/officeDocument/2006/relationships/tags" Target="../tags/tag143.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image" Target="../media/image4.emf"/><Relationship Id="rId37" Type="http://schemas.openxmlformats.org/officeDocument/2006/relationships/image" Target="../media/image12.png"/><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image" Target="../media/image13.emf"/><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oleObject" Target="../embeddings/oleObject26.bin"/><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slideLayout" Target="../slideLayouts/slideLayout4.xml"/><Relationship Id="rId35" Type="http://schemas.openxmlformats.org/officeDocument/2006/relationships/oleObject" Target="../embeddings/oleObject2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tags" Target="../tags/tag191.xml"/><Relationship Id="rId3" Type="http://schemas.openxmlformats.org/officeDocument/2006/relationships/tags" Target="../tags/tag168.xml"/><Relationship Id="rId21" Type="http://schemas.openxmlformats.org/officeDocument/2006/relationships/tags" Target="../tags/tag186.xml"/><Relationship Id="rId34" Type="http://schemas.openxmlformats.org/officeDocument/2006/relationships/image" Target="../media/image14.emf"/><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oleObject" Target="../embeddings/oleObject30.bin"/><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29" Type="http://schemas.openxmlformats.org/officeDocument/2006/relationships/tags" Target="../tags/tag194.xml"/><Relationship Id="rId1" Type="http://schemas.openxmlformats.org/officeDocument/2006/relationships/vmlDrawing" Target="../drawings/vmlDrawing21.v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image" Target="../media/image4.emf"/><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tags" Target="../tags/tag193.xml"/><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oleObject" Target="../embeddings/oleObject29.bin"/><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tags" Target="../tags/tag192.xml"/><Relationship Id="rId30"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5.xml"/><Relationship Id="rId1" Type="http://schemas.openxmlformats.org/officeDocument/2006/relationships/vmlDrawing" Target="../drawings/vmlDrawing22.vml"/><Relationship Id="rId5" Type="http://schemas.openxmlformats.org/officeDocument/2006/relationships/image" Target="../media/image4.emf"/><Relationship Id="rId4" Type="http://schemas.openxmlformats.org/officeDocument/2006/relationships/oleObject" Target="../embeddings/oleObject31.bin"/></Relationships>
</file>

<file path=ppt/slides/_rels/slide56.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tags" Target="../tags/tag220.xml"/><Relationship Id="rId3" Type="http://schemas.openxmlformats.org/officeDocument/2006/relationships/tags" Target="../tags/tag197.xml"/><Relationship Id="rId21" Type="http://schemas.openxmlformats.org/officeDocument/2006/relationships/tags" Target="../tags/tag215.xml"/><Relationship Id="rId34" Type="http://schemas.openxmlformats.org/officeDocument/2006/relationships/image" Target="../media/image15.emf"/><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tags" Target="../tags/tag219.xml"/><Relationship Id="rId33" Type="http://schemas.openxmlformats.org/officeDocument/2006/relationships/oleObject" Target="../embeddings/oleObject33.bin"/><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tags" Target="../tags/tag218.xml"/><Relationship Id="rId32" Type="http://schemas.openxmlformats.org/officeDocument/2006/relationships/image" Target="../media/image12.png"/><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tags" Target="../tags/tag222.xml"/><Relationship Id="rId10" Type="http://schemas.openxmlformats.org/officeDocument/2006/relationships/tags" Target="../tags/tag204.xml"/><Relationship Id="rId19" Type="http://schemas.openxmlformats.org/officeDocument/2006/relationships/tags" Target="../tags/tag213.xml"/><Relationship Id="rId31" Type="http://schemas.openxmlformats.org/officeDocument/2006/relationships/image" Target="../media/image4.emf"/><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tags" Target="../tags/tag221.xml"/><Relationship Id="rId30" Type="http://schemas.openxmlformats.org/officeDocument/2006/relationships/oleObject" Target="../embeddings/oleObject32.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3.xml"/><Relationship Id="rId1" Type="http://schemas.openxmlformats.org/officeDocument/2006/relationships/vmlDrawing" Target="../drawings/vmlDrawing2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tags" Target="../tags/tag248.xml"/><Relationship Id="rId39" Type="http://schemas.openxmlformats.org/officeDocument/2006/relationships/oleObject" Target="../embeddings/oleObject37.bin"/><Relationship Id="rId3" Type="http://schemas.openxmlformats.org/officeDocument/2006/relationships/tags" Target="../tags/tag225.xml"/><Relationship Id="rId21" Type="http://schemas.openxmlformats.org/officeDocument/2006/relationships/tags" Target="../tags/tag243.xml"/><Relationship Id="rId34" Type="http://schemas.openxmlformats.org/officeDocument/2006/relationships/notesSlide" Target="../notesSlides/notesSlide19.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tags" Target="../tags/tag247.xml"/><Relationship Id="rId33" Type="http://schemas.openxmlformats.org/officeDocument/2006/relationships/slideLayout" Target="../slideLayouts/slideLayout4.xml"/><Relationship Id="rId38" Type="http://schemas.openxmlformats.org/officeDocument/2006/relationships/image" Target="../media/image16.emf"/><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tags" Target="../tags/tag251.xml"/><Relationship Id="rId1" Type="http://schemas.openxmlformats.org/officeDocument/2006/relationships/vmlDrawing" Target="../drawings/vmlDrawing25.v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tags" Target="../tags/tag254.xml"/><Relationship Id="rId37" Type="http://schemas.openxmlformats.org/officeDocument/2006/relationships/oleObject" Target="../embeddings/oleObject36.bin"/><Relationship Id="rId40" Type="http://schemas.openxmlformats.org/officeDocument/2006/relationships/image" Target="../media/image17.emf"/><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tags" Target="../tags/tag250.xml"/><Relationship Id="rId36" Type="http://schemas.openxmlformats.org/officeDocument/2006/relationships/image" Target="../media/image4.emf"/><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tags" Target="../tags/tag253.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tags" Target="../tags/tag249.xml"/><Relationship Id="rId30" Type="http://schemas.openxmlformats.org/officeDocument/2006/relationships/tags" Target="../tags/tag252.xml"/><Relationship Id="rId35" Type="http://schemas.openxmlformats.org/officeDocument/2006/relationships/oleObject" Target="../embeddings/oleObject35.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5.xml"/><Relationship Id="rId1" Type="http://schemas.openxmlformats.org/officeDocument/2006/relationships/vmlDrawing" Target="../drawings/vmlDrawing26.vml"/><Relationship Id="rId5" Type="http://schemas.openxmlformats.org/officeDocument/2006/relationships/image" Target="../media/image4.emf"/><Relationship Id="rId4" Type="http://schemas.openxmlformats.org/officeDocument/2006/relationships/oleObject" Target="../embeddings/oleObject38.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tags" Target="../tags/tag267.xml"/><Relationship Id="rId18" Type="http://schemas.openxmlformats.org/officeDocument/2006/relationships/tags" Target="../tags/tag272.xml"/><Relationship Id="rId26" Type="http://schemas.openxmlformats.org/officeDocument/2006/relationships/image" Target="../media/image18.emf"/><Relationship Id="rId3" Type="http://schemas.openxmlformats.org/officeDocument/2006/relationships/tags" Target="../tags/tag257.xml"/><Relationship Id="rId21" Type="http://schemas.openxmlformats.org/officeDocument/2006/relationships/slideLayout" Target="../slideLayouts/slideLayout4.xml"/><Relationship Id="rId7" Type="http://schemas.openxmlformats.org/officeDocument/2006/relationships/tags" Target="../tags/tag261.xml"/><Relationship Id="rId12" Type="http://schemas.openxmlformats.org/officeDocument/2006/relationships/tags" Target="../tags/tag266.xml"/><Relationship Id="rId17" Type="http://schemas.openxmlformats.org/officeDocument/2006/relationships/tags" Target="../tags/tag271.xml"/><Relationship Id="rId25" Type="http://schemas.openxmlformats.org/officeDocument/2006/relationships/oleObject" Target="../embeddings/oleObject40.bin"/><Relationship Id="rId2" Type="http://schemas.openxmlformats.org/officeDocument/2006/relationships/tags" Target="../tags/tag256.xml"/><Relationship Id="rId16" Type="http://schemas.openxmlformats.org/officeDocument/2006/relationships/tags" Target="../tags/tag270.xml"/><Relationship Id="rId20" Type="http://schemas.openxmlformats.org/officeDocument/2006/relationships/tags" Target="../tags/tag274.xml"/><Relationship Id="rId1" Type="http://schemas.openxmlformats.org/officeDocument/2006/relationships/vmlDrawing" Target="../drawings/vmlDrawing27.vml"/><Relationship Id="rId6" Type="http://schemas.openxmlformats.org/officeDocument/2006/relationships/tags" Target="../tags/tag260.xml"/><Relationship Id="rId11" Type="http://schemas.openxmlformats.org/officeDocument/2006/relationships/tags" Target="../tags/tag265.xml"/><Relationship Id="rId24" Type="http://schemas.openxmlformats.org/officeDocument/2006/relationships/image" Target="../media/image4.emf"/><Relationship Id="rId5" Type="http://schemas.openxmlformats.org/officeDocument/2006/relationships/tags" Target="../tags/tag259.xml"/><Relationship Id="rId15" Type="http://schemas.openxmlformats.org/officeDocument/2006/relationships/tags" Target="../tags/tag269.xml"/><Relationship Id="rId23" Type="http://schemas.openxmlformats.org/officeDocument/2006/relationships/oleObject" Target="../embeddings/oleObject39.bin"/><Relationship Id="rId10" Type="http://schemas.openxmlformats.org/officeDocument/2006/relationships/tags" Target="../tags/tag264.xml"/><Relationship Id="rId19" Type="http://schemas.openxmlformats.org/officeDocument/2006/relationships/tags" Target="../tags/tag273.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tags" Target="../tags/tag268.xml"/><Relationship Id="rId22" Type="http://schemas.openxmlformats.org/officeDocument/2006/relationships/notesSlide" Target="../notesSlides/notesSlide20.xml"/></Relationships>
</file>

<file path=ppt/slides/_rels/slide63.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tags" Target="../tags/tag291.xml"/><Relationship Id="rId26" Type="http://schemas.openxmlformats.org/officeDocument/2006/relationships/image" Target="../media/image4.emf"/><Relationship Id="rId3" Type="http://schemas.openxmlformats.org/officeDocument/2006/relationships/tags" Target="../tags/tag276.xml"/><Relationship Id="rId21" Type="http://schemas.openxmlformats.org/officeDocument/2006/relationships/tags" Target="../tags/tag294.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5" Type="http://schemas.openxmlformats.org/officeDocument/2006/relationships/oleObject" Target="../embeddings/oleObject41.bin"/><Relationship Id="rId2" Type="http://schemas.openxmlformats.org/officeDocument/2006/relationships/tags" Target="../tags/tag275.xml"/><Relationship Id="rId16" Type="http://schemas.openxmlformats.org/officeDocument/2006/relationships/tags" Target="../tags/tag289.xml"/><Relationship Id="rId20" Type="http://schemas.openxmlformats.org/officeDocument/2006/relationships/tags" Target="../tags/tag293.xml"/><Relationship Id="rId29" Type="http://schemas.openxmlformats.org/officeDocument/2006/relationships/oleObject" Target="../embeddings/oleObject43.bin"/><Relationship Id="rId1" Type="http://schemas.openxmlformats.org/officeDocument/2006/relationships/vmlDrawing" Target="../drawings/vmlDrawing28.vml"/><Relationship Id="rId6" Type="http://schemas.openxmlformats.org/officeDocument/2006/relationships/tags" Target="../tags/tag279.xml"/><Relationship Id="rId11" Type="http://schemas.openxmlformats.org/officeDocument/2006/relationships/tags" Target="../tags/tag284.xml"/><Relationship Id="rId24" Type="http://schemas.openxmlformats.org/officeDocument/2006/relationships/notesSlide" Target="../notesSlides/notesSlide21.xml"/><Relationship Id="rId5" Type="http://schemas.openxmlformats.org/officeDocument/2006/relationships/tags" Target="../tags/tag278.xml"/><Relationship Id="rId15" Type="http://schemas.openxmlformats.org/officeDocument/2006/relationships/tags" Target="../tags/tag288.xml"/><Relationship Id="rId23" Type="http://schemas.openxmlformats.org/officeDocument/2006/relationships/slideLayout" Target="../slideLayouts/slideLayout4.xml"/><Relationship Id="rId28" Type="http://schemas.openxmlformats.org/officeDocument/2006/relationships/image" Target="../media/image19.emf"/><Relationship Id="rId10" Type="http://schemas.openxmlformats.org/officeDocument/2006/relationships/tags" Target="../tags/tag283.xml"/><Relationship Id="rId19" Type="http://schemas.openxmlformats.org/officeDocument/2006/relationships/tags" Target="../tags/tag292.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 Id="rId22" Type="http://schemas.openxmlformats.org/officeDocument/2006/relationships/tags" Target="../tags/tag295.xml"/><Relationship Id="rId27" Type="http://schemas.openxmlformats.org/officeDocument/2006/relationships/oleObject" Target="../embeddings/oleObject42.bin"/><Relationship Id="rId30" Type="http://schemas.openxmlformats.org/officeDocument/2006/relationships/image" Target="../media/image20.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6.xml"/><Relationship Id="rId1" Type="http://schemas.openxmlformats.org/officeDocument/2006/relationships/vmlDrawing" Target="../drawings/vmlDrawing29.vml"/><Relationship Id="rId5" Type="http://schemas.openxmlformats.org/officeDocument/2006/relationships/image" Target="../media/image4.emf"/><Relationship Id="rId4" Type="http://schemas.openxmlformats.org/officeDocument/2006/relationships/oleObject" Target="../embeddings/oleObject44.bin"/></Relationships>
</file>

<file path=ppt/slides/_rels/slide65.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tags" Target="../tags/tag308.xml"/><Relationship Id="rId18" Type="http://schemas.openxmlformats.org/officeDocument/2006/relationships/tags" Target="../tags/tag313.xml"/><Relationship Id="rId3" Type="http://schemas.openxmlformats.org/officeDocument/2006/relationships/tags" Target="../tags/tag298.xml"/><Relationship Id="rId21" Type="http://schemas.openxmlformats.org/officeDocument/2006/relationships/notesSlide" Target="../notesSlides/notesSlide22.xml"/><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tags" Target="../tags/tag312.xml"/><Relationship Id="rId25" Type="http://schemas.openxmlformats.org/officeDocument/2006/relationships/image" Target="../media/image21.emf"/><Relationship Id="rId2" Type="http://schemas.openxmlformats.org/officeDocument/2006/relationships/tags" Target="../tags/tag297.xml"/><Relationship Id="rId16" Type="http://schemas.openxmlformats.org/officeDocument/2006/relationships/tags" Target="../tags/tag311.xml"/><Relationship Id="rId20"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tags" Target="../tags/tag301.xml"/><Relationship Id="rId11" Type="http://schemas.openxmlformats.org/officeDocument/2006/relationships/tags" Target="../tags/tag306.xml"/><Relationship Id="rId24" Type="http://schemas.openxmlformats.org/officeDocument/2006/relationships/oleObject" Target="../embeddings/oleObject46.bin"/><Relationship Id="rId5" Type="http://schemas.openxmlformats.org/officeDocument/2006/relationships/tags" Target="../tags/tag300.xml"/><Relationship Id="rId15" Type="http://schemas.openxmlformats.org/officeDocument/2006/relationships/tags" Target="../tags/tag310.xml"/><Relationship Id="rId23" Type="http://schemas.openxmlformats.org/officeDocument/2006/relationships/image" Target="../media/image4.emf"/><Relationship Id="rId10" Type="http://schemas.openxmlformats.org/officeDocument/2006/relationships/tags" Target="../tags/tag305.xml"/><Relationship Id="rId19" Type="http://schemas.openxmlformats.org/officeDocument/2006/relationships/tags" Target="../tags/tag314.xml"/><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tags" Target="../tags/tag309.xml"/><Relationship Id="rId22" Type="http://schemas.openxmlformats.org/officeDocument/2006/relationships/oleObject" Target="../embeddings/oleObject45.bin"/></Relationships>
</file>

<file path=ppt/slides/_rels/slide66.xml.rels><?xml version="1.0" encoding="UTF-8" standalone="yes"?>
<Relationships xmlns="http://schemas.openxmlformats.org/package/2006/relationships"><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9" Type="http://schemas.openxmlformats.org/officeDocument/2006/relationships/tags" Target="../tags/tag352.xml"/><Relationship Id="rId21" Type="http://schemas.openxmlformats.org/officeDocument/2006/relationships/tags" Target="../tags/tag334.xml"/><Relationship Id="rId34" Type="http://schemas.openxmlformats.org/officeDocument/2006/relationships/tags" Target="../tags/tag347.xml"/><Relationship Id="rId42" Type="http://schemas.openxmlformats.org/officeDocument/2006/relationships/tags" Target="../tags/tag355.xml"/><Relationship Id="rId47" Type="http://schemas.openxmlformats.org/officeDocument/2006/relationships/tags" Target="../tags/tag360.xml"/><Relationship Id="rId50" Type="http://schemas.openxmlformats.org/officeDocument/2006/relationships/tags" Target="../tags/tag363.xml"/><Relationship Id="rId55" Type="http://schemas.openxmlformats.org/officeDocument/2006/relationships/oleObject" Target="../embeddings/oleObject47.bin"/><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33" Type="http://schemas.openxmlformats.org/officeDocument/2006/relationships/tags" Target="../tags/tag346.xml"/><Relationship Id="rId38" Type="http://schemas.openxmlformats.org/officeDocument/2006/relationships/tags" Target="../tags/tag351.xml"/><Relationship Id="rId46" Type="http://schemas.openxmlformats.org/officeDocument/2006/relationships/tags" Target="../tags/tag359.xml"/><Relationship Id="rId59" Type="http://schemas.openxmlformats.org/officeDocument/2006/relationships/oleObject" Target="../embeddings/oleObject49.bin"/><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29" Type="http://schemas.openxmlformats.org/officeDocument/2006/relationships/tags" Target="../tags/tag342.xml"/><Relationship Id="rId41" Type="http://schemas.openxmlformats.org/officeDocument/2006/relationships/tags" Target="../tags/tag354.xml"/><Relationship Id="rId54" Type="http://schemas.openxmlformats.org/officeDocument/2006/relationships/notesSlide" Target="../notesSlides/notesSlide23.xml"/><Relationship Id="rId1" Type="http://schemas.openxmlformats.org/officeDocument/2006/relationships/vmlDrawing" Target="../drawings/vmlDrawing31.vml"/><Relationship Id="rId6" Type="http://schemas.openxmlformats.org/officeDocument/2006/relationships/tags" Target="../tags/tag319.xml"/><Relationship Id="rId11" Type="http://schemas.openxmlformats.org/officeDocument/2006/relationships/tags" Target="../tags/tag324.xml"/><Relationship Id="rId24" Type="http://schemas.openxmlformats.org/officeDocument/2006/relationships/tags" Target="../tags/tag337.xml"/><Relationship Id="rId32" Type="http://schemas.openxmlformats.org/officeDocument/2006/relationships/tags" Target="../tags/tag345.xml"/><Relationship Id="rId37" Type="http://schemas.openxmlformats.org/officeDocument/2006/relationships/tags" Target="../tags/tag350.xml"/><Relationship Id="rId40" Type="http://schemas.openxmlformats.org/officeDocument/2006/relationships/tags" Target="../tags/tag353.xml"/><Relationship Id="rId45" Type="http://schemas.openxmlformats.org/officeDocument/2006/relationships/tags" Target="../tags/tag358.xml"/><Relationship Id="rId53" Type="http://schemas.openxmlformats.org/officeDocument/2006/relationships/slideLayout" Target="../slideLayouts/slideLayout4.xml"/><Relationship Id="rId58" Type="http://schemas.openxmlformats.org/officeDocument/2006/relationships/image" Target="../media/image22.emf"/><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tags" Target="../tags/tag341.xml"/><Relationship Id="rId36" Type="http://schemas.openxmlformats.org/officeDocument/2006/relationships/tags" Target="../tags/tag349.xml"/><Relationship Id="rId49" Type="http://schemas.openxmlformats.org/officeDocument/2006/relationships/tags" Target="../tags/tag362.xml"/><Relationship Id="rId57" Type="http://schemas.openxmlformats.org/officeDocument/2006/relationships/oleObject" Target="../embeddings/oleObject48.bin"/><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tags" Target="../tags/tag344.xml"/><Relationship Id="rId44" Type="http://schemas.openxmlformats.org/officeDocument/2006/relationships/tags" Target="../tags/tag357.xml"/><Relationship Id="rId52" Type="http://schemas.openxmlformats.org/officeDocument/2006/relationships/tags" Target="../tags/tag365.xml"/><Relationship Id="rId60" Type="http://schemas.openxmlformats.org/officeDocument/2006/relationships/image" Target="../media/image23.emf"/><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tags" Target="../tags/tag340.xml"/><Relationship Id="rId30" Type="http://schemas.openxmlformats.org/officeDocument/2006/relationships/tags" Target="../tags/tag343.xml"/><Relationship Id="rId35" Type="http://schemas.openxmlformats.org/officeDocument/2006/relationships/tags" Target="../tags/tag348.xml"/><Relationship Id="rId43" Type="http://schemas.openxmlformats.org/officeDocument/2006/relationships/tags" Target="../tags/tag356.xml"/><Relationship Id="rId48" Type="http://schemas.openxmlformats.org/officeDocument/2006/relationships/tags" Target="../tags/tag361.xml"/><Relationship Id="rId56" Type="http://schemas.openxmlformats.org/officeDocument/2006/relationships/image" Target="../media/image4.emf"/><Relationship Id="rId8" Type="http://schemas.openxmlformats.org/officeDocument/2006/relationships/tags" Target="../tags/tag321.xml"/><Relationship Id="rId51" Type="http://schemas.openxmlformats.org/officeDocument/2006/relationships/tags" Target="../tags/tag364.xml"/><Relationship Id="rId3" Type="http://schemas.openxmlformats.org/officeDocument/2006/relationships/tags" Target="../tags/tag31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6.xml"/><Relationship Id="rId1" Type="http://schemas.openxmlformats.org/officeDocument/2006/relationships/vmlDrawing" Target="../drawings/vmlDrawing32.vml"/><Relationship Id="rId5" Type="http://schemas.openxmlformats.org/officeDocument/2006/relationships/image" Target="../media/image4.emf"/><Relationship Id="rId4" Type="http://schemas.openxmlformats.org/officeDocument/2006/relationships/oleObject" Target="../embeddings/oleObject50.bin"/></Relationships>
</file>

<file path=ppt/slides/_rels/slide68.xml.rels><?xml version="1.0" encoding="UTF-8" standalone="yes"?>
<Relationships xmlns="http://schemas.openxmlformats.org/package/2006/relationships"><Relationship Id="rId8" Type="http://schemas.openxmlformats.org/officeDocument/2006/relationships/tags" Target="../tags/tag373.xml"/><Relationship Id="rId13" Type="http://schemas.openxmlformats.org/officeDocument/2006/relationships/tags" Target="../tags/tag378.xml"/><Relationship Id="rId18" Type="http://schemas.openxmlformats.org/officeDocument/2006/relationships/tags" Target="../tags/tag383.xml"/><Relationship Id="rId26" Type="http://schemas.openxmlformats.org/officeDocument/2006/relationships/tags" Target="../tags/tag391.xml"/><Relationship Id="rId39" Type="http://schemas.openxmlformats.org/officeDocument/2006/relationships/oleObject" Target="../embeddings/oleObject52.bin"/><Relationship Id="rId3" Type="http://schemas.openxmlformats.org/officeDocument/2006/relationships/tags" Target="../tags/tag368.xml"/><Relationship Id="rId21" Type="http://schemas.openxmlformats.org/officeDocument/2006/relationships/tags" Target="../tags/tag386.xml"/><Relationship Id="rId34" Type="http://schemas.openxmlformats.org/officeDocument/2006/relationships/tags" Target="../tags/tag399.xml"/><Relationship Id="rId7" Type="http://schemas.openxmlformats.org/officeDocument/2006/relationships/tags" Target="../tags/tag372.xml"/><Relationship Id="rId12" Type="http://schemas.openxmlformats.org/officeDocument/2006/relationships/tags" Target="../tags/tag377.xml"/><Relationship Id="rId17" Type="http://schemas.openxmlformats.org/officeDocument/2006/relationships/tags" Target="../tags/tag382.xml"/><Relationship Id="rId25" Type="http://schemas.openxmlformats.org/officeDocument/2006/relationships/tags" Target="../tags/tag390.xml"/><Relationship Id="rId33" Type="http://schemas.openxmlformats.org/officeDocument/2006/relationships/tags" Target="../tags/tag398.xml"/><Relationship Id="rId38" Type="http://schemas.openxmlformats.org/officeDocument/2006/relationships/image" Target="../media/image4.emf"/><Relationship Id="rId2" Type="http://schemas.openxmlformats.org/officeDocument/2006/relationships/tags" Target="../tags/tag367.xml"/><Relationship Id="rId16" Type="http://schemas.openxmlformats.org/officeDocument/2006/relationships/tags" Target="../tags/tag381.xml"/><Relationship Id="rId20" Type="http://schemas.openxmlformats.org/officeDocument/2006/relationships/tags" Target="../tags/tag385.xml"/><Relationship Id="rId29" Type="http://schemas.openxmlformats.org/officeDocument/2006/relationships/tags" Target="../tags/tag394.xml"/><Relationship Id="rId1" Type="http://schemas.openxmlformats.org/officeDocument/2006/relationships/vmlDrawing" Target="../drawings/vmlDrawing33.vml"/><Relationship Id="rId6" Type="http://schemas.openxmlformats.org/officeDocument/2006/relationships/tags" Target="../tags/tag371.xml"/><Relationship Id="rId11" Type="http://schemas.openxmlformats.org/officeDocument/2006/relationships/tags" Target="../tags/tag376.xml"/><Relationship Id="rId24" Type="http://schemas.openxmlformats.org/officeDocument/2006/relationships/tags" Target="../tags/tag389.xml"/><Relationship Id="rId32" Type="http://schemas.openxmlformats.org/officeDocument/2006/relationships/tags" Target="../tags/tag397.xml"/><Relationship Id="rId37" Type="http://schemas.openxmlformats.org/officeDocument/2006/relationships/oleObject" Target="../embeddings/oleObject51.bin"/><Relationship Id="rId40" Type="http://schemas.openxmlformats.org/officeDocument/2006/relationships/image" Target="../media/image24.emf"/><Relationship Id="rId5" Type="http://schemas.openxmlformats.org/officeDocument/2006/relationships/tags" Target="../tags/tag370.xml"/><Relationship Id="rId15" Type="http://schemas.openxmlformats.org/officeDocument/2006/relationships/tags" Target="../tags/tag380.xml"/><Relationship Id="rId23" Type="http://schemas.openxmlformats.org/officeDocument/2006/relationships/tags" Target="../tags/tag388.xml"/><Relationship Id="rId28" Type="http://schemas.openxmlformats.org/officeDocument/2006/relationships/tags" Target="../tags/tag393.xml"/><Relationship Id="rId36" Type="http://schemas.openxmlformats.org/officeDocument/2006/relationships/notesSlide" Target="../notesSlides/notesSlide24.xml"/><Relationship Id="rId10" Type="http://schemas.openxmlformats.org/officeDocument/2006/relationships/tags" Target="../tags/tag375.xml"/><Relationship Id="rId19" Type="http://schemas.openxmlformats.org/officeDocument/2006/relationships/tags" Target="../tags/tag384.xml"/><Relationship Id="rId31" Type="http://schemas.openxmlformats.org/officeDocument/2006/relationships/tags" Target="../tags/tag396.xml"/><Relationship Id="rId4" Type="http://schemas.openxmlformats.org/officeDocument/2006/relationships/tags" Target="../tags/tag369.xml"/><Relationship Id="rId9" Type="http://schemas.openxmlformats.org/officeDocument/2006/relationships/tags" Target="../tags/tag374.xml"/><Relationship Id="rId14" Type="http://schemas.openxmlformats.org/officeDocument/2006/relationships/tags" Target="../tags/tag379.xml"/><Relationship Id="rId22" Type="http://schemas.openxmlformats.org/officeDocument/2006/relationships/tags" Target="../tags/tag387.xml"/><Relationship Id="rId27" Type="http://schemas.openxmlformats.org/officeDocument/2006/relationships/tags" Target="../tags/tag392.xml"/><Relationship Id="rId30" Type="http://schemas.openxmlformats.org/officeDocument/2006/relationships/tags" Target="../tags/tag395.xml"/><Relationship Id="rId35"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tags" Target="../tags/tag408.xml"/><Relationship Id="rId13" Type="http://schemas.openxmlformats.org/officeDocument/2006/relationships/tags" Target="../tags/tag413.xml"/><Relationship Id="rId18" Type="http://schemas.openxmlformats.org/officeDocument/2006/relationships/tags" Target="../tags/tag418.xml"/><Relationship Id="rId26" Type="http://schemas.openxmlformats.org/officeDocument/2006/relationships/tags" Target="../tags/tag426.xml"/><Relationship Id="rId39" Type="http://schemas.openxmlformats.org/officeDocument/2006/relationships/image" Target="../media/image26.emf"/><Relationship Id="rId3" Type="http://schemas.openxmlformats.org/officeDocument/2006/relationships/tags" Target="../tags/tag403.xml"/><Relationship Id="rId21" Type="http://schemas.openxmlformats.org/officeDocument/2006/relationships/tags" Target="../tags/tag421.xml"/><Relationship Id="rId34" Type="http://schemas.openxmlformats.org/officeDocument/2006/relationships/oleObject" Target="../embeddings/oleObject54.bin"/><Relationship Id="rId7" Type="http://schemas.openxmlformats.org/officeDocument/2006/relationships/tags" Target="../tags/tag407.xml"/><Relationship Id="rId12" Type="http://schemas.openxmlformats.org/officeDocument/2006/relationships/tags" Target="../tags/tag412.xml"/><Relationship Id="rId17" Type="http://schemas.openxmlformats.org/officeDocument/2006/relationships/tags" Target="../tags/tag417.xml"/><Relationship Id="rId25" Type="http://schemas.openxmlformats.org/officeDocument/2006/relationships/tags" Target="../tags/tag425.xml"/><Relationship Id="rId33" Type="http://schemas.openxmlformats.org/officeDocument/2006/relationships/slideLayout" Target="../slideLayouts/slideLayout4.xml"/><Relationship Id="rId38" Type="http://schemas.openxmlformats.org/officeDocument/2006/relationships/oleObject" Target="../embeddings/oleObject56.bin"/><Relationship Id="rId2" Type="http://schemas.openxmlformats.org/officeDocument/2006/relationships/tags" Target="../tags/tag402.xml"/><Relationship Id="rId16" Type="http://schemas.openxmlformats.org/officeDocument/2006/relationships/tags" Target="../tags/tag416.xml"/><Relationship Id="rId20" Type="http://schemas.openxmlformats.org/officeDocument/2006/relationships/tags" Target="../tags/tag420.xml"/><Relationship Id="rId29" Type="http://schemas.openxmlformats.org/officeDocument/2006/relationships/tags" Target="../tags/tag429.xml"/><Relationship Id="rId1" Type="http://schemas.openxmlformats.org/officeDocument/2006/relationships/vmlDrawing" Target="../drawings/vmlDrawing35.vml"/><Relationship Id="rId6" Type="http://schemas.openxmlformats.org/officeDocument/2006/relationships/tags" Target="../tags/tag406.xml"/><Relationship Id="rId11" Type="http://schemas.openxmlformats.org/officeDocument/2006/relationships/tags" Target="../tags/tag411.xml"/><Relationship Id="rId24" Type="http://schemas.openxmlformats.org/officeDocument/2006/relationships/tags" Target="../tags/tag424.xml"/><Relationship Id="rId32" Type="http://schemas.openxmlformats.org/officeDocument/2006/relationships/tags" Target="../tags/tag432.xml"/><Relationship Id="rId37" Type="http://schemas.openxmlformats.org/officeDocument/2006/relationships/image" Target="../media/image25.emf"/><Relationship Id="rId5" Type="http://schemas.openxmlformats.org/officeDocument/2006/relationships/tags" Target="../tags/tag405.xml"/><Relationship Id="rId15" Type="http://schemas.openxmlformats.org/officeDocument/2006/relationships/tags" Target="../tags/tag415.xml"/><Relationship Id="rId23" Type="http://schemas.openxmlformats.org/officeDocument/2006/relationships/tags" Target="../tags/tag423.xml"/><Relationship Id="rId28" Type="http://schemas.openxmlformats.org/officeDocument/2006/relationships/tags" Target="../tags/tag428.xml"/><Relationship Id="rId36" Type="http://schemas.openxmlformats.org/officeDocument/2006/relationships/oleObject" Target="../embeddings/oleObject55.bin"/><Relationship Id="rId10" Type="http://schemas.openxmlformats.org/officeDocument/2006/relationships/tags" Target="../tags/tag410.xml"/><Relationship Id="rId19" Type="http://schemas.openxmlformats.org/officeDocument/2006/relationships/tags" Target="../tags/tag419.xml"/><Relationship Id="rId31" Type="http://schemas.openxmlformats.org/officeDocument/2006/relationships/tags" Target="../tags/tag431.xml"/><Relationship Id="rId4" Type="http://schemas.openxmlformats.org/officeDocument/2006/relationships/tags" Target="../tags/tag404.xml"/><Relationship Id="rId9" Type="http://schemas.openxmlformats.org/officeDocument/2006/relationships/tags" Target="../tags/tag409.xml"/><Relationship Id="rId14" Type="http://schemas.openxmlformats.org/officeDocument/2006/relationships/tags" Target="../tags/tag414.xml"/><Relationship Id="rId22" Type="http://schemas.openxmlformats.org/officeDocument/2006/relationships/tags" Target="../tags/tag422.xml"/><Relationship Id="rId27" Type="http://schemas.openxmlformats.org/officeDocument/2006/relationships/tags" Target="../tags/tag427.xml"/><Relationship Id="rId30" Type="http://schemas.openxmlformats.org/officeDocument/2006/relationships/tags" Target="../tags/tag430.xml"/><Relationship Id="rId35" Type="http://schemas.openxmlformats.org/officeDocument/2006/relationships/image" Target="../media/image4.emf"/></Relationships>
</file>

<file path=ppt/slides/_rels/slide75.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tags" Target="../tags/tag444.xml"/><Relationship Id="rId18" Type="http://schemas.openxmlformats.org/officeDocument/2006/relationships/tags" Target="../tags/tag449.xml"/><Relationship Id="rId26" Type="http://schemas.openxmlformats.org/officeDocument/2006/relationships/tags" Target="../tags/tag457.xml"/><Relationship Id="rId3" Type="http://schemas.openxmlformats.org/officeDocument/2006/relationships/tags" Target="../tags/tag434.xml"/><Relationship Id="rId21" Type="http://schemas.openxmlformats.org/officeDocument/2006/relationships/tags" Target="../tags/tag452.xml"/><Relationship Id="rId34" Type="http://schemas.openxmlformats.org/officeDocument/2006/relationships/image" Target="../media/image28.emf"/><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tags" Target="../tags/tag456.xml"/><Relationship Id="rId33" Type="http://schemas.openxmlformats.org/officeDocument/2006/relationships/oleObject" Target="../embeddings/oleObject58.bin"/><Relationship Id="rId2" Type="http://schemas.openxmlformats.org/officeDocument/2006/relationships/tags" Target="../tags/tag433.xml"/><Relationship Id="rId16" Type="http://schemas.openxmlformats.org/officeDocument/2006/relationships/tags" Target="../tags/tag447.xml"/><Relationship Id="rId20" Type="http://schemas.openxmlformats.org/officeDocument/2006/relationships/tags" Target="../tags/tag451.xml"/><Relationship Id="rId29" Type="http://schemas.openxmlformats.org/officeDocument/2006/relationships/slideLayout" Target="../slideLayouts/slideLayout5.xml"/><Relationship Id="rId1" Type="http://schemas.openxmlformats.org/officeDocument/2006/relationships/vmlDrawing" Target="../drawings/vmlDrawing36.v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tags" Target="../tags/tag455.xml"/><Relationship Id="rId32" Type="http://schemas.openxmlformats.org/officeDocument/2006/relationships/image" Target="../media/image27.emf"/><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tags" Target="../tags/tag454.xml"/><Relationship Id="rId28" Type="http://schemas.openxmlformats.org/officeDocument/2006/relationships/tags" Target="../tags/tag459.xml"/><Relationship Id="rId10" Type="http://schemas.openxmlformats.org/officeDocument/2006/relationships/tags" Target="../tags/tag441.xml"/><Relationship Id="rId19" Type="http://schemas.openxmlformats.org/officeDocument/2006/relationships/tags" Target="../tags/tag450.xml"/><Relationship Id="rId31" Type="http://schemas.openxmlformats.org/officeDocument/2006/relationships/oleObject" Target="../embeddings/oleObject57.bin"/><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tags" Target="../tags/tag453.xml"/><Relationship Id="rId27" Type="http://schemas.openxmlformats.org/officeDocument/2006/relationships/tags" Target="../tags/tag458.xml"/><Relationship Id="rId30"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8" Type="http://schemas.openxmlformats.org/officeDocument/2006/relationships/tags" Target="../tags/tag466.xml"/><Relationship Id="rId13" Type="http://schemas.openxmlformats.org/officeDocument/2006/relationships/tags" Target="../tags/tag471.xml"/><Relationship Id="rId18" Type="http://schemas.openxmlformats.org/officeDocument/2006/relationships/tags" Target="../tags/tag476.xml"/><Relationship Id="rId26" Type="http://schemas.openxmlformats.org/officeDocument/2006/relationships/notesSlide" Target="../notesSlides/notesSlide28.xml"/><Relationship Id="rId3" Type="http://schemas.openxmlformats.org/officeDocument/2006/relationships/tags" Target="../tags/tag461.xml"/><Relationship Id="rId21" Type="http://schemas.openxmlformats.org/officeDocument/2006/relationships/tags" Target="../tags/tag479.xml"/><Relationship Id="rId7" Type="http://schemas.openxmlformats.org/officeDocument/2006/relationships/tags" Target="../tags/tag465.xml"/><Relationship Id="rId12" Type="http://schemas.openxmlformats.org/officeDocument/2006/relationships/tags" Target="../tags/tag470.xml"/><Relationship Id="rId17" Type="http://schemas.openxmlformats.org/officeDocument/2006/relationships/tags" Target="../tags/tag475.xml"/><Relationship Id="rId25" Type="http://schemas.openxmlformats.org/officeDocument/2006/relationships/slideLayout" Target="../slideLayouts/slideLayout5.xml"/><Relationship Id="rId2" Type="http://schemas.openxmlformats.org/officeDocument/2006/relationships/tags" Target="../tags/tag460.xml"/><Relationship Id="rId16" Type="http://schemas.openxmlformats.org/officeDocument/2006/relationships/tags" Target="../tags/tag474.xml"/><Relationship Id="rId20" Type="http://schemas.openxmlformats.org/officeDocument/2006/relationships/tags" Target="../tags/tag478.xml"/><Relationship Id="rId29" Type="http://schemas.openxmlformats.org/officeDocument/2006/relationships/oleObject" Target="../embeddings/oleObject60.bin"/><Relationship Id="rId1" Type="http://schemas.openxmlformats.org/officeDocument/2006/relationships/vmlDrawing" Target="../drawings/vmlDrawing37.vml"/><Relationship Id="rId6" Type="http://schemas.openxmlformats.org/officeDocument/2006/relationships/tags" Target="../tags/tag464.xml"/><Relationship Id="rId11" Type="http://schemas.openxmlformats.org/officeDocument/2006/relationships/tags" Target="../tags/tag469.xml"/><Relationship Id="rId24" Type="http://schemas.openxmlformats.org/officeDocument/2006/relationships/tags" Target="../tags/tag482.xml"/><Relationship Id="rId5" Type="http://schemas.openxmlformats.org/officeDocument/2006/relationships/tags" Target="../tags/tag463.xml"/><Relationship Id="rId15" Type="http://schemas.openxmlformats.org/officeDocument/2006/relationships/tags" Target="../tags/tag473.xml"/><Relationship Id="rId23" Type="http://schemas.openxmlformats.org/officeDocument/2006/relationships/tags" Target="../tags/tag481.xml"/><Relationship Id="rId28" Type="http://schemas.openxmlformats.org/officeDocument/2006/relationships/image" Target="../media/image27.emf"/><Relationship Id="rId10" Type="http://schemas.openxmlformats.org/officeDocument/2006/relationships/tags" Target="../tags/tag468.xml"/><Relationship Id="rId19" Type="http://schemas.openxmlformats.org/officeDocument/2006/relationships/tags" Target="../tags/tag477.xml"/><Relationship Id="rId4" Type="http://schemas.openxmlformats.org/officeDocument/2006/relationships/tags" Target="../tags/tag462.xml"/><Relationship Id="rId9" Type="http://schemas.openxmlformats.org/officeDocument/2006/relationships/tags" Target="../tags/tag467.xml"/><Relationship Id="rId14" Type="http://schemas.openxmlformats.org/officeDocument/2006/relationships/tags" Target="../tags/tag472.xml"/><Relationship Id="rId22" Type="http://schemas.openxmlformats.org/officeDocument/2006/relationships/tags" Target="../tags/tag480.xml"/><Relationship Id="rId27" Type="http://schemas.openxmlformats.org/officeDocument/2006/relationships/oleObject" Target="../embeddings/oleObject59.bin"/><Relationship Id="rId30" Type="http://schemas.openxmlformats.org/officeDocument/2006/relationships/image" Target="../media/image29.emf"/></Relationships>
</file>

<file path=ppt/slides/_rels/slide77.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tags" Target="../tags/tag494.xml"/><Relationship Id="rId18" Type="http://schemas.openxmlformats.org/officeDocument/2006/relationships/oleObject" Target="../embeddings/oleObject62.bin"/><Relationship Id="rId3" Type="http://schemas.openxmlformats.org/officeDocument/2006/relationships/tags" Target="../tags/tag484.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image" Target="../media/image27.emf"/><Relationship Id="rId2" Type="http://schemas.openxmlformats.org/officeDocument/2006/relationships/tags" Target="../tags/tag483.xml"/><Relationship Id="rId16" Type="http://schemas.openxmlformats.org/officeDocument/2006/relationships/oleObject" Target="../embeddings/oleObject61.bin"/><Relationship Id="rId1" Type="http://schemas.openxmlformats.org/officeDocument/2006/relationships/vmlDrawing" Target="../drawings/vmlDrawing38.vml"/><Relationship Id="rId6" Type="http://schemas.openxmlformats.org/officeDocument/2006/relationships/tags" Target="../tags/tag487.xml"/><Relationship Id="rId11" Type="http://schemas.openxmlformats.org/officeDocument/2006/relationships/tags" Target="../tags/tag492.xml"/><Relationship Id="rId5" Type="http://schemas.openxmlformats.org/officeDocument/2006/relationships/tags" Target="../tags/tag486.xml"/><Relationship Id="rId15" Type="http://schemas.openxmlformats.org/officeDocument/2006/relationships/notesSlide" Target="../notesSlides/notesSlide29.xml"/><Relationship Id="rId10" Type="http://schemas.openxmlformats.org/officeDocument/2006/relationships/tags" Target="../tags/tag491.xml"/><Relationship Id="rId19" Type="http://schemas.openxmlformats.org/officeDocument/2006/relationships/image" Target="../media/image30.emf"/><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tags" Target="../tags/tag506.xml"/><Relationship Id="rId18" Type="http://schemas.openxmlformats.org/officeDocument/2006/relationships/tags" Target="../tags/tag511.xml"/><Relationship Id="rId3" Type="http://schemas.openxmlformats.org/officeDocument/2006/relationships/tags" Target="../tags/tag496.xml"/><Relationship Id="rId21" Type="http://schemas.openxmlformats.org/officeDocument/2006/relationships/oleObject" Target="../embeddings/oleObject63.bin"/><Relationship Id="rId7" Type="http://schemas.openxmlformats.org/officeDocument/2006/relationships/tags" Target="../tags/tag500.xml"/><Relationship Id="rId12" Type="http://schemas.openxmlformats.org/officeDocument/2006/relationships/tags" Target="../tags/tag505.xml"/><Relationship Id="rId17" Type="http://schemas.openxmlformats.org/officeDocument/2006/relationships/tags" Target="../tags/tag510.xml"/><Relationship Id="rId2" Type="http://schemas.openxmlformats.org/officeDocument/2006/relationships/tags" Target="../tags/tag495.xml"/><Relationship Id="rId16" Type="http://schemas.openxmlformats.org/officeDocument/2006/relationships/tags" Target="../tags/tag509.xml"/><Relationship Id="rId20" Type="http://schemas.openxmlformats.org/officeDocument/2006/relationships/slideLayout" Target="../slideLayouts/slideLayout5.xml"/><Relationship Id="rId1" Type="http://schemas.openxmlformats.org/officeDocument/2006/relationships/vmlDrawing" Target="../drawings/vmlDrawing39.vml"/><Relationship Id="rId6" Type="http://schemas.openxmlformats.org/officeDocument/2006/relationships/tags" Target="../tags/tag499.xml"/><Relationship Id="rId11" Type="http://schemas.openxmlformats.org/officeDocument/2006/relationships/tags" Target="../tags/tag504.xml"/><Relationship Id="rId24" Type="http://schemas.openxmlformats.org/officeDocument/2006/relationships/image" Target="../media/image31.emf"/><Relationship Id="rId5" Type="http://schemas.openxmlformats.org/officeDocument/2006/relationships/tags" Target="../tags/tag498.xml"/><Relationship Id="rId15" Type="http://schemas.openxmlformats.org/officeDocument/2006/relationships/tags" Target="../tags/tag508.xml"/><Relationship Id="rId23" Type="http://schemas.openxmlformats.org/officeDocument/2006/relationships/oleObject" Target="../embeddings/oleObject64.bin"/><Relationship Id="rId10" Type="http://schemas.openxmlformats.org/officeDocument/2006/relationships/tags" Target="../tags/tag503.xml"/><Relationship Id="rId19" Type="http://schemas.openxmlformats.org/officeDocument/2006/relationships/tags" Target="../tags/tag512.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tags" Target="../tags/tag507.xml"/><Relationship Id="rId22"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3.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notesSlide" Target="../notesSlides/notesSlide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tags" Target="../tags/tag520.xml"/><Relationship Id="rId13" Type="http://schemas.openxmlformats.org/officeDocument/2006/relationships/tags" Target="../tags/tag525.xml"/><Relationship Id="rId18" Type="http://schemas.openxmlformats.org/officeDocument/2006/relationships/tags" Target="../tags/tag530.xml"/><Relationship Id="rId3" Type="http://schemas.openxmlformats.org/officeDocument/2006/relationships/tags" Target="../tags/tag515.xml"/><Relationship Id="rId21" Type="http://schemas.openxmlformats.org/officeDocument/2006/relationships/oleObject" Target="../embeddings/oleObject66.bin"/><Relationship Id="rId7" Type="http://schemas.openxmlformats.org/officeDocument/2006/relationships/tags" Target="../tags/tag519.xml"/><Relationship Id="rId12" Type="http://schemas.openxmlformats.org/officeDocument/2006/relationships/tags" Target="../tags/tag524.xml"/><Relationship Id="rId17" Type="http://schemas.openxmlformats.org/officeDocument/2006/relationships/tags" Target="../tags/tag529.xml"/><Relationship Id="rId2" Type="http://schemas.openxmlformats.org/officeDocument/2006/relationships/tags" Target="../tags/tag514.xml"/><Relationship Id="rId16" Type="http://schemas.openxmlformats.org/officeDocument/2006/relationships/tags" Target="../tags/tag528.xml"/><Relationship Id="rId20" Type="http://schemas.openxmlformats.org/officeDocument/2006/relationships/notesSlide" Target="../notesSlides/notesSlide32.xml"/><Relationship Id="rId1" Type="http://schemas.openxmlformats.org/officeDocument/2006/relationships/vmlDrawing" Target="../drawings/vmlDrawing41.vml"/><Relationship Id="rId6" Type="http://schemas.openxmlformats.org/officeDocument/2006/relationships/tags" Target="../tags/tag518.xml"/><Relationship Id="rId11" Type="http://schemas.openxmlformats.org/officeDocument/2006/relationships/tags" Target="../tags/tag523.xml"/><Relationship Id="rId24" Type="http://schemas.openxmlformats.org/officeDocument/2006/relationships/image" Target="../media/image32.emf"/><Relationship Id="rId5" Type="http://schemas.openxmlformats.org/officeDocument/2006/relationships/tags" Target="../tags/tag517.xml"/><Relationship Id="rId15" Type="http://schemas.openxmlformats.org/officeDocument/2006/relationships/tags" Target="../tags/tag527.xml"/><Relationship Id="rId23" Type="http://schemas.openxmlformats.org/officeDocument/2006/relationships/oleObject" Target="../embeddings/oleObject67.bin"/><Relationship Id="rId10" Type="http://schemas.openxmlformats.org/officeDocument/2006/relationships/tags" Target="../tags/tag522.xml"/><Relationship Id="rId19" Type="http://schemas.openxmlformats.org/officeDocument/2006/relationships/slideLayout" Target="../slideLayouts/slideLayout5.xml"/><Relationship Id="rId4" Type="http://schemas.openxmlformats.org/officeDocument/2006/relationships/tags" Target="../tags/tag516.xml"/><Relationship Id="rId9" Type="http://schemas.openxmlformats.org/officeDocument/2006/relationships/tags" Target="../tags/tag521.xml"/><Relationship Id="rId14" Type="http://schemas.openxmlformats.org/officeDocument/2006/relationships/tags" Target="../tags/tag526.xml"/><Relationship Id="rId22" Type="http://schemas.openxmlformats.org/officeDocument/2006/relationships/image" Target="../media/image1.emf"/></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1.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tags" Target="../tags/tag538.xml"/><Relationship Id="rId13" Type="http://schemas.openxmlformats.org/officeDocument/2006/relationships/tags" Target="../tags/tag543.xml"/><Relationship Id="rId18" Type="http://schemas.openxmlformats.org/officeDocument/2006/relationships/tags" Target="../tags/tag548.xml"/><Relationship Id="rId26" Type="http://schemas.openxmlformats.org/officeDocument/2006/relationships/image" Target="../media/image1.emf"/><Relationship Id="rId3" Type="http://schemas.openxmlformats.org/officeDocument/2006/relationships/tags" Target="../tags/tag533.xml"/><Relationship Id="rId21" Type="http://schemas.openxmlformats.org/officeDocument/2006/relationships/tags" Target="../tags/tag551.xml"/><Relationship Id="rId7" Type="http://schemas.openxmlformats.org/officeDocument/2006/relationships/tags" Target="../tags/tag537.xml"/><Relationship Id="rId12" Type="http://schemas.openxmlformats.org/officeDocument/2006/relationships/tags" Target="../tags/tag542.xml"/><Relationship Id="rId17" Type="http://schemas.openxmlformats.org/officeDocument/2006/relationships/tags" Target="../tags/tag547.xml"/><Relationship Id="rId25" Type="http://schemas.openxmlformats.org/officeDocument/2006/relationships/oleObject" Target="../embeddings/oleObject69.bin"/><Relationship Id="rId2" Type="http://schemas.openxmlformats.org/officeDocument/2006/relationships/tags" Target="../tags/tag532.xml"/><Relationship Id="rId16" Type="http://schemas.openxmlformats.org/officeDocument/2006/relationships/tags" Target="../tags/tag546.xml"/><Relationship Id="rId20" Type="http://schemas.openxmlformats.org/officeDocument/2006/relationships/tags" Target="../tags/tag550.xml"/><Relationship Id="rId29" Type="http://schemas.openxmlformats.org/officeDocument/2006/relationships/oleObject" Target="../embeddings/oleObject71.bin"/><Relationship Id="rId1" Type="http://schemas.openxmlformats.org/officeDocument/2006/relationships/vmlDrawing" Target="../drawings/vmlDrawing43.vml"/><Relationship Id="rId6" Type="http://schemas.openxmlformats.org/officeDocument/2006/relationships/tags" Target="../tags/tag536.xml"/><Relationship Id="rId11" Type="http://schemas.openxmlformats.org/officeDocument/2006/relationships/tags" Target="../tags/tag541.xml"/><Relationship Id="rId24" Type="http://schemas.openxmlformats.org/officeDocument/2006/relationships/slideLayout" Target="../slideLayouts/slideLayout4.xml"/><Relationship Id="rId5" Type="http://schemas.openxmlformats.org/officeDocument/2006/relationships/tags" Target="../tags/tag535.xml"/><Relationship Id="rId15" Type="http://schemas.openxmlformats.org/officeDocument/2006/relationships/tags" Target="../tags/tag545.xml"/><Relationship Id="rId23" Type="http://schemas.openxmlformats.org/officeDocument/2006/relationships/tags" Target="../tags/tag553.xml"/><Relationship Id="rId28" Type="http://schemas.openxmlformats.org/officeDocument/2006/relationships/image" Target="../media/image33.emf"/><Relationship Id="rId10" Type="http://schemas.openxmlformats.org/officeDocument/2006/relationships/tags" Target="../tags/tag540.xml"/><Relationship Id="rId19" Type="http://schemas.openxmlformats.org/officeDocument/2006/relationships/tags" Target="../tags/tag549.xml"/><Relationship Id="rId4" Type="http://schemas.openxmlformats.org/officeDocument/2006/relationships/tags" Target="../tags/tag534.xml"/><Relationship Id="rId9" Type="http://schemas.openxmlformats.org/officeDocument/2006/relationships/tags" Target="../tags/tag539.xml"/><Relationship Id="rId14" Type="http://schemas.openxmlformats.org/officeDocument/2006/relationships/tags" Target="../tags/tag544.xml"/><Relationship Id="rId22" Type="http://schemas.openxmlformats.org/officeDocument/2006/relationships/tags" Target="../tags/tag552.xml"/><Relationship Id="rId27" Type="http://schemas.openxmlformats.org/officeDocument/2006/relationships/oleObject" Target="../embeddings/oleObject70.bin"/><Relationship Id="rId30" Type="http://schemas.openxmlformats.org/officeDocument/2006/relationships/image" Target="../media/image34.emf"/></Relationships>
</file>

<file path=ppt/slides/_rels/slide88.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tags" Target="../tags/tag565.xml"/><Relationship Id="rId18" Type="http://schemas.openxmlformats.org/officeDocument/2006/relationships/oleObject" Target="../embeddings/oleObject73.bin"/><Relationship Id="rId3" Type="http://schemas.openxmlformats.org/officeDocument/2006/relationships/tags" Target="../tags/tag555.xml"/><Relationship Id="rId7" Type="http://schemas.openxmlformats.org/officeDocument/2006/relationships/tags" Target="../tags/tag559.xml"/><Relationship Id="rId12" Type="http://schemas.openxmlformats.org/officeDocument/2006/relationships/tags" Target="../tags/tag564.xml"/><Relationship Id="rId17" Type="http://schemas.openxmlformats.org/officeDocument/2006/relationships/image" Target="../media/image4.emf"/><Relationship Id="rId2" Type="http://schemas.openxmlformats.org/officeDocument/2006/relationships/tags" Target="../tags/tag554.xml"/><Relationship Id="rId16" Type="http://schemas.openxmlformats.org/officeDocument/2006/relationships/oleObject" Target="../embeddings/oleObject72.bin"/><Relationship Id="rId1" Type="http://schemas.openxmlformats.org/officeDocument/2006/relationships/vmlDrawing" Target="../drawings/vmlDrawing44.vml"/><Relationship Id="rId6" Type="http://schemas.openxmlformats.org/officeDocument/2006/relationships/tags" Target="../tags/tag558.xml"/><Relationship Id="rId11" Type="http://schemas.openxmlformats.org/officeDocument/2006/relationships/tags" Target="../tags/tag563.xml"/><Relationship Id="rId5" Type="http://schemas.openxmlformats.org/officeDocument/2006/relationships/tags" Target="../tags/tag557.xml"/><Relationship Id="rId15" Type="http://schemas.openxmlformats.org/officeDocument/2006/relationships/slideLayout" Target="../slideLayouts/slideLayout5.xml"/><Relationship Id="rId10" Type="http://schemas.openxmlformats.org/officeDocument/2006/relationships/tags" Target="../tags/tag562.xml"/><Relationship Id="rId19" Type="http://schemas.openxmlformats.org/officeDocument/2006/relationships/image" Target="../media/image35.emf"/><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s>
</file>

<file path=ppt/slides/_rels/slide89.xml.rels><?xml version="1.0" encoding="UTF-8" standalone="yes"?>
<Relationships xmlns="http://schemas.openxmlformats.org/package/2006/relationships"><Relationship Id="rId8" Type="http://schemas.openxmlformats.org/officeDocument/2006/relationships/tags" Target="../tags/tag573.xml"/><Relationship Id="rId13" Type="http://schemas.openxmlformats.org/officeDocument/2006/relationships/oleObject" Target="../embeddings/oleObject75.bin"/><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image" Target="../media/image27.emf"/><Relationship Id="rId2" Type="http://schemas.openxmlformats.org/officeDocument/2006/relationships/tags" Target="../tags/tag567.xml"/><Relationship Id="rId1" Type="http://schemas.openxmlformats.org/officeDocument/2006/relationships/vmlDrawing" Target="../drawings/vmlDrawing45.vml"/><Relationship Id="rId6" Type="http://schemas.openxmlformats.org/officeDocument/2006/relationships/tags" Target="../tags/tag571.xml"/><Relationship Id="rId11" Type="http://schemas.openxmlformats.org/officeDocument/2006/relationships/oleObject" Target="../embeddings/oleObject74.bin"/><Relationship Id="rId5" Type="http://schemas.openxmlformats.org/officeDocument/2006/relationships/tags" Target="../tags/tag570.xml"/><Relationship Id="rId15" Type="http://schemas.openxmlformats.org/officeDocument/2006/relationships/image" Target="../media/image43.png"/><Relationship Id="rId10" Type="http://schemas.openxmlformats.org/officeDocument/2006/relationships/notesSlide" Target="../notesSlides/notesSlide35.xml"/><Relationship Id="rId4" Type="http://schemas.openxmlformats.org/officeDocument/2006/relationships/tags" Target="../tags/tag569.xml"/><Relationship Id="rId9" Type="http://schemas.openxmlformats.org/officeDocument/2006/relationships/slideLayout" Target="../slideLayouts/slideLayout5.xml"/><Relationship Id="rId14" Type="http://schemas.openxmlformats.org/officeDocument/2006/relationships/image" Target="../media/image3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4.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76.bin"/><Relationship Id="rId4"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8" Type="http://schemas.openxmlformats.org/officeDocument/2006/relationships/tags" Target="../tags/tag581.xml"/><Relationship Id="rId13" Type="http://schemas.openxmlformats.org/officeDocument/2006/relationships/tags" Target="../tags/tag586.xml"/><Relationship Id="rId18" Type="http://schemas.openxmlformats.org/officeDocument/2006/relationships/tags" Target="../tags/tag591.xml"/><Relationship Id="rId26" Type="http://schemas.openxmlformats.org/officeDocument/2006/relationships/tags" Target="../tags/tag599.xml"/><Relationship Id="rId39" Type="http://schemas.openxmlformats.org/officeDocument/2006/relationships/oleObject" Target="../embeddings/oleObject78.bin"/><Relationship Id="rId3" Type="http://schemas.openxmlformats.org/officeDocument/2006/relationships/tags" Target="../tags/tag576.xml"/><Relationship Id="rId21" Type="http://schemas.openxmlformats.org/officeDocument/2006/relationships/tags" Target="../tags/tag594.xml"/><Relationship Id="rId34" Type="http://schemas.openxmlformats.org/officeDocument/2006/relationships/tags" Target="../tags/tag607.xml"/><Relationship Id="rId42" Type="http://schemas.openxmlformats.org/officeDocument/2006/relationships/image" Target="../media/image38.emf"/><Relationship Id="rId7" Type="http://schemas.openxmlformats.org/officeDocument/2006/relationships/tags" Target="../tags/tag580.xml"/><Relationship Id="rId12" Type="http://schemas.openxmlformats.org/officeDocument/2006/relationships/tags" Target="../tags/tag585.xml"/><Relationship Id="rId17" Type="http://schemas.openxmlformats.org/officeDocument/2006/relationships/tags" Target="../tags/tag590.xml"/><Relationship Id="rId25" Type="http://schemas.openxmlformats.org/officeDocument/2006/relationships/tags" Target="../tags/tag598.xml"/><Relationship Id="rId33" Type="http://schemas.openxmlformats.org/officeDocument/2006/relationships/tags" Target="../tags/tag606.xml"/><Relationship Id="rId38" Type="http://schemas.openxmlformats.org/officeDocument/2006/relationships/image" Target="../media/image4.emf"/><Relationship Id="rId2" Type="http://schemas.openxmlformats.org/officeDocument/2006/relationships/tags" Target="../tags/tag575.xml"/><Relationship Id="rId16" Type="http://schemas.openxmlformats.org/officeDocument/2006/relationships/tags" Target="../tags/tag589.xml"/><Relationship Id="rId20" Type="http://schemas.openxmlformats.org/officeDocument/2006/relationships/tags" Target="../tags/tag593.xml"/><Relationship Id="rId29" Type="http://schemas.openxmlformats.org/officeDocument/2006/relationships/tags" Target="../tags/tag602.xml"/><Relationship Id="rId41" Type="http://schemas.openxmlformats.org/officeDocument/2006/relationships/oleObject" Target="../embeddings/oleObject79.bin"/><Relationship Id="rId1" Type="http://schemas.openxmlformats.org/officeDocument/2006/relationships/vmlDrawing" Target="../drawings/vmlDrawing47.vml"/><Relationship Id="rId6" Type="http://schemas.openxmlformats.org/officeDocument/2006/relationships/tags" Target="../tags/tag579.xml"/><Relationship Id="rId11" Type="http://schemas.openxmlformats.org/officeDocument/2006/relationships/tags" Target="../tags/tag584.xml"/><Relationship Id="rId24" Type="http://schemas.openxmlformats.org/officeDocument/2006/relationships/tags" Target="../tags/tag597.xml"/><Relationship Id="rId32" Type="http://schemas.openxmlformats.org/officeDocument/2006/relationships/tags" Target="../tags/tag605.xml"/><Relationship Id="rId37" Type="http://schemas.openxmlformats.org/officeDocument/2006/relationships/oleObject" Target="../embeddings/oleObject77.bin"/><Relationship Id="rId40" Type="http://schemas.openxmlformats.org/officeDocument/2006/relationships/image" Target="../media/image37.emf"/><Relationship Id="rId5" Type="http://schemas.openxmlformats.org/officeDocument/2006/relationships/tags" Target="../tags/tag578.xml"/><Relationship Id="rId15" Type="http://schemas.openxmlformats.org/officeDocument/2006/relationships/tags" Target="../tags/tag588.xml"/><Relationship Id="rId23" Type="http://schemas.openxmlformats.org/officeDocument/2006/relationships/tags" Target="../tags/tag596.xml"/><Relationship Id="rId28" Type="http://schemas.openxmlformats.org/officeDocument/2006/relationships/tags" Target="../tags/tag601.xml"/><Relationship Id="rId36" Type="http://schemas.openxmlformats.org/officeDocument/2006/relationships/slideLayout" Target="../slideLayouts/slideLayout4.xml"/><Relationship Id="rId10" Type="http://schemas.openxmlformats.org/officeDocument/2006/relationships/tags" Target="../tags/tag583.xml"/><Relationship Id="rId19" Type="http://schemas.openxmlformats.org/officeDocument/2006/relationships/tags" Target="../tags/tag592.xml"/><Relationship Id="rId31" Type="http://schemas.openxmlformats.org/officeDocument/2006/relationships/tags" Target="../tags/tag604.xml"/><Relationship Id="rId4" Type="http://schemas.openxmlformats.org/officeDocument/2006/relationships/tags" Target="../tags/tag577.xml"/><Relationship Id="rId9" Type="http://schemas.openxmlformats.org/officeDocument/2006/relationships/tags" Target="../tags/tag582.xml"/><Relationship Id="rId14" Type="http://schemas.openxmlformats.org/officeDocument/2006/relationships/tags" Target="../tags/tag587.xml"/><Relationship Id="rId22" Type="http://schemas.openxmlformats.org/officeDocument/2006/relationships/tags" Target="../tags/tag595.xml"/><Relationship Id="rId27" Type="http://schemas.openxmlformats.org/officeDocument/2006/relationships/tags" Target="../tags/tag600.xml"/><Relationship Id="rId30" Type="http://schemas.openxmlformats.org/officeDocument/2006/relationships/tags" Target="../tags/tag603.xml"/><Relationship Id="rId35" Type="http://schemas.openxmlformats.org/officeDocument/2006/relationships/tags" Target="../tags/tag60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9.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80.bin"/><Relationship Id="rId4" Type="http://schemas.openxmlformats.org/officeDocument/2006/relationships/notesSlide" Target="../notesSlides/notesSlide3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49.vml"/><Relationship Id="rId6" Type="http://schemas.openxmlformats.org/officeDocument/2006/relationships/image" Target="../media/image4.emf"/><Relationship Id="rId5" Type="http://schemas.openxmlformats.org/officeDocument/2006/relationships/oleObject" Target="../embeddings/oleObject81.bin"/><Relationship Id="rId4"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3" Type="http://schemas.openxmlformats.org/officeDocument/2006/relationships/tags" Target="../tags/tag623.xml"/><Relationship Id="rId18" Type="http://schemas.openxmlformats.org/officeDocument/2006/relationships/tags" Target="../tags/tag628.xml"/><Relationship Id="rId26" Type="http://schemas.openxmlformats.org/officeDocument/2006/relationships/tags" Target="../tags/tag636.xml"/><Relationship Id="rId39" Type="http://schemas.openxmlformats.org/officeDocument/2006/relationships/tags" Target="../tags/tag649.xml"/><Relationship Id="rId3" Type="http://schemas.openxmlformats.org/officeDocument/2006/relationships/tags" Target="../tags/tag613.xml"/><Relationship Id="rId21" Type="http://schemas.openxmlformats.org/officeDocument/2006/relationships/tags" Target="../tags/tag631.xml"/><Relationship Id="rId34" Type="http://schemas.openxmlformats.org/officeDocument/2006/relationships/tags" Target="../tags/tag644.xml"/><Relationship Id="rId42" Type="http://schemas.openxmlformats.org/officeDocument/2006/relationships/tags" Target="../tags/tag652.xml"/><Relationship Id="rId47" Type="http://schemas.openxmlformats.org/officeDocument/2006/relationships/slideLayout" Target="../slideLayouts/slideLayout3.xml"/><Relationship Id="rId50" Type="http://schemas.openxmlformats.org/officeDocument/2006/relationships/oleObject" Target="../embeddings/oleObject83.bin"/><Relationship Id="rId7" Type="http://schemas.openxmlformats.org/officeDocument/2006/relationships/tags" Target="../tags/tag617.xml"/><Relationship Id="rId12" Type="http://schemas.openxmlformats.org/officeDocument/2006/relationships/tags" Target="../tags/tag622.xml"/><Relationship Id="rId17" Type="http://schemas.openxmlformats.org/officeDocument/2006/relationships/tags" Target="../tags/tag627.xml"/><Relationship Id="rId25" Type="http://schemas.openxmlformats.org/officeDocument/2006/relationships/tags" Target="../tags/tag635.xml"/><Relationship Id="rId33" Type="http://schemas.openxmlformats.org/officeDocument/2006/relationships/tags" Target="../tags/tag643.xml"/><Relationship Id="rId38" Type="http://schemas.openxmlformats.org/officeDocument/2006/relationships/tags" Target="../tags/tag648.xml"/><Relationship Id="rId46" Type="http://schemas.openxmlformats.org/officeDocument/2006/relationships/tags" Target="../tags/tag656.xml"/><Relationship Id="rId2" Type="http://schemas.openxmlformats.org/officeDocument/2006/relationships/tags" Target="../tags/tag612.xml"/><Relationship Id="rId16" Type="http://schemas.openxmlformats.org/officeDocument/2006/relationships/tags" Target="../tags/tag626.xml"/><Relationship Id="rId20" Type="http://schemas.openxmlformats.org/officeDocument/2006/relationships/tags" Target="../tags/tag630.xml"/><Relationship Id="rId29" Type="http://schemas.openxmlformats.org/officeDocument/2006/relationships/tags" Target="../tags/tag639.xml"/><Relationship Id="rId41" Type="http://schemas.openxmlformats.org/officeDocument/2006/relationships/tags" Target="../tags/tag651.xml"/><Relationship Id="rId1" Type="http://schemas.openxmlformats.org/officeDocument/2006/relationships/vmlDrawing" Target="../drawings/vmlDrawing50.vml"/><Relationship Id="rId6" Type="http://schemas.openxmlformats.org/officeDocument/2006/relationships/tags" Target="../tags/tag616.xml"/><Relationship Id="rId11" Type="http://schemas.openxmlformats.org/officeDocument/2006/relationships/tags" Target="../tags/tag621.xml"/><Relationship Id="rId24" Type="http://schemas.openxmlformats.org/officeDocument/2006/relationships/tags" Target="../tags/tag634.xml"/><Relationship Id="rId32" Type="http://schemas.openxmlformats.org/officeDocument/2006/relationships/tags" Target="../tags/tag642.xml"/><Relationship Id="rId37" Type="http://schemas.openxmlformats.org/officeDocument/2006/relationships/tags" Target="../tags/tag647.xml"/><Relationship Id="rId40" Type="http://schemas.openxmlformats.org/officeDocument/2006/relationships/tags" Target="../tags/tag650.xml"/><Relationship Id="rId45" Type="http://schemas.openxmlformats.org/officeDocument/2006/relationships/tags" Target="../tags/tag655.xml"/><Relationship Id="rId5" Type="http://schemas.openxmlformats.org/officeDocument/2006/relationships/tags" Target="../tags/tag615.xml"/><Relationship Id="rId15" Type="http://schemas.openxmlformats.org/officeDocument/2006/relationships/tags" Target="../tags/tag625.xml"/><Relationship Id="rId23" Type="http://schemas.openxmlformats.org/officeDocument/2006/relationships/tags" Target="../tags/tag633.xml"/><Relationship Id="rId28" Type="http://schemas.openxmlformats.org/officeDocument/2006/relationships/tags" Target="../tags/tag638.xml"/><Relationship Id="rId36" Type="http://schemas.openxmlformats.org/officeDocument/2006/relationships/tags" Target="../tags/tag646.xml"/><Relationship Id="rId49" Type="http://schemas.openxmlformats.org/officeDocument/2006/relationships/image" Target="../media/image4.emf"/><Relationship Id="rId10" Type="http://schemas.openxmlformats.org/officeDocument/2006/relationships/tags" Target="../tags/tag620.xml"/><Relationship Id="rId19" Type="http://schemas.openxmlformats.org/officeDocument/2006/relationships/tags" Target="../tags/tag629.xml"/><Relationship Id="rId31" Type="http://schemas.openxmlformats.org/officeDocument/2006/relationships/tags" Target="../tags/tag641.xml"/><Relationship Id="rId44" Type="http://schemas.openxmlformats.org/officeDocument/2006/relationships/tags" Target="../tags/tag654.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tags" Target="../tags/tag624.xml"/><Relationship Id="rId22" Type="http://schemas.openxmlformats.org/officeDocument/2006/relationships/tags" Target="../tags/tag632.xml"/><Relationship Id="rId27" Type="http://schemas.openxmlformats.org/officeDocument/2006/relationships/tags" Target="../tags/tag637.xml"/><Relationship Id="rId30" Type="http://schemas.openxmlformats.org/officeDocument/2006/relationships/tags" Target="../tags/tag640.xml"/><Relationship Id="rId35" Type="http://schemas.openxmlformats.org/officeDocument/2006/relationships/tags" Target="../tags/tag645.xml"/><Relationship Id="rId43" Type="http://schemas.openxmlformats.org/officeDocument/2006/relationships/tags" Target="../tags/tag653.xml"/><Relationship Id="rId48" Type="http://schemas.openxmlformats.org/officeDocument/2006/relationships/oleObject" Target="../embeddings/oleObject82.bin"/><Relationship Id="rId8" Type="http://schemas.openxmlformats.org/officeDocument/2006/relationships/tags" Target="../tags/tag618.xml"/><Relationship Id="rId51" Type="http://schemas.openxmlformats.org/officeDocument/2006/relationships/image" Target="../media/image39.em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7.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84.bin"/><Relationship Id="rId4"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Arial"/>
                <a:cs typeface="Arial"/>
              </a:rPr>
              <a:t>RAS Draft Scorecard</a:t>
            </a:r>
            <a:endParaRPr lang="en-US" dirty="0">
              <a:latin typeface="Arial"/>
              <a:cs typeface="Arial"/>
            </a:endParaRPr>
          </a:p>
        </p:txBody>
      </p:sp>
      <p:sp>
        <p:nvSpPr>
          <p:cNvPr id="4" name="Text Placeholder 3"/>
          <p:cNvSpPr>
            <a:spLocks noGrp="1"/>
          </p:cNvSpPr>
          <p:nvPr>
            <p:ph type="body" sz="quarter" idx="12"/>
          </p:nvPr>
        </p:nvSpPr>
        <p:spPr>
          <a:xfrm>
            <a:off x="355938" y="4600574"/>
            <a:ext cx="4547155" cy="430213"/>
          </a:xfrm>
        </p:spPr>
        <p:txBody>
          <a:bodyPr/>
          <a:lstStyle/>
          <a:p>
            <a:r>
              <a:rPr lang="en-GB" dirty="0" smtClean="0"/>
              <a:t>August 2016</a:t>
            </a:r>
            <a:endParaRPr lang="en-GB" dirty="0"/>
          </a:p>
        </p:txBody>
      </p:sp>
      <p:sp>
        <p:nvSpPr>
          <p:cNvPr id="6" name="Text Placeholder 5"/>
          <p:cNvSpPr>
            <a:spLocks noGrp="1"/>
          </p:cNvSpPr>
          <p:nvPr>
            <p:ph type="body" sz="quarter" idx="13"/>
          </p:nvPr>
        </p:nvSpPr>
        <p:spPr>
          <a:xfrm>
            <a:off x="355935" y="5233987"/>
            <a:ext cx="8541648" cy="430213"/>
          </a:xfrm>
        </p:spPr>
        <p:txBody>
          <a:bodyPr/>
          <a:lstStyle/>
          <a:p>
            <a:endParaRPr lang="en-GB"/>
          </a:p>
        </p:txBody>
      </p:sp>
    </p:spTree>
    <p:extLst>
      <p:ext uri="{BB962C8B-B14F-4D97-AF65-F5344CB8AC3E}">
        <p14:creationId xmlns:p14="http://schemas.microsoft.com/office/powerpoint/2010/main" val="1278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sz="quarter" idx="11"/>
          </p:nvPr>
        </p:nvSpPr>
        <p:spPr>
          <a:xfrm>
            <a:off x="348437" y="381390"/>
            <a:ext cx="8666245" cy="435610"/>
          </a:xfrm>
        </p:spPr>
        <p:txBody>
          <a:bodyPr/>
          <a:lstStyle/>
          <a:p>
            <a:endParaRPr lang="en-US" sz="1600" dirty="0"/>
          </a:p>
          <a:p>
            <a:pPr marL="457200" indent="-457200">
              <a:buAutoNum type="arabicPeriod"/>
            </a:pPr>
            <a:r>
              <a:rPr lang="en-GB" sz="1600" dirty="0" smtClean="0"/>
              <a:t>Quantitative </a:t>
            </a:r>
            <a:r>
              <a:rPr lang="en-GB" sz="1600" dirty="0"/>
              <a:t>analysis of </a:t>
            </a:r>
            <a:r>
              <a:rPr lang="en-GB" sz="1600" dirty="0" smtClean="0"/>
              <a:t>breaches</a:t>
            </a:r>
          </a:p>
          <a:p>
            <a:r>
              <a:rPr lang="en-GB" sz="1600" dirty="0"/>
              <a:t>All SHUSA and SBNA monthly metrics from Jun-15 to May-16 are used to analyse breach behaviour.</a:t>
            </a:r>
          </a:p>
          <a:p>
            <a:endParaRPr lang="en-GB" sz="1600" dirty="0"/>
          </a:p>
          <a:p>
            <a:endParaRPr lang="en-US" sz="1600" dirty="0"/>
          </a:p>
        </p:txBody>
      </p:sp>
      <p:sp>
        <p:nvSpPr>
          <p:cNvPr id="7" name="TextBox 6"/>
          <p:cNvSpPr txBox="1"/>
          <p:nvPr/>
        </p:nvSpPr>
        <p:spPr>
          <a:xfrm>
            <a:off x="1562100" y="1234327"/>
            <a:ext cx="1266825" cy="224677"/>
          </a:xfrm>
          <a:prstGeom prst="rect">
            <a:avLst/>
          </a:prstGeom>
          <a:noFill/>
        </p:spPr>
        <p:txBody>
          <a:bodyPr wrap="square" rtlCol="0">
            <a:spAutoFit/>
          </a:bodyPr>
          <a:lstStyle/>
          <a:p>
            <a:r>
              <a:rPr lang="en-US" b="1" dirty="0" smtClean="0"/>
              <a:t>SHUSA</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2661510026"/>
              </p:ext>
            </p:extLst>
          </p:nvPr>
        </p:nvGraphicFramePr>
        <p:xfrm>
          <a:off x="534194" y="1459004"/>
          <a:ext cx="8438356" cy="1476375"/>
        </p:xfrm>
        <a:graphic>
          <a:graphicData uri="http://schemas.openxmlformats.org/drawingml/2006/table">
            <a:tbl>
              <a:tblPr/>
              <a:tblGrid>
                <a:gridCol w="997638"/>
                <a:gridCol w="1334341"/>
                <a:gridCol w="1097402"/>
                <a:gridCol w="1197166"/>
                <a:gridCol w="83136"/>
                <a:gridCol w="1334341"/>
                <a:gridCol w="1197166"/>
                <a:gridCol w="1197166"/>
              </a:tblGrid>
              <a:tr h="333375">
                <a:tc>
                  <a:txBody>
                    <a:bodyPr/>
                    <a:lstStyle/>
                    <a:p>
                      <a:pPr algn="l" fontAlgn="b"/>
                      <a:r>
                        <a:rPr lang="en-US" sz="1000" b="1" i="0" u="none" strike="noStrike" dirty="0">
                          <a:solidFill>
                            <a:srgbClr val="000000"/>
                          </a:solidFill>
                          <a:effectLst/>
                          <a:latin typeface="Calibri"/>
                        </a:rPr>
                        <a:t>Subtotal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Amber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Red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1" i="0" u="none" strike="noStrike">
                          <a:solidFill>
                            <a:srgbClr val="000000"/>
                          </a:solidFill>
                          <a:effectLst/>
                          <a:latin typeface="Calibri"/>
                        </a:rPr>
                        <a:t>Amber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Red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Discount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r>
              <a:tr h="161925">
                <a:tc>
                  <a:txBody>
                    <a:bodyPr/>
                    <a:lstStyle/>
                    <a:p>
                      <a:pPr algn="l" fontAlgn="ctr"/>
                      <a:r>
                        <a:rPr lang="en-US" sz="1000" b="1" i="0" u="none" strike="noStrike">
                          <a:solidFill>
                            <a:srgbClr val="000000"/>
                          </a:solidFill>
                          <a:effectLst/>
                          <a:latin typeface="Calibri"/>
                        </a:rPr>
                        <a:t>Capital</a:t>
                      </a:r>
                    </a:p>
                  </a:txBody>
                  <a:tcPr marL="85725"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0" u="none" strike="noStrike" dirty="0">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r>
              <a:tr h="161925">
                <a:tc>
                  <a:txBody>
                    <a:bodyPr/>
                    <a:lstStyle/>
                    <a:p>
                      <a:pPr algn="l" fontAlgn="ctr"/>
                      <a:r>
                        <a:rPr lang="en-US" sz="1000" b="1" i="0" u="none" strike="noStrike">
                          <a:solidFill>
                            <a:srgbClr val="000000"/>
                          </a:solidFill>
                          <a:effectLst/>
                          <a:latin typeface="Calibri"/>
                        </a:rPr>
                        <a:t>Credit</a:t>
                      </a:r>
                    </a:p>
                  </a:txBody>
                  <a:tcPr marL="85725" marR="0" marT="0" marB="0" anchor="ctr">
                    <a:lnL>
                      <a:noFill/>
                    </a:lnL>
                    <a:lnR>
                      <a:noFill/>
                    </a:lnR>
                    <a:lnT>
                      <a:noFill/>
                    </a:lnT>
                    <a:lnB>
                      <a:noFill/>
                    </a:lnB>
                  </a:tcPr>
                </a:tc>
                <a:tc>
                  <a:txBody>
                    <a:bodyPr/>
                    <a:lstStyle/>
                    <a:p>
                      <a:pPr algn="ctr" fontAlgn="b"/>
                      <a:r>
                        <a:rPr lang="en-US" sz="1000" b="0" i="0" u="none" strike="noStrike">
                          <a:solidFill>
                            <a:srgbClr val="000000"/>
                          </a:solidFill>
                          <a:effectLst/>
                          <a:latin typeface="Calibri"/>
                        </a:rPr>
                        <a:t>3.25</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6.5</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9.75</a:t>
                      </a: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4.75</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6.5</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11.25</a:t>
                      </a:r>
                    </a:p>
                  </a:txBody>
                  <a:tcPr marL="0" marR="0" marT="0" marB="0" anchor="b">
                    <a:lnL>
                      <a:noFill/>
                    </a:lnL>
                    <a:lnR>
                      <a:noFill/>
                    </a:lnR>
                    <a:lnT>
                      <a:noFill/>
                    </a:lnT>
                    <a:lnB>
                      <a:noFill/>
                    </a:lnB>
                  </a:tcPr>
                </a:tc>
              </a:tr>
              <a:tr h="161925">
                <a:tc>
                  <a:txBody>
                    <a:bodyPr/>
                    <a:lstStyle/>
                    <a:p>
                      <a:pPr algn="l" fontAlgn="ctr"/>
                      <a:r>
                        <a:rPr lang="en-US" sz="1000" b="1" i="0" u="none" strike="noStrike">
                          <a:solidFill>
                            <a:srgbClr val="000000"/>
                          </a:solidFill>
                          <a:effectLst/>
                          <a:latin typeface="Calibri"/>
                        </a:rPr>
                        <a:t>Market</a:t>
                      </a:r>
                    </a:p>
                  </a:txBody>
                  <a:tcPr marL="85725" marR="0" marT="0" marB="0" anchor="ctr">
                    <a:lnL>
                      <a:noFill/>
                    </a:lnL>
                    <a:lnR>
                      <a:noFill/>
                    </a:lnR>
                    <a:lnT>
                      <a:noFill/>
                    </a:lnT>
                    <a:lnB>
                      <a:noFill/>
                    </a:lnB>
                  </a:tcPr>
                </a:tc>
                <a:tc>
                  <a:txBody>
                    <a:bodyPr/>
                    <a:lstStyle/>
                    <a:p>
                      <a:pPr algn="ctr" fontAlgn="b"/>
                      <a:r>
                        <a:rPr lang="en-US" sz="1000" b="0" i="0" u="none" strike="noStrike">
                          <a:solidFill>
                            <a:srgbClr val="000000"/>
                          </a:solidFill>
                          <a:effectLst/>
                          <a:latin typeface="Calibri"/>
                        </a:rPr>
                        <a:t>1.75</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2</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3.75</a:t>
                      </a: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2</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1</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3</a:t>
                      </a:r>
                    </a:p>
                  </a:txBody>
                  <a:tcPr marL="0" marR="0" marT="0" marB="0" anchor="b">
                    <a:lnL>
                      <a:noFill/>
                    </a:lnL>
                    <a:lnR>
                      <a:noFill/>
                    </a:lnR>
                    <a:lnT>
                      <a:noFill/>
                    </a:lnT>
                    <a:lnB>
                      <a:noFill/>
                    </a:lnB>
                  </a:tcPr>
                </a:tc>
              </a:tr>
              <a:tr h="161925">
                <a:tc>
                  <a:txBody>
                    <a:bodyPr/>
                    <a:lstStyle/>
                    <a:p>
                      <a:pPr algn="l" fontAlgn="ctr"/>
                      <a:r>
                        <a:rPr lang="en-US" sz="1000" b="1" i="0" u="none" strike="noStrike">
                          <a:solidFill>
                            <a:srgbClr val="000000"/>
                          </a:solidFill>
                          <a:effectLst/>
                          <a:latin typeface="Calibri"/>
                        </a:rPr>
                        <a:t>Treasury</a:t>
                      </a:r>
                    </a:p>
                  </a:txBody>
                  <a:tcPr marL="85725" marR="0" marT="0" marB="0" anchor="ctr">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r>
              <a:tr h="161925">
                <a:tc>
                  <a:txBody>
                    <a:bodyPr/>
                    <a:lstStyle/>
                    <a:p>
                      <a:pPr algn="l" fontAlgn="ctr"/>
                      <a:r>
                        <a:rPr lang="en-US" sz="1000" b="1" i="0" u="none" strike="noStrike">
                          <a:solidFill>
                            <a:srgbClr val="000000"/>
                          </a:solidFill>
                          <a:effectLst/>
                          <a:latin typeface="Calibri"/>
                        </a:rPr>
                        <a:t>Model</a:t>
                      </a:r>
                    </a:p>
                  </a:txBody>
                  <a:tcPr marL="85725" marR="0" marT="0" marB="0" anchor="ctr">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0</a:t>
                      </a:r>
                    </a:p>
                  </a:txBody>
                  <a:tcPr marL="0" marR="0" marT="0" marB="0" anchor="b">
                    <a:lnL>
                      <a:noFill/>
                    </a:lnL>
                    <a:lnR>
                      <a:noFill/>
                    </a:lnR>
                    <a:lnT>
                      <a:noFill/>
                    </a:lnT>
                    <a:lnB>
                      <a:noFill/>
                    </a:lnB>
                  </a:tcPr>
                </a:tc>
              </a:tr>
              <a:tr h="161925">
                <a:tc>
                  <a:txBody>
                    <a:bodyPr/>
                    <a:lstStyle/>
                    <a:p>
                      <a:pPr algn="l" fontAlgn="ctr"/>
                      <a:r>
                        <a:rPr lang="en-US" sz="1000" b="1" i="1" u="none" strike="noStrike">
                          <a:solidFill>
                            <a:srgbClr val="000000"/>
                          </a:solidFill>
                          <a:effectLst/>
                          <a:latin typeface="Calibri"/>
                        </a:rPr>
                        <a:t>Compliance</a:t>
                      </a:r>
                    </a:p>
                  </a:txBody>
                  <a:tcPr marL="85725"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Calibri"/>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Calibri"/>
                        </a:rPr>
                        <a:t>5.5</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Calibri"/>
                        </a:rPr>
                        <a:t>5.5</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000" b="0" i="1"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r>
                        <a:rPr lang="en-US" sz="1000" b="0" i="1" u="none" strike="noStrike">
                          <a:solidFill>
                            <a:srgbClr val="000000"/>
                          </a:solidFill>
                          <a:effectLst/>
                          <a:latin typeface="Calibri"/>
                        </a:rPr>
                        <a:t>0</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Calibri"/>
                        </a:rPr>
                        <a:t>5</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Calibri"/>
                        </a:rPr>
                        <a:t>5</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71450">
                <a:tc>
                  <a:txBody>
                    <a:bodyPr/>
                    <a:lstStyle/>
                    <a:p>
                      <a:pPr algn="l" fontAlgn="ctr"/>
                      <a:r>
                        <a:rPr lang="en-US" sz="1000" b="1" i="0" u="none" strike="noStrike">
                          <a:solidFill>
                            <a:srgbClr val="000000"/>
                          </a:solidFill>
                          <a:effectLst/>
                          <a:latin typeface="Calibri"/>
                        </a:rPr>
                        <a:t>Total %</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5</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14</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19</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endParaRPr lang="en-US" sz="10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r>
                        <a:rPr lang="en-US" sz="1000" b="1" i="0" u="none" strike="noStrike">
                          <a:solidFill>
                            <a:srgbClr val="000000"/>
                          </a:solidFill>
                          <a:effectLst/>
                          <a:latin typeface="Calibri"/>
                        </a:rPr>
                        <a:t>6.75</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12.5</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a:rPr>
                        <a:t>19.25</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TextBox 8"/>
          <p:cNvSpPr txBox="1"/>
          <p:nvPr/>
        </p:nvSpPr>
        <p:spPr>
          <a:xfrm>
            <a:off x="6515100" y="1279990"/>
            <a:ext cx="1266825" cy="224677"/>
          </a:xfrm>
          <a:prstGeom prst="rect">
            <a:avLst/>
          </a:prstGeom>
          <a:noFill/>
        </p:spPr>
        <p:txBody>
          <a:bodyPr wrap="square" rtlCol="0">
            <a:spAutoFit/>
          </a:bodyPr>
          <a:lstStyle/>
          <a:p>
            <a:r>
              <a:rPr lang="en-US" b="1" dirty="0" smtClean="0"/>
              <a:t>SBNA</a:t>
            </a:r>
            <a:endParaRPr lang="en-US" b="1" dirty="0"/>
          </a:p>
        </p:txBody>
      </p:sp>
    </p:spTree>
    <p:extLst>
      <p:ext uri="{BB962C8B-B14F-4D97-AF65-F5344CB8AC3E}">
        <p14:creationId xmlns:p14="http://schemas.microsoft.com/office/powerpoint/2010/main" val="397390367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smtClean="0"/>
              <a:t>Operational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828395922"/>
              </p:ext>
            </p:extLst>
          </p:nvPr>
        </p:nvGraphicFramePr>
        <p:xfrm>
          <a:off x="367485" y="1470025"/>
          <a:ext cx="8817309" cy="2570228"/>
        </p:xfrm>
        <a:graphic>
          <a:graphicData uri="http://schemas.openxmlformats.org/drawingml/2006/table">
            <a:tbl>
              <a:tblPr firstRow="1" bandRow="1">
                <a:tableStyleId>{2D5ABB26-0587-4C30-8999-92F81FD0307C}</a:tableStyleId>
              </a:tblPr>
              <a:tblGrid>
                <a:gridCol w="831554"/>
                <a:gridCol w="1301768"/>
                <a:gridCol w="607600"/>
                <a:gridCol w="809765"/>
                <a:gridCol w="809765"/>
                <a:gridCol w="809765"/>
                <a:gridCol w="809765"/>
                <a:gridCol w="809765"/>
                <a:gridCol w="2027562"/>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Net Revenue (Gross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4438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&gt;=3.0%</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&gt;=5.0%</a:t>
                      </a: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a:t>
                      </a:r>
                      <a:r>
                        <a:rPr lang="en-GB" sz="1000" b="0" baseline="0" dirty="0" smtClean="0">
                          <a:solidFill>
                            <a:schemeClr val="tx1"/>
                          </a:solidFill>
                          <a:latin typeface="Arial" panose="020B0604020202020204" pitchFamily="34" charset="0"/>
                          <a:cs typeface="Arial" panose="020B0604020202020204" pitchFamily="34" charset="0"/>
                        </a:rPr>
                        <a:t>results and s</a:t>
                      </a:r>
                      <a:r>
                        <a:rPr lang="en-GB" sz="1000" b="0" dirty="0" smtClean="0">
                          <a:solidFill>
                            <a:schemeClr val="tx1"/>
                          </a:solidFill>
                          <a:latin typeface="Arial" panose="020B0604020202020204" pitchFamily="34" charset="0"/>
                          <a:cs typeface="Arial" panose="020B0604020202020204" pitchFamily="34" charset="0"/>
                        </a:rPr>
                        <a:t>upervisory </a:t>
                      </a:r>
                      <a:r>
                        <a:rPr lang="en-GB" sz="100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against historical performance</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a:t>
                      </a:r>
                      <a:r>
                        <a:rPr lang="en-US" sz="1000" u="none" strike="noStrike" dirty="0" smtClean="0">
                          <a:effectLst/>
                          <a:latin typeface="Arial" panose="020B0604020202020204" pitchFamily="34" charset="0"/>
                          <a:cs typeface="Arial" panose="020B0604020202020204" pitchFamily="34" charset="0"/>
                        </a:rPr>
                        <a:t>events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4438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12</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&gt;=9</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&gt;=11</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in metric definition to </a:t>
                      </a:r>
                      <a:r>
                        <a:rPr lang="en-GB" sz="1000" b="0" i="0" kern="1200" baseline="0" dirty="0" smtClean="0">
                          <a:solidFill>
                            <a:schemeClr val="tx1"/>
                          </a:solidFill>
                          <a:latin typeface="Arial" panose="020B0604020202020204" pitchFamily="34" charset="0"/>
                          <a:ea typeface="+mn-ea"/>
                          <a:cs typeface="Arial" panose="020B0604020202020204" pitchFamily="34" charset="0"/>
                        </a:rPr>
                        <a:t>a</a:t>
                      </a:r>
                      <a:r>
                        <a:rPr lang="en-GB" sz="1000" b="0" dirty="0" smtClean="0">
                          <a:solidFill>
                            <a:schemeClr val="tx1"/>
                          </a:solidFill>
                          <a:latin typeface="Arial" panose="020B0604020202020204" pitchFamily="34" charset="0"/>
                          <a:cs typeface="Arial" panose="020B0604020202020204" pitchFamily="34" charset="0"/>
                        </a:rPr>
                        <a:t>lign</a:t>
                      </a:r>
                      <a:r>
                        <a:rPr lang="en-GB" sz="1000" b="0" baseline="0" dirty="0" smtClean="0">
                          <a:solidFill>
                            <a:schemeClr val="tx1"/>
                          </a:solidFill>
                          <a:latin typeface="Arial" panose="020B0604020202020204" pitchFamily="34" charset="0"/>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000" b="0" strike="sngStrike"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0" name="Group 9"/>
          <p:cNvGrpSpPr/>
          <p:nvPr/>
        </p:nvGrpSpPr>
        <p:grpSpPr>
          <a:xfrm>
            <a:off x="350611" y="72184"/>
            <a:ext cx="2364861" cy="189008"/>
            <a:chOff x="403281" y="164517"/>
            <a:chExt cx="2364861" cy="189008"/>
          </a:xfrm>
        </p:grpSpPr>
        <p:sp>
          <p:nvSpPr>
            <p:cNvPr id="11" name="Text Box 75"/>
            <p:cNvSpPr txBox="1">
              <a:spLocks noChangeArrowheads="1"/>
            </p:cNvSpPr>
            <p:nvPr/>
          </p:nvSpPr>
          <p:spPr bwMode="gray">
            <a:xfrm>
              <a:off x="636148" y="166688"/>
              <a:ext cx="213199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smtClean="0">
                  <a:solidFill>
                    <a:schemeClr val="accent1"/>
                  </a:solidFill>
                  <a:latin typeface="Arial" panose="020B0604020202020204" pitchFamily="34" charset="0"/>
                  <a:cs typeface="Arial" panose="020B0604020202020204" pitchFamily="34" charset="0"/>
                </a:rPr>
                <a:t>Limit overview</a:t>
              </a:r>
              <a:endParaRPr lang="en-US" sz="1200" dirty="0">
                <a:solidFill>
                  <a:schemeClr val="accent1"/>
                </a:solidFill>
                <a:latin typeface="Arial" panose="020B0604020202020204" pitchFamily="34" charset="0"/>
                <a:cs typeface="Arial" panose="020B0604020202020204" pitchFamily="34" charset="0"/>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23" name="Group 22"/>
          <p:cNvGrpSpPr/>
          <p:nvPr/>
        </p:nvGrpSpPr>
        <p:grpSpPr>
          <a:xfrm>
            <a:off x="7297794" y="5829182"/>
            <a:ext cx="1859483" cy="311777"/>
            <a:chOff x="7297794" y="5829182"/>
            <a:chExt cx="1859483" cy="311777"/>
          </a:xfrm>
        </p:grpSpPr>
        <p:sp>
          <p:nvSpPr>
            <p:cNvPr id="24" name="TextBox 2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6" name="TextBox 25"/>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4029805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Operational risk metrics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113947204"/>
              </p:ext>
            </p:extLst>
          </p:nvPr>
        </p:nvGraphicFramePr>
        <p:xfrm>
          <a:off x="360998" y="1470025"/>
          <a:ext cx="8821737" cy="3429000"/>
        </p:xfrm>
        <a:graphic>
          <a:graphicData uri="http://schemas.openxmlformats.org/drawingml/2006/table">
            <a:tbl>
              <a:tblPr firstRow="1" bandRow="1">
                <a:tableStyleId>{839DD9DD-9E6C-4910-8AC0-68ADFF6A6AFC}</a:tableStyleId>
              </a:tblPr>
              <a:tblGrid>
                <a:gridCol w="2286952"/>
                <a:gridCol w="1334770"/>
                <a:gridCol w="520001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Gross losses/gross margin</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measures the overall operational risk losses at SHUSA compared to net revenue</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Gross losses are more appropriate than net losses for the purposes of the RAS for the following reasons</a:t>
                      </a:r>
                    </a:p>
                    <a:p>
                      <a:pPr marL="363538" marR="0" lvl="2" indent="-187325" algn="l" defTabSz="457200" rtl="0" eaLnBrk="1" fontAlgn="auto" latinLnBrk="0" hangingPunct="1">
                        <a:lnSpc>
                          <a:spcPct val="100000"/>
                        </a:lnSpc>
                        <a:spcBef>
                          <a:spcPts val="24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account for a “worst case” scenario in the future under which there are no recoveries</a:t>
                      </a:r>
                    </a:p>
                    <a:p>
                      <a:pPr marL="363538" marR="0" lvl="2" indent="-187325" algn="l" defTabSz="457200" rtl="0" eaLnBrk="1" fontAlgn="auto" latinLnBrk="0" hangingPunct="1">
                        <a:lnSpc>
                          <a:spcPct val="100000"/>
                        </a:lnSpc>
                        <a:spcBef>
                          <a:spcPts val="240"/>
                        </a:spcBef>
                        <a:spcAft>
                          <a:spcPts val="0"/>
                        </a:spcAft>
                        <a:buClr>
                          <a:schemeClr val="tx1"/>
                        </a:buClr>
                        <a:buSzTx/>
                        <a:buFont typeface="Arial"/>
                        <a:buChar char="–"/>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To avoid waiting for additional recoveries and not accounting for or not acting on a breach pending these recoveries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Material Operational Risk Events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a fairly common forward looking indicator of overall operational risk level</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may be an indicator of a weakening control environment or increased risk profile</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can be relatively easily calculated and monitored</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Chose to include all material risk events escalated to provide Board insight into Operational risk issues across risk types (not only financial)</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2459439" cy="189008"/>
            <a:chOff x="403281" y="164517"/>
            <a:chExt cx="2459439" cy="189008"/>
          </a:xfrm>
        </p:grpSpPr>
        <p:sp>
          <p:nvSpPr>
            <p:cNvPr id="8" name="Text Box 75"/>
            <p:cNvSpPr txBox="1">
              <a:spLocks noChangeArrowheads="1"/>
            </p:cNvSpPr>
            <p:nvPr/>
          </p:nvSpPr>
          <p:spPr bwMode="gray">
            <a:xfrm>
              <a:off x="636148" y="166688"/>
              <a:ext cx="222657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917846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015955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902"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ea typeface="Meiryo"/>
              <a:cs typeface="Arial"/>
              <a:sym typeface="Arial"/>
            </a:endParaRPr>
          </a:p>
        </p:txBody>
      </p:sp>
      <p:graphicFrame>
        <p:nvGraphicFramePr>
          <p:cNvPr id="65" name="Object 64"/>
          <p:cNvGraphicFramePr>
            <a:graphicFrameLocks/>
          </p:cNvGraphicFramePr>
          <p:nvPr>
            <p:custDataLst>
              <p:tags r:id="rId4"/>
            </p:custDataLst>
            <p:extLst>
              <p:ext uri="{D42A27DB-BD31-4B8C-83A1-F6EECF244321}">
                <p14:modId xmlns:p14="http://schemas.microsoft.com/office/powerpoint/2010/main" val="3019350752"/>
              </p:ext>
            </p:extLst>
          </p:nvPr>
        </p:nvGraphicFramePr>
        <p:xfrm>
          <a:off x="381001" y="1752600"/>
          <a:ext cx="3371985" cy="2200275"/>
        </p:xfrm>
        <a:graphic>
          <a:graphicData uri="http://schemas.openxmlformats.org/presentationml/2006/ole">
            <mc:AlternateContent xmlns:mc="http://schemas.openxmlformats.org/markup-compatibility/2006">
              <mc:Choice xmlns:v="urn:schemas-microsoft-com:vml" Requires="v">
                <p:oleObj spid="_x0000_s224903" name="Chart" r:id="rId29" imgW="3371985" imgH="2200275" progId="MSGraph.Chart.8">
                  <p:embed followColorScheme="full"/>
                </p:oleObj>
              </mc:Choice>
              <mc:Fallback>
                <p:oleObj name="Chart" r:id="rId29" imgW="3371985" imgH="2200275" progId="MSGraph.Chart.8">
                  <p:embed followColorScheme="full"/>
                  <p:pic>
                    <p:nvPicPr>
                      <p:cNvPr id="0" name=""/>
                      <p:cNvPicPr/>
                      <p:nvPr/>
                    </p:nvPicPr>
                    <p:blipFill>
                      <a:blip r:embed="rId30"/>
                      <a:stretch>
                        <a:fillRect/>
                      </a:stretch>
                    </p:blipFill>
                    <p:spPr>
                      <a:xfrm>
                        <a:off x="381001" y="1752600"/>
                        <a:ext cx="3371985" cy="2200275"/>
                      </a:xfrm>
                      <a:prstGeom prst="rect">
                        <a:avLst/>
                      </a:prstGeom>
                    </p:spPr>
                  </p:pic>
                </p:oleObj>
              </mc:Fallback>
            </mc:AlternateContent>
          </a:graphicData>
        </a:graphic>
      </p:graphicFrame>
      <p:sp>
        <p:nvSpPr>
          <p:cNvPr id="84" name="Text Placeholder 26"/>
          <p:cNvSpPr>
            <a:spLocks noGrp="1"/>
          </p:cNvSpPr>
          <p:nvPr>
            <p:custDataLst>
              <p:tags r:id="rId5"/>
            </p:custDataLst>
          </p:nvPr>
        </p:nvSpPr>
        <p:spPr bwMode="auto">
          <a:xfrm>
            <a:off x="32877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1AB5D5D-5F20-4FED-AE3D-0204EA45C966}" type="datetime'''''''''''4''''''''''''''''''''''''Q''1''''''''''''''''5'''">
              <a:rPr lang="en-US" sz="1000">
                <a:latin typeface="Arial"/>
                <a:ea typeface="Meiryo"/>
                <a:cs typeface="Arial"/>
                <a:sym typeface="Arial"/>
              </a:rPr>
              <a:pPr/>
              <a:t>4Q15</a:t>
            </a:fld>
            <a:endParaRPr lang="en-GB" sz="1000" dirty="0">
              <a:latin typeface="Arial"/>
              <a:ea typeface="Meiryo"/>
              <a:cs typeface="Arial"/>
              <a:sym typeface="Arial"/>
            </a:endParaRPr>
          </a:p>
        </p:txBody>
      </p:sp>
      <p:sp>
        <p:nvSpPr>
          <p:cNvPr id="85" name="Text Placeholder 25"/>
          <p:cNvSpPr>
            <a:spLocks noGrp="1"/>
          </p:cNvSpPr>
          <p:nvPr>
            <p:custDataLst>
              <p:tags r:id="rId6"/>
            </p:custDataLst>
          </p:nvPr>
        </p:nvSpPr>
        <p:spPr bwMode="auto">
          <a:xfrm>
            <a:off x="2921000"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D1A1656-7F9E-4755-B2C2-536BABBF78A3}" type="datetime'''''''''''''3''''''''''''''Q''''''''''''''''1''5'''''''">
              <a:rPr lang="en-US" sz="1000">
                <a:latin typeface="Arial"/>
                <a:ea typeface="Meiryo"/>
                <a:cs typeface="Arial"/>
                <a:sym typeface="Arial"/>
              </a:rPr>
              <a:pPr/>
              <a:t>3Q15</a:t>
            </a:fld>
            <a:endParaRPr lang="en-GB" sz="1000" dirty="0">
              <a:latin typeface="Arial"/>
              <a:ea typeface="Meiryo"/>
              <a:cs typeface="Arial"/>
              <a:sym typeface="Arial"/>
            </a:endParaRPr>
          </a:p>
        </p:txBody>
      </p:sp>
      <p:sp>
        <p:nvSpPr>
          <p:cNvPr id="83" name="Text Placeholder 24"/>
          <p:cNvSpPr>
            <a:spLocks noGrp="1"/>
          </p:cNvSpPr>
          <p:nvPr>
            <p:custDataLst>
              <p:tags r:id="rId7"/>
            </p:custDataLst>
          </p:nvPr>
        </p:nvSpPr>
        <p:spPr bwMode="auto">
          <a:xfrm>
            <a:off x="255428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C543516-6F38-4FDF-B4CD-54BB69F5B46C}" type="datetime'''''''''''''''''''''2''''''''''''Q1''''''''''''''''''''''''5'">
              <a:rPr lang="en-US" sz="1000">
                <a:latin typeface="Arial"/>
                <a:ea typeface="Meiryo"/>
                <a:cs typeface="Arial"/>
                <a:sym typeface="Arial"/>
              </a:rPr>
              <a:pPr/>
              <a:t>2Q15</a:t>
            </a:fld>
            <a:endParaRPr lang="en-GB" sz="1000" dirty="0">
              <a:latin typeface="Arial"/>
              <a:ea typeface="Meiryo"/>
              <a:cs typeface="Arial"/>
              <a:sym typeface="Arial"/>
            </a:endParaRPr>
          </a:p>
        </p:txBody>
      </p:sp>
      <p:sp>
        <p:nvSpPr>
          <p:cNvPr id="82" name="Text Placeholder 6181"/>
          <p:cNvSpPr>
            <a:spLocks noGrp="1"/>
          </p:cNvSpPr>
          <p:nvPr>
            <p:custDataLst>
              <p:tags r:id="rId8"/>
            </p:custDataLst>
          </p:nvPr>
        </p:nvSpPr>
        <p:spPr bwMode="auto">
          <a:xfrm>
            <a:off x="21828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5E593C51-3EA7-4E23-9F1C-527F3B743E49}" type="datetime'''''1''''''Q''1''''5'''''''''''''''''''''''''''''''''''">
              <a:rPr lang="en-US" sz="1000">
                <a:solidFill>
                  <a:srgbClr val="000000"/>
                </a:solidFill>
                <a:latin typeface="Arial"/>
                <a:ea typeface="Meiryo"/>
                <a:cs typeface="Arial"/>
                <a:sym typeface="Arial"/>
              </a:rPr>
              <a:pPr/>
              <a:t>1Q15</a:t>
            </a:fld>
            <a:endParaRPr lang="en-GB" sz="1000" dirty="0">
              <a:solidFill>
                <a:srgbClr val="000000"/>
              </a:solidFill>
              <a:latin typeface="Arial"/>
              <a:ea typeface="Meiryo"/>
              <a:cs typeface="Arial"/>
              <a:sym typeface="Arial"/>
            </a:endParaRPr>
          </a:p>
        </p:txBody>
      </p:sp>
      <p:sp>
        <p:nvSpPr>
          <p:cNvPr id="81" name="Text Placeholder 23"/>
          <p:cNvSpPr>
            <a:spLocks noGrp="1"/>
          </p:cNvSpPr>
          <p:nvPr>
            <p:custDataLst>
              <p:tags r:id="rId9"/>
            </p:custDataLst>
          </p:nvPr>
        </p:nvSpPr>
        <p:spPr bwMode="auto">
          <a:xfrm>
            <a:off x="181133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DCA4C27-9C43-42D4-A96A-0495246C63CB}" type="datetime'''4''''''''''''''''Q''1''''''''''4'''''''''''''''''">
              <a:rPr lang="en-US" sz="1000">
                <a:latin typeface="Arial"/>
                <a:ea typeface="Meiryo"/>
                <a:cs typeface="Arial"/>
                <a:sym typeface="Arial"/>
              </a:rPr>
              <a:pPr/>
              <a:t>4Q14</a:t>
            </a:fld>
            <a:endParaRPr lang="en-GB" sz="1000" dirty="0">
              <a:latin typeface="Arial"/>
              <a:ea typeface="Meiryo"/>
              <a:cs typeface="Arial"/>
              <a:sym typeface="Arial"/>
            </a:endParaRPr>
          </a:p>
        </p:txBody>
      </p:sp>
      <p:sp>
        <p:nvSpPr>
          <p:cNvPr id="66" name="Text Placeholder 22"/>
          <p:cNvSpPr>
            <a:spLocks noGrp="1"/>
          </p:cNvSpPr>
          <p:nvPr>
            <p:custDataLst>
              <p:tags r:id="rId10"/>
            </p:custDataLst>
          </p:nvPr>
        </p:nvSpPr>
        <p:spPr bwMode="auto">
          <a:xfrm>
            <a:off x="1444625"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2D8AF0B-FF2A-4150-96A0-3837895B3DB0}" type="datetime'''''''3''''''''''Q''''1''4'''">
              <a:rPr lang="en-US" sz="1000">
                <a:latin typeface="Arial"/>
                <a:ea typeface="Meiryo"/>
                <a:cs typeface="Arial"/>
                <a:sym typeface="Arial"/>
              </a:rPr>
              <a:pPr/>
              <a:t>3Q14</a:t>
            </a:fld>
            <a:endParaRPr lang="en-GB" sz="1000" dirty="0">
              <a:latin typeface="Arial"/>
              <a:ea typeface="Meiryo"/>
              <a:cs typeface="Arial"/>
              <a:sym typeface="Arial"/>
            </a:endParaRPr>
          </a:p>
        </p:txBody>
      </p:sp>
      <p:sp>
        <p:nvSpPr>
          <p:cNvPr id="79" name="Text Placeholder 21"/>
          <p:cNvSpPr>
            <a:spLocks noGrp="1"/>
          </p:cNvSpPr>
          <p:nvPr>
            <p:custDataLst>
              <p:tags r:id="rId11"/>
            </p:custDataLst>
          </p:nvPr>
        </p:nvSpPr>
        <p:spPr bwMode="auto">
          <a:xfrm>
            <a:off x="1077913"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12ADC00-C85C-465D-85C8-8034FCE367B7}" type="datetime'''''''2''''''Q''''''''''''1''''''''''''''''''''''4'''">
              <a:rPr lang="en-US" sz="1000">
                <a:latin typeface="Arial"/>
                <a:ea typeface="Meiryo"/>
                <a:cs typeface="Arial"/>
                <a:sym typeface="Arial"/>
              </a:rPr>
              <a:pPr/>
              <a:t>2Q14</a:t>
            </a:fld>
            <a:endParaRPr lang="en-GB" sz="1000" dirty="0">
              <a:latin typeface="Arial"/>
              <a:ea typeface="Meiryo"/>
              <a:cs typeface="Arial"/>
              <a:sym typeface="Arial"/>
            </a:endParaRPr>
          </a:p>
        </p:txBody>
      </p:sp>
      <p:sp>
        <p:nvSpPr>
          <p:cNvPr id="67" name="Text Placeholder 6180"/>
          <p:cNvSpPr>
            <a:spLocks noGrp="1"/>
          </p:cNvSpPr>
          <p:nvPr>
            <p:custDataLst>
              <p:tags r:id="rId12"/>
            </p:custDataLst>
          </p:nvPr>
        </p:nvSpPr>
        <p:spPr bwMode="auto">
          <a:xfrm>
            <a:off x="706438" y="3813175"/>
            <a:ext cx="320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FontTx/>
              <a:buNone/>
            </a:pPr>
            <a:fld id="{F541E6B2-D20F-4996-AF51-274F84AC16E9}" type="datetime'''1''''''''''Q1''''''''''''''''''4'''''''''''''''''">
              <a:rPr lang="en-US" sz="1000">
                <a:solidFill>
                  <a:srgbClr val="000000"/>
                </a:solidFill>
                <a:latin typeface="Arial"/>
                <a:ea typeface="Meiryo"/>
                <a:cs typeface="Arial"/>
                <a:sym typeface="Arial"/>
              </a:rPr>
              <a:pPr/>
              <a:t>1Q14</a:t>
            </a:fld>
            <a:endParaRPr lang="en-GB" sz="1000" dirty="0">
              <a:solidFill>
                <a:srgbClr val="000000"/>
              </a:solidFill>
              <a:latin typeface="Arial"/>
              <a:ea typeface="Meiryo"/>
              <a:cs typeface="Arial"/>
              <a:sym typeface="Arial"/>
            </a:endParaRPr>
          </a:p>
        </p:txBody>
      </p:sp>
      <p:sp>
        <p:nvSpPr>
          <p:cNvPr id="42" name="Content Placeholder 4"/>
          <p:cNvSpPr txBox="1">
            <a:spLocks/>
          </p:cNvSpPr>
          <p:nvPr/>
        </p:nvSpPr>
        <p:spPr>
          <a:xfrm>
            <a:off x="5100638" y="1755775"/>
            <a:ext cx="4090987" cy="3813865"/>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Unlike 2015, this metric is calibrated using historical data rather than CCAR  results</a:t>
            </a:r>
          </a:p>
          <a:p>
            <a:pPr marL="114300" lvl="1" indent="-114300" defTabSz="457200">
              <a:lnSpc>
                <a:spcPct val="100000"/>
              </a:lnSpc>
              <a:buFont typeface="Arial" panose="020B0604020202020204" pitchFamily="34" charset="0"/>
              <a:buChar char="•"/>
              <a:defRPr/>
            </a:pPr>
            <a:r>
              <a:rPr lang="en-GB" sz="1000" kern="0" dirty="0" smtClean="0">
                <a:solidFill>
                  <a:schemeClr val="tx1"/>
                </a:solidFill>
                <a:latin typeface="Arial" panose="020B0604020202020204" pitchFamily="34" charset="0"/>
                <a:cs typeface="Arial" panose="020B0604020202020204" pitchFamily="34" charset="0"/>
              </a:rPr>
              <a:t>Calculated based on 12 months trailing losses and margins, instead of quarterly data, to </a:t>
            </a:r>
            <a:r>
              <a:rPr lang="en-US" sz="1000" kern="0" dirty="0" smtClean="0">
                <a:solidFill>
                  <a:schemeClr val="tx1"/>
                </a:solidFill>
                <a:latin typeface="Arial" panose="020B0604020202020204" pitchFamily="34" charset="0"/>
                <a:cs typeface="Arial" panose="020B0604020202020204" pitchFamily="34" charset="0"/>
              </a:rPr>
              <a:t>smooth out seasonality, reduce volatility, and produce tighter constraints</a:t>
            </a:r>
          </a:p>
          <a:p>
            <a:pPr marL="114300" lvl="1" indent="-114300" defTabSz="457200">
              <a:lnSpc>
                <a:spcPct val="100000"/>
              </a:lnSpc>
              <a:buFont typeface="Arial" panose="020B0604020202020204" pitchFamily="34" charset="0"/>
              <a:buChar char="•"/>
              <a:defRPr/>
            </a:pPr>
            <a:r>
              <a:rPr lang="en-US" sz="1000" kern="0" dirty="0">
                <a:solidFill>
                  <a:schemeClr val="tx1"/>
                </a:solidFill>
                <a:latin typeface="Arial" panose="020B0604020202020204" pitchFamily="34" charset="0"/>
                <a:cs typeface="Arial" panose="020B0604020202020204" pitchFamily="34" charset="0"/>
              </a:rPr>
              <a:t>Set red limit as the average ratio and applied 1 std. dev. as the buffer between red limit and amber trigger</a:t>
            </a:r>
          </a:p>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Cascaded limits to SBNA, SIS, SSLLC (additional management adjustments made at BSI, BSPR, and SC)</a:t>
            </a:r>
          </a:p>
          <a:p>
            <a:pPr marL="114300" lvl="1" indent="-114300" defTabSz="457200">
              <a:lnSpc>
                <a:spcPct val="100000"/>
              </a:lnSpc>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For internal consistency, to ensure breaches could not occur across the entities while SHUSA remains green, the final SHUSA limit was recalculated as a weighted-average of the entity limits:</a:t>
            </a: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Font typeface="Arial" panose="020B0604020202020204" pitchFamily="34" charset="0"/>
              <a:buChar char="•"/>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buNone/>
              <a:defRPr/>
            </a:pPr>
            <a:endParaRPr lang="en-US" sz="1000" kern="0" dirty="0" smtClean="0">
              <a:solidFill>
                <a:schemeClr val="tx1"/>
              </a:solidFill>
              <a:latin typeface="Arial" panose="020B0604020202020204" pitchFamily="34" charset="0"/>
              <a:cs typeface="Arial" panose="020B0604020202020204" pitchFamily="34" charset="0"/>
            </a:endParaRPr>
          </a:p>
          <a:p>
            <a:pPr marL="114300" lvl="1" indent="-114300" defTabSz="457200">
              <a:lnSpc>
                <a:spcPct val="100000"/>
              </a:lnSpc>
              <a:spcBef>
                <a:spcPts val="720"/>
              </a:spcBef>
              <a:buFont typeface="Arial" panose="020B0604020202020204" pitchFamily="34" charset="0"/>
              <a:buChar char="•"/>
              <a:defRPr/>
            </a:pPr>
            <a:r>
              <a:rPr lang="en-US" sz="1000" kern="0" dirty="0" smtClean="0">
                <a:solidFill>
                  <a:schemeClr val="tx1"/>
                </a:solidFill>
                <a:latin typeface="Arial" panose="020B0604020202020204" pitchFamily="34" charset="0"/>
                <a:cs typeface="Arial" panose="020B0604020202020204" pitchFamily="34" charset="0"/>
              </a:rPr>
              <a:t>Tight limits vs. historical values allow SHUSA to closely monitor Operational Risk, escalate issues more </a:t>
            </a:r>
            <a:r>
              <a:rPr lang="en-US" sz="1000" kern="0" dirty="0">
                <a:solidFill>
                  <a:schemeClr val="tx1"/>
                </a:solidFill>
                <a:latin typeface="Arial" panose="020B0604020202020204" pitchFamily="34" charset="0"/>
                <a:cs typeface="Arial" panose="020B0604020202020204" pitchFamily="34" charset="0"/>
              </a:rPr>
              <a:t>quickly, </a:t>
            </a:r>
            <a:r>
              <a:rPr lang="en-US" sz="1000" kern="0" dirty="0" smtClean="0">
                <a:solidFill>
                  <a:schemeClr val="tx1"/>
                </a:solidFill>
                <a:latin typeface="Arial" panose="020B0604020202020204" pitchFamily="34" charset="0"/>
                <a:cs typeface="Arial" panose="020B0604020202020204" pitchFamily="34" charset="0"/>
              </a:rPr>
              <a:t>and communicate a message </a:t>
            </a:r>
            <a:r>
              <a:rPr lang="en-US" sz="1000" kern="0" dirty="0">
                <a:solidFill>
                  <a:schemeClr val="tx1"/>
                </a:solidFill>
                <a:latin typeface="Arial" panose="020B0604020202020204" pitchFamily="34" charset="0"/>
                <a:cs typeface="Arial" panose="020B0604020202020204" pitchFamily="34" charset="0"/>
              </a:rPr>
              <a:t>of improvement </a:t>
            </a:r>
            <a:r>
              <a:rPr lang="en-US" sz="1000" kern="0" dirty="0" smtClean="0">
                <a:solidFill>
                  <a:schemeClr val="tx1"/>
                </a:solidFill>
                <a:latin typeface="Arial" panose="020B0604020202020204" pitchFamily="34" charset="0"/>
                <a:cs typeface="Arial" panose="020B0604020202020204" pitchFamily="34" charset="0"/>
              </a:rPr>
              <a:t>needed</a:t>
            </a:r>
          </a:p>
        </p:txBody>
      </p:sp>
      <p:sp>
        <p:nvSpPr>
          <p:cNvPr id="71" name="TextBox 70"/>
          <p:cNvSpPr txBox="1"/>
          <p:nvPr/>
        </p:nvSpPr>
        <p:spPr>
          <a:xfrm>
            <a:off x="1698171" y="1938315"/>
            <a:ext cx="2735717" cy="307777"/>
          </a:xfrm>
          <a:prstGeom prst="rect">
            <a:avLst/>
          </a:prstGeom>
          <a:noFill/>
        </p:spPr>
        <p:txBody>
          <a:bodyPr wrap="square" lIns="0" tIns="0" rIns="0" bIns="0" rtlCol="0">
            <a:spAutoFit/>
          </a:bodyPr>
          <a:lstStyle/>
          <a:p>
            <a:pPr algn="l">
              <a:lnSpc>
                <a:spcPct val="100000"/>
              </a:lnSpc>
            </a:pPr>
            <a:r>
              <a:rPr lang="en-US" b="1" dirty="0" smtClean="0">
                <a:latin typeface="Arial" panose="020B0604020202020204" pitchFamily="34" charset="0"/>
                <a:cs typeface="Arial" panose="020B0604020202020204" pitchFamily="34" charset="0"/>
              </a:rPr>
              <a:t>Average quarterly gross </a:t>
            </a:r>
            <a:r>
              <a:rPr lang="en-US" b="1" dirty="0">
                <a:latin typeface="Arial" panose="020B0604020202020204" pitchFamily="34" charset="0"/>
                <a:cs typeface="Arial" panose="020B0604020202020204" pitchFamily="34" charset="0"/>
              </a:rPr>
              <a:t>margin: </a:t>
            </a:r>
            <a:r>
              <a:rPr lang="en-US" dirty="0" smtClean="0">
                <a:latin typeface="Arial" panose="020B0604020202020204" pitchFamily="34" charset="0"/>
                <a:cs typeface="Arial" panose="020B0604020202020204" pitchFamily="34" charset="0"/>
              </a:rPr>
              <a:t>$ 2,630M</a:t>
            </a:r>
          </a:p>
          <a:p>
            <a:pPr algn="l">
              <a:lnSpc>
                <a:spcPct val="100000"/>
              </a:lnSpc>
            </a:pPr>
            <a:r>
              <a:rPr lang="en-US" b="1" dirty="0" smtClean="0">
                <a:latin typeface="Arial" panose="020B0604020202020204" pitchFamily="34" charset="0"/>
                <a:cs typeface="Arial" panose="020B0604020202020204" pitchFamily="34" charset="0"/>
              </a:rPr>
              <a:t>Average quarterly gross losses: </a:t>
            </a:r>
            <a:r>
              <a:rPr lang="en-US" dirty="0" smtClean="0">
                <a:latin typeface="Arial" panose="020B0604020202020204" pitchFamily="34" charset="0"/>
                <a:cs typeface="Arial" panose="020B0604020202020204" pitchFamily="34" charset="0"/>
              </a:rPr>
              <a:t>$ 50.8M </a:t>
            </a:r>
          </a:p>
        </p:txBody>
      </p:sp>
      <p:sp>
        <p:nvSpPr>
          <p:cNvPr id="9" name="Footnote"/>
          <p:cNvSpPr/>
          <p:nvPr/>
        </p:nvSpPr>
        <p:spPr bwMode="auto">
          <a:xfrm>
            <a:off x="370522" y="5653965"/>
            <a:ext cx="882110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buAutoNum type="arabicPeriod"/>
            </a:pPr>
            <a:r>
              <a:rPr lang="en-US" sz="800" dirty="0" smtClean="0">
                <a:latin typeface="Arial" panose="020B0604020202020204" pitchFamily="34" charset="0"/>
                <a:cs typeface="Arial" panose="020B0604020202020204" pitchFamily="34" charset="0"/>
                <a:sym typeface="Arial"/>
              </a:rPr>
              <a:t>Gross </a:t>
            </a:r>
            <a:r>
              <a:rPr lang="en-US" sz="800" dirty="0">
                <a:latin typeface="Arial" panose="020B0604020202020204" pitchFamily="34" charset="0"/>
                <a:cs typeface="Arial" panose="020B0604020202020204" pitchFamily="34" charset="0"/>
                <a:sym typeface="Arial"/>
              </a:rPr>
              <a:t>losses are defined as losses before accounting for recoveries; gross margin is defined as net revenue </a:t>
            </a:r>
            <a:endParaRPr lang="en-US" sz="800" dirty="0" smtClean="0">
              <a:latin typeface="Arial" panose="020B0604020202020204" pitchFamily="34" charset="0"/>
              <a:cs typeface="Arial" panose="020B0604020202020204" pitchFamily="34" charset="0"/>
              <a:sym typeface="Arial"/>
            </a:endParaRPr>
          </a:p>
          <a:p>
            <a:pPr marL="114300" indent="-114300" algn="l">
              <a:lnSpc>
                <a:spcPct val="100000"/>
              </a:lnSpc>
              <a:buAutoNum type="arabicPeriod"/>
            </a:pPr>
            <a:r>
              <a:rPr lang="en-US" sz="800" dirty="0" smtClean="0">
                <a:solidFill>
                  <a:srgbClr val="000000"/>
                </a:solidFill>
                <a:latin typeface="Arial"/>
                <a:ea typeface="ＭＳ Ｐゴシック"/>
                <a:sym typeface="Arial"/>
              </a:rPr>
              <a:t>Due to data constraints, PPNR instead of Net Revenue was used for the IHCs in calculating the SHUSA gross margin. Net Revenue data was available and used for SBNA and SC in calculating the SHUSA gross margin</a:t>
            </a:r>
          </a:p>
          <a:p>
            <a:pPr marL="114300" indent="-114300" algn="l">
              <a:lnSpc>
                <a:spcPct val="100000"/>
              </a:lnSpc>
              <a:buAutoNum type="arabicPeriod"/>
            </a:pPr>
            <a:r>
              <a:rPr lang="en-US" sz="800" dirty="0" smtClean="0">
                <a:solidFill>
                  <a:srgbClr val="000000"/>
                </a:solidFill>
                <a:latin typeface="Arial"/>
                <a:ea typeface="ＭＳ Ｐゴシック"/>
                <a:sym typeface="Arial"/>
              </a:rPr>
              <a:t>Total </a:t>
            </a:r>
            <a:r>
              <a:rPr lang="en-US" sz="800" dirty="0">
                <a:solidFill>
                  <a:srgbClr val="000000"/>
                </a:solidFill>
                <a:latin typeface="Arial"/>
                <a:ea typeface="ＭＳ Ｐゴシック"/>
                <a:sym typeface="Arial"/>
              </a:rPr>
              <a:t>of 5 quarters. Based on 12mo trailing gross loss to gross margin </a:t>
            </a:r>
            <a:r>
              <a:rPr lang="en-US" sz="800" dirty="0" smtClean="0">
                <a:solidFill>
                  <a:srgbClr val="000000"/>
                </a:solidFill>
                <a:latin typeface="Arial"/>
                <a:ea typeface="ＭＳ Ｐゴシック"/>
                <a:sym typeface="Arial"/>
              </a:rPr>
              <a:t>ratio</a:t>
            </a:r>
            <a:r>
              <a:rPr lang="en-US" sz="800" dirty="0" smtClean="0">
                <a:latin typeface="Arial" panose="020B0604020202020204" pitchFamily="34" charset="0"/>
                <a:cs typeface="Arial" panose="020B0604020202020204" pitchFamily="34" charset="0"/>
                <a:sym typeface="Arial"/>
              </a:rPr>
              <a:t> </a:t>
            </a:r>
          </a:p>
          <a:p>
            <a:pPr marL="114300" indent="-114300" algn="l">
              <a:lnSpc>
                <a:spcPct val="100000"/>
              </a:lnSpc>
              <a:buFontTx/>
              <a:buAutoNum type="arabicPeriod"/>
            </a:pPr>
            <a:r>
              <a:rPr lang="en-GB" sz="800" dirty="0" smtClean="0">
                <a:latin typeface="Arial"/>
                <a:sym typeface="Arial"/>
              </a:rPr>
              <a:t>Net </a:t>
            </a:r>
            <a:r>
              <a:rPr lang="en-GB" sz="800" dirty="0" err="1">
                <a:latin typeface="Arial"/>
                <a:sym typeface="Arial"/>
              </a:rPr>
              <a:t>OpRisk</a:t>
            </a:r>
            <a:r>
              <a:rPr lang="en-GB" sz="800" dirty="0">
                <a:latin typeface="Arial"/>
                <a:sym typeface="Arial"/>
              </a:rPr>
              <a:t> </a:t>
            </a:r>
            <a:r>
              <a:rPr lang="en-GB" sz="800" dirty="0" smtClean="0">
                <a:latin typeface="Arial"/>
                <a:sym typeface="Arial"/>
              </a:rPr>
              <a:t>Losses/Gross Income: </a:t>
            </a:r>
            <a:r>
              <a:rPr lang="en-US" sz="800" dirty="0">
                <a:solidFill>
                  <a:srgbClr val="000000"/>
                </a:solidFill>
                <a:latin typeface="Arial"/>
                <a:ea typeface="ＭＳ Ｐゴシック"/>
                <a:sym typeface="Arial"/>
              </a:rPr>
              <a:t>Note that this is not the same metric as Gross </a:t>
            </a:r>
            <a:r>
              <a:rPr lang="en-US" sz="800" dirty="0" err="1">
                <a:solidFill>
                  <a:srgbClr val="000000"/>
                </a:solidFill>
                <a:latin typeface="Arial"/>
                <a:ea typeface="ＭＳ Ｐゴシック"/>
                <a:sym typeface="Arial"/>
              </a:rPr>
              <a:t>OpRisk</a:t>
            </a:r>
            <a:r>
              <a:rPr lang="en-US" sz="800" dirty="0">
                <a:solidFill>
                  <a:srgbClr val="000000"/>
                </a:solidFill>
                <a:latin typeface="Arial"/>
                <a:ea typeface="ＭＳ Ｐゴシック"/>
                <a:sym typeface="Arial"/>
              </a:rPr>
              <a:t> Losses to Gross Margin </a:t>
            </a:r>
            <a:r>
              <a:rPr lang="en-US" sz="800" dirty="0" smtClean="0">
                <a:solidFill>
                  <a:srgbClr val="000000"/>
                </a:solidFill>
                <a:latin typeface="Arial"/>
                <a:ea typeface="ＭＳ Ｐゴシック"/>
                <a:sym typeface="Arial"/>
              </a:rPr>
              <a:t>ratio</a:t>
            </a:r>
            <a:endParaRPr lang="en-US" sz="800" dirty="0">
              <a:solidFill>
                <a:srgbClr val="000000"/>
              </a:solidFill>
              <a:latin typeface="Arial"/>
              <a:ea typeface="ＭＳ Ｐゴシック"/>
              <a:sym typeface="Arial"/>
            </a:endParaRPr>
          </a:p>
        </p:txBody>
      </p:sp>
      <p:sp>
        <p:nvSpPr>
          <p:cNvPr id="72" name="TextBox 71"/>
          <p:cNvSpPr txBox="1"/>
          <p:nvPr/>
        </p:nvSpPr>
        <p:spPr>
          <a:xfrm>
            <a:off x="3612198" y="2718174"/>
            <a:ext cx="540212" cy="307777"/>
          </a:xfrm>
          <a:prstGeom prst="rect">
            <a:avLst/>
          </a:prstGeom>
          <a:noFill/>
        </p:spPr>
        <p:txBody>
          <a:bodyPr wrap="non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2.0%</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3612198" y="3051231"/>
            <a:ext cx="992878" cy="307777"/>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endParaRPr lang="en-US" b="1" dirty="0">
              <a:solidFill>
                <a:srgbClr val="FFC000"/>
              </a:solidFill>
              <a:latin typeface="Arial" panose="020B0604020202020204" pitchFamily="34" charset="0"/>
              <a:cs typeface="Arial" panose="020B0604020202020204" pitchFamily="34" charset="0"/>
            </a:endParaRP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1.5%</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a:t>SHUSA Gross losses/gross margin </a:t>
            </a:r>
          </a:p>
        </p:txBody>
      </p:sp>
      <p:sp>
        <p:nvSpPr>
          <p:cNvPr id="48" name="TextBox 47"/>
          <p:cNvSpPr txBox="1"/>
          <p:nvPr/>
        </p:nvSpPr>
        <p:spPr>
          <a:xfrm>
            <a:off x="370522" y="1470978"/>
            <a:ext cx="3944937"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SHUSA gross losses/gross margin</a:t>
            </a:r>
            <a:r>
              <a:rPr lang="en-US" sz="1400" b="1" baseline="30000" dirty="0" smtClean="0">
                <a:solidFill>
                  <a:schemeClr val="accent1"/>
                </a:solidFill>
                <a:latin typeface="Arial" panose="020B0604020202020204" pitchFamily="34" charset="0"/>
                <a:cs typeface="Arial" panose="020B0604020202020204" pitchFamily="34" charset="0"/>
              </a:rPr>
              <a:t>1</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Q1 2014–Q4 2015, %</a:t>
            </a:r>
          </a:p>
        </p:txBody>
      </p:sp>
      <p:sp>
        <p:nvSpPr>
          <p:cNvPr id="64" name="TextBox 63"/>
          <p:cNvSpPr txBox="1"/>
          <p:nvPr/>
        </p:nvSpPr>
        <p:spPr>
          <a:xfrm>
            <a:off x="5101634" y="1470978"/>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p>
        </p:txBody>
      </p:sp>
      <p:cxnSp>
        <p:nvCxnSpPr>
          <p:cNvPr id="3" name="Straight Connector 2"/>
          <p:cNvCxnSpPr/>
          <p:nvPr>
            <p:custDataLst>
              <p:tags r:id="rId13"/>
            </p:custDataLst>
          </p:nvPr>
        </p:nvCxnSpPr>
        <p:spPr bwMode="gray">
          <a:xfrm>
            <a:off x="2878138" y="4522788"/>
            <a:ext cx="285750" cy="0"/>
          </a:xfrm>
          <a:prstGeom prst="line">
            <a:avLst/>
          </a:prstGeom>
          <a:ln w="19050">
            <a:solidFill>
              <a:srgbClr val="FF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14"/>
            </p:custDataLst>
          </p:nvPr>
        </p:nvCxnSpPr>
        <p:spPr bwMode="gray">
          <a:xfrm>
            <a:off x="2878138" y="4335463"/>
            <a:ext cx="285750"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6" name="Rectangle 85"/>
          <p:cNvSpPr/>
          <p:nvPr>
            <p:custDataLst>
              <p:tags r:id="rId15"/>
            </p:custDataLst>
          </p:nvPr>
        </p:nvSpPr>
        <p:spPr bwMode="auto">
          <a:xfrm>
            <a:off x="717550" y="4087813"/>
            <a:ext cx="160338" cy="120650"/>
          </a:xfrm>
          <a:prstGeom prst="rect">
            <a:avLst/>
          </a:prstGeom>
          <a:solidFill>
            <a:srgbClr val="C0C0C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nSpc>
                <a:spcPct val="100000"/>
              </a:lnSpc>
            </a:pPr>
            <a:endParaRPr lang="en-GB" dirty="0" smtClean="0">
              <a:solidFill>
                <a:srgbClr val="000000"/>
              </a:solidFill>
            </a:endParaRPr>
          </a:p>
        </p:txBody>
      </p:sp>
      <p:cxnSp>
        <p:nvCxnSpPr>
          <p:cNvPr id="89" name="Straight Connector 88"/>
          <p:cNvCxnSpPr/>
          <p:nvPr>
            <p:custDataLst>
              <p:tags r:id="rId16"/>
            </p:custDataLst>
          </p:nvPr>
        </p:nvCxnSpPr>
        <p:spPr bwMode="gray">
          <a:xfrm>
            <a:off x="2878138" y="4148138"/>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7"/>
            </p:custDataLst>
          </p:nvPr>
        </p:nvCxnSpPr>
        <p:spPr bwMode="gray">
          <a:xfrm>
            <a:off x="592138" y="4522788"/>
            <a:ext cx="285750"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8"/>
            </p:custDataLst>
          </p:nvPr>
        </p:nvCxnSpPr>
        <p:spPr bwMode="gray">
          <a:xfrm>
            <a:off x="592138" y="4335463"/>
            <a:ext cx="285750"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91"/>
          <p:cNvSpPr>
            <a:spLocks noGrp="1"/>
          </p:cNvSpPr>
          <p:nvPr>
            <p:custDataLst>
              <p:tags r:id="rId19"/>
            </p:custDataLst>
          </p:nvPr>
        </p:nvSpPr>
        <p:spPr bwMode="auto">
          <a:xfrm>
            <a:off x="3214688" y="4084638"/>
            <a:ext cx="52546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FE4F3903-C23C-4387-AE4C-E21CA86F1115}" type="datetime'''''''A''''''vg''.'''''''''''''''' ''''r''ati''''''o'''''''''">
              <a:rPr lang="en-US" sz="900">
                <a:solidFill>
                  <a:srgbClr val="000000"/>
                </a:solidFill>
                <a:latin typeface="Arial"/>
                <a:ea typeface="Meiryo"/>
                <a:cs typeface="Arial"/>
                <a:sym typeface="Arial"/>
              </a:rPr>
              <a:pPr/>
              <a:t>Avg. ratio</a:t>
            </a:fld>
            <a:r>
              <a:rPr lang="en-US" sz="900" baseline="30000" smtClean="0">
                <a:solidFill>
                  <a:srgbClr val="000000"/>
                </a:solidFill>
                <a:latin typeface="Arial"/>
                <a:ea typeface="Meiryo"/>
                <a:cs typeface="Arial"/>
                <a:sym typeface="Arial"/>
              </a:rPr>
              <a:t>2</a:t>
            </a:r>
            <a:endParaRPr lang="en-GB" sz="900" dirty="0">
              <a:solidFill>
                <a:srgbClr val="000000"/>
              </a:solidFill>
              <a:latin typeface="Arial"/>
              <a:ea typeface="Meiryo"/>
              <a:cs typeface="Arial"/>
              <a:sym typeface="Arial"/>
            </a:endParaRPr>
          </a:p>
        </p:txBody>
      </p:sp>
      <p:sp>
        <p:nvSpPr>
          <p:cNvPr id="91" name="Text Placeholder 6173"/>
          <p:cNvSpPr>
            <a:spLocks noGrp="1"/>
          </p:cNvSpPr>
          <p:nvPr>
            <p:custDataLst>
              <p:tags r:id="rId20"/>
            </p:custDataLst>
          </p:nvPr>
        </p:nvSpPr>
        <p:spPr bwMode="auto">
          <a:xfrm>
            <a:off x="928688" y="4271963"/>
            <a:ext cx="174625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CEC5C734-DE71-4235-A760-048F828B1574}" type="datetime'Gross l''os''''s'' ''''/'''' ''gross margin (a''nn''ua''l)'''">
              <a:rPr lang="en-US" sz="900">
                <a:solidFill>
                  <a:srgbClr val="000000"/>
                </a:solidFill>
                <a:latin typeface="Arial"/>
                <a:ea typeface="Meiryo"/>
                <a:cs typeface="Arial"/>
                <a:sym typeface="Arial"/>
              </a:rPr>
              <a:pPr/>
              <a:t>Gross loss / gross margin (annual)</a:t>
            </a:fld>
            <a:endParaRPr lang="en-GB" sz="900" dirty="0">
              <a:solidFill>
                <a:srgbClr val="000000"/>
              </a:solidFill>
              <a:latin typeface="Arial"/>
              <a:ea typeface="Meiryo"/>
              <a:cs typeface="Arial"/>
              <a:sym typeface="Arial"/>
            </a:endParaRPr>
          </a:p>
        </p:txBody>
      </p:sp>
      <p:sp>
        <p:nvSpPr>
          <p:cNvPr id="92" name="Text Placeholder 2"/>
          <p:cNvSpPr>
            <a:spLocks noGrp="1"/>
          </p:cNvSpPr>
          <p:nvPr>
            <p:custDataLst>
              <p:tags r:id="rId21"/>
            </p:custDataLst>
          </p:nvPr>
        </p:nvSpPr>
        <p:spPr bwMode="auto">
          <a:xfrm>
            <a:off x="928688" y="4459288"/>
            <a:ext cx="119221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650AE56-78DC-4E60-B01B-2613DECF05AC}" type="datetime'A''vg.'''''''' ''ra''ti''''o'' -'' 1 ''S''''td. ''De''''v''.'">
              <a:rPr lang="en-US" sz="900">
                <a:latin typeface="Arial"/>
                <a:ea typeface="Meiryo"/>
                <a:cs typeface="Arial"/>
                <a:sym typeface="Arial"/>
              </a:rPr>
              <a:pPr/>
              <a:t>Avg. ratio - 1 Std. Dev.</a:t>
            </a:fld>
            <a:r>
              <a:rPr lang="en-US" sz="900" baseline="30000" smtClean="0">
                <a:latin typeface="Arial"/>
                <a:ea typeface="Meiryo"/>
                <a:cs typeface="Arial"/>
                <a:sym typeface="Arial"/>
              </a:rPr>
              <a:t>2</a:t>
            </a:r>
            <a:endParaRPr lang="en-GB" sz="900" dirty="0">
              <a:latin typeface="Arial"/>
              <a:ea typeface="Meiryo"/>
              <a:cs typeface="Arial"/>
              <a:sym typeface="Arial"/>
            </a:endParaRPr>
          </a:p>
        </p:txBody>
      </p:sp>
      <p:sp>
        <p:nvSpPr>
          <p:cNvPr id="93" name="Text Placeholder 6185"/>
          <p:cNvSpPr>
            <a:spLocks noGrp="1"/>
          </p:cNvSpPr>
          <p:nvPr>
            <p:custDataLst>
              <p:tags r:id="rId22"/>
            </p:custDataLst>
          </p:nvPr>
        </p:nvSpPr>
        <p:spPr bwMode="auto">
          <a:xfrm>
            <a:off x="928688" y="4084638"/>
            <a:ext cx="184785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FontTx/>
              <a:buNone/>
            </a:pPr>
            <a:fld id="{B9708AF0-BE8B-4A36-BC9F-390BDE0743C2}" type="datetime'G''r''''''oss ''l''os''s / gros''s ''ma''rgi''n (q''uarterly)'">
              <a:rPr lang="en-US" sz="900">
                <a:solidFill>
                  <a:srgbClr val="000000"/>
                </a:solidFill>
                <a:latin typeface="Arial"/>
                <a:ea typeface="Meiryo"/>
                <a:cs typeface="Arial"/>
                <a:sym typeface="Arial"/>
              </a:rPr>
              <a:pPr/>
              <a:t>Gross loss / gross margin (quarterly)</a:t>
            </a:fld>
            <a:endParaRPr lang="en-GB" sz="900" dirty="0">
              <a:solidFill>
                <a:srgbClr val="000000"/>
              </a:solidFill>
              <a:latin typeface="Arial"/>
              <a:ea typeface="Meiryo"/>
              <a:cs typeface="Arial"/>
              <a:sym typeface="Arial"/>
            </a:endParaRPr>
          </a:p>
        </p:txBody>
      </p:sp>
      <p:sp>
        <p:nvSpPr>
          <p:cNvPr id="36" name="Text Placeholder 1"/>
          <p:cNvSpPr>
            <a:spLocks noGrp="1"/>
          </p:cNvSpPr>
          <p:nvPr>
            <p:custDataLst>
              <p:tags r:id="rId23"/>
            </p:custDataLst>
          </p:nvPr>
        </p:nvSpPr>
        <p:spPr bwMode="auto">
          <a:xfrm>
            <a:off x="3214688" y="4271963"/>
            <a:ext cx="7239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0CF74AF1-D8B7-42E4-ACE8-4DE0412F7AE1}" type="datetime'Am''b''''e''''''''r'''''' ''''''''tr''ig''''ge''''''r'' '">
              <a:rPr lang="en-US" sz="900">
                <a:latin typeface="Arial"/>
                <a:ea typeface="Meiryo"/>
                <a:cs typeface="Arial"/>
                <a:sym typeface="Arial"/>
              </a:rPr>
              <a:pPr/>
              <a:t>Amber trigger </a:t>
            </a:fld>
            <a:endParaRPr lang="en-GB" sz="900" dirty="0">
              <a:latin typeface="Arial"/>
              <a:ea typeface="Meiryo"/>
              <a:cs typeface="Arial"/>
              <a:sym typeface="Arial"/>
            </a:endParaRPr>
          </a:p>
        </p:txBody>
      </p:sp>
      <p:sp>
        <p:nvSpPr>
          <p:cNvPr id="38" name="Text Placeholder 2"/>
          <p:cNvSpPr>
            <a:spLocks noGrp="1"/>
          </p:cNvSpPr>
          <p:nvPr>
            <p:custDataLst>
              <p:tags r:id="rId24"/>
            </p:custDataLst>
          </p:nvPr>
        </p:nvSpPr>
        <p:spPr bwMode="auto">
          <a:xfrm>
            <a:off x="3214688" y="4459288"/>
            <a:ext cx="444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3C7A26F4-C65B-4AB2-A1EB-DE2DA0B208DF}" type="datetime'''''''R''e''d'''' l''''''''i''''m''''i''''''''''t'''''''''">
              <a:rPr lang="en-US" sz="900">
                <a:latin typeface="Arial"/>
                <a:ea typeface="Meiryo"/>
                <a:cs typeface="Arial"/>
                <a:sym typeface="Arial"/>
              </a:rPr>
              <a:pPr/>
              <a:t>Red limit</a:t>
            </a:fld>
            <a:endParaRPr lang="en-GB" sz="900" dirty="0">
              <a:latin typeface="Arial"/>
              <a:ea typeface="Meiryo"/>
              <a:cs typeface="Arial"/>
              <a:sym typeface="Arial"/>
            </a:endParaRPr>
          </a:p>
        </p:txBody>
      </p:sp>
      <p:graphicFrame>
        <p:nvGraphicFramePr>
          <p:cNvPr id="96" name="Table 95"/>
          <p:cNvGraphicFramePr>
            <a:graphicFrameLocks noGrp="1"/>
          </p:cNvGraphicFramePr>
          <p:nvPr>
            <p:extLst>
              <p:ext uri="{D42A27DB-BD31-4B8C-83A1-F6EECF244321}">
                <p14:modId xmlns:p14="http://schemas.microsoft.com/office/powerpoint/2010/main" val="3089991924"/>
              </p:ext>
            </p:extLst>
          </p:nvPr>
        </p:nvGraphicFramePr>
        <p:xfrm>
          <a:off x="360996" y="4761230"/>
          <a:ext cx="4082417" cy="731520"/>
        </p:xfrm>
        <a:graphic>
          <a:graphicData uri="http://schemas.openxmlformats.org/drawingml/2006/table">
            <a:tbl>
              <a:tblPr firstRow="1" bandRow="1">
                <a:tableStyleId>{839DD9DD-9E6C-4910-8AC0-68ADFF6A6AFC}</a:tableStyleId>
              </a:tblPr>
              <a:tblGrid>
                <a:gridCol w="1170344"/>
                <a:gridCol w="578042"/>
                <a:gridCol w="1277775"/>
                <a:gridCol w="1056256"/>
              </a:tblGrid>
              <a:tr h="0">
                <a:tc>
                  <a:txBody>
                    <a:bodyPr/>
                    <a:lstStyle/>
                    <a:p>
                      <a:r>
                        <a:rPr lang="en-GB" sz="1000" b="1" dirty="0" smtClean="0">
                          <a:solidFill>
                            <a:schemeClr val="tx1"/>
                          </a:solidFill>
                          <a:latin typeface="Arial" panose="020B0604020202020204" pitchFamily="34" charset="0"/>
                          <a:cs typeface="Arial" panose="020B0604020202020204" pitchFamily="34" charset="0"/>
                        </a:rPr>
                        <a:t>Limits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Limits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b="1" baseline="0" dirty="0" smtClean="0">
                          <a:solidFill>
                            <a:schemeClr val="tx1"/>
                          </a:solidFill>
                          <a:latin typeface="Arial" panose="020B0604020202020204" pitchFamily="34" charset="0"/>
                          <a:cs typeface="Arial" panose="020B0604020202020204" pitchFamily="34" charset="0"/>
                        </a:rPr>
                        <a:t>12mo trail. </a:t>
                      </a:r>
                      <a:r>
                        <a:rPr lang="en-GB" sz="1000" b="1" dirty="0" smtClean="0">
                          <a:solidFill>
                            <a:schemeClr val="tx1"/>
                          </a:solidFill>
                          <a:latin typeface="Arial" panose="020B0604020202020204" pitchFamily="34" charset="0"/>
                          <a:cs typeface="Arial" panose="020B0604020202020204" pitchFamily="34" charset="0"/>
                        </a:rPr>
                        <a:t>losses</a:t>
                      </a:r>
                      <a:endParaRPr lang="en-GB" sz="1000" b="1" dirty="0">
                        <a:solidFill>
                          <a:schemeClr val="tx1"/>
                        </a:solidFill>
                        <a:latin typeface="Arial" panose="020B0604020202020204" pitchFamily="34" charset="0"/>
                        <a:cs typeface="Arial" panose="020B0604020202020204" pitchFamily="34" charset="0"/>
                      </a:endParaRPr>
                    </a:p>
                  </a:txBody>
                  <a:tcPr marL="45720" marR="4572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1000" b="1" dirty="0" smtClean="0">
                          <a:solidFill>
                            <a:schemeClr val="tx1"/>
                          </a:solidFill>
                          <a:latin typeface="Arial" panose="020B0604020202020204" pitchFamily="34" charset="0"/>
                          <a:cs typeface="Arial" panose="020B0604020202020204" pitchFamily="34" charset="0"/>
                        </a:rPr>
                        <a:t>Breach count</a:t>
                      </a:r>
                      <a:endParaRPr lang="en-GB" sz="1000" b="1" i="1" dirty="0">
                        <a:solidFill>
                          <a:schemeClr val="tx1"/>
                        </a:solidFill>
                        <a:latin typeface="Arial" panose="020B0604020202020204" pitchFamily="34" charset="0"/>
                        <a:cs typeface="Arial" panose="020B0604020202020204" pitchFamily="34" charset="0"/>
                      </a:endParaRPr>
                    </a:p>
                  </a:txBody>
                  <a:tcPr marL="45720" marR="45720">
                    <a:lnL>
                      <a:noFill/>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GB" sz="1000" b="1" dirty="0" smtClean="0">
                          <a:solidFill>
                            <a:schemeClr val="accent1"/>
                          </a:solidFill>
                          <a:latin typeface="Arial" panose="020B0604020202020204" pitchFamily="34" charset="0"/>
                          <a:cs typeface="Arial" panose="020B0604020202020204" pitchFamily="34" charset="0"/>
                        </a:rPr>
                        <a:t>Red</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2.0%</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$185M</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chemeClr val="accent1"/>
                          </a:solidFill>
                          <a:latin typeface="Arial" panose="020B0604020202020204" pitchFamily="34" charset="0"/>
                          <a:cs typeface="Arial" panose="020B0604020202020204" pitchFamily="34" charset="0"/>
                        </a:rPr>
                        <a:t>2</a:t>
                      </a:r>
                      <a:endParaRPr lang="en-GB" sz="1000" b="1" dirty="0">
                        <a:solidFill>
                          <a:schemeClr val="accent1"/>
                        </a:solidFill>
                        <a:latin typeface="Arial" panose="020B0604020202020204" pitchFamily="34" charset="0"/>
                        <a:cs typeface="Arial" panose="020B0604020202020204" pitchFamily="34" charset="0"/>
                      </a:endParaRPr>
                    </a:p>
                  </a:txBody>
                  <a:tcPr marL="45720" marR="45720" anchor="ctr">
                    <a:lnL>
                      <a:noFill/>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r>
                        <a:rPr lang="en-GB" sz="1000" b="1" dirty="0" smtClean="0">
                          <a:solidFill>
                            <a:srgbClr val="FFC000"/>
                          </a:solidFill>
                          <a:latin typeface="Arial" panose="020B0604020202020204" pitchFamily="34" charset="0"/>
                          <a:cs typeface="Arial" panose="020B0604020202020204" pitchFamily="34" charset="0"/>
                        </a:rPr>
                        <a:t>Amber</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1.5%</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$138M</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dirty="0" smtClean="0">
                          <a:solidFill>
                            <a:srgbClr val="FFC000"/>
                          </a:solidFill>
                          <a:latin typeface="Arial" panose="020B0604020202020204" pitchFamily="34" charset="0"/>
                          <a:cs typeface="Arial" panose="020B0604020202020204" pitchFamily="34" charset="0"/>
                        </a:rPr>
                        <a:t>5</a:t>
                      </a:r>
                      <a:endParaRPr lang="en-GB" sz="1000" b="1" dirty="0">
                        <a:solidFill>
                          <a:srgbClr val="FFC000"/>
                        </a:solidFill>
                        <a:latin typeface="Arial" panose="020B0604020202020204" pitchFamily="34" charset="0"/>
                        <a:cs typeface="Arial" panose="020B0604020202020204" pitchFamily="34" charset="0"/>
                      </a:endParaRPr>
                    </a:p>
                  </a:txBody>
                  <a:tcPr marL="45720" marR="45720" anchor="ctr">
                    <a:lnL>
                      <a:noFill/>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46263907"/>
              </p:ext>
            </p:extLst>
          </p:nvPr>
        </p:nvGraphicFramePr>
        <p:xfrm>
          <a:off x="5101633" y="3763782"/>
          <a:ext cx="4074263" cy="1234440"/>
        </p:xfrm>
        <a:graphic>
          <a:graphicData uri="http://schemas.openxmlformats.org/drawingml/2006/table">
            <a:tbl>
              <a:tblPr>
                <a:tableStyleId>{839DD9DD-9E6C-4910-8AC0-68ADFF6A6AFC}</a:tableStyleId>
              </a:tblPr>
              <a:tblGrid>
                <a:gridCol w="490137"/>
                <a:gridCol w="973730"/>
                <a:gridCol w="652599"/>
                <a:gridCol w="652599"/>
                <a:gridCol w="652599"/>
                <a:gridCol w="652599"/>
              </a:tblGrid>
              <a:tr h="0">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900" b="1" u="none" strike="noStrike" dirty="0" smtClean="0">
                          <a:effectLst/>
                          <a:latin typeface="Arial" panose="020B0604020202020204" pitchFamily="34" charset="0"/>
                          <a:cs typeface="Arial" panose="020B0604020202020204" pitchFamily="34" charset="0"/>
                        </a:rPr>
                        <a:t>Limits (%)</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gridSpan="2">
                  <a:txBody>
                    <a:bodyPr/>
                    <a:lstStyle/>
                    <a:p>
                      <a:pPr algn="ctr" fontAlgn="b"/>
                      <a:r>
                        <a:rPr lang="en-US" sz="900" b="1" u="none" strike="noStrike" dirty="0">
                          <a:effectLst/>
                          <a:latin typeface="Arial" panose="020B0604020202020204" pitchFamily="34" charset="0"/>
                          <a:cs typeface="Arial" panose="020B0604020202020204" pitchFamily="34" charset="0"/>
                        </a:rPr>
                        <a:t>Losses </a:t>
                      </a:r>
                      <a:r>
                        <a:rPr lang="en-US" sz="900" b="1" u="none" strike="noStrike" dirty="0" smtClean="0">
                          <a:effectLst/>
                          <a:latin typeface="Arial" panose="020B0604020202020204" pitchFamily="34" charset="0"/>
                          <a:cs typeface="Arial" panose="020B0604020202020204" pitchFamily="34" charset="0"/>
                        </a:rPr>
                        <a:t>($MM)</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1000" b="0" i="0" u="none" strike="noStrike" dirty="0">
                        <a:solidFill>
                          <a:srgbClr val="000000"/>
                        </a:solidFill>
                        <a:effectLst/>
                        <a:latin typeface="Arial"/>
                      </a:endParaRPr>
                    </a:p>
                  </a:txBody>
                  <a:tcPr marL="0" marR="0" marT="0" marB="0" anchor="b">
                    <a:solidFill>
                      <a:schemeClr val="bg1"/>
                    </a:solidFill>
                  </a:tcPr>
                </a:tc>
              </a:tr>
              <a:tr h="0">
                <a:tc>
                  <a:txBody>
                    <a:bodyPr/>
                    <a:lstStyle/>
                    <a:p>
                      <a:pPr algn="l" fontAlgn="b"/>
                      <a:r>
                        <a:rPr lang="en-US" sz="900" u="none" strike="noStrike" dirty="0">
                          <a:effectLst/>
                          <a:latin typeface="Arial" panose="020B0604020202020204" pitchFamily="34" charset="0"/>
                          <a:cs typeface="Arial" panose="020B0604020202020204" pitchFamily="34" charset="0"/>
                        </a:rPr>
                        <a:t>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smtClean="0">
                          <a:effectLst/>
                          <a:latin typeface="Arial" panose="020B0604020202020204" pitchFamily="34" charset="0"/>
                          <a:cs typeface="Arial" panose="020B0604020202020204" pitchFamily="34" charset="0"/>
                        </a:rPr>
                        <a:t>Revenue</a:t>
                      </a:r>
                      <a:r>
                        <a:rPr lang="en-US" sz="900" b="1" u="none" strike="noStrike" baseline="0" dirty="0" smtClean="0">
                          <a:effectLst/>
                          <a:latin typeface="Arial" panose="020B0604020202020204" pitchFamily="34" charset="0"/>
                          <a:cs typeface="Arial" panose="020B0604020202020204" pitchFamily="34" charset="0"/>
                        </a:rPr>
                        <a:t> ($MM)</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rgbClr val="FFC000"/>
                          </a:solidFill>
                          <a:effectLst/>
                          <a:latin typeface="Arial" panose="020B0604020202020204" pitchFamily="34" charset="0"/>
                          <a:cs typeface="Arial" panose="020B0604020202020204" pitchFamily="34" charset="0"/>
                        </a:rPr>
                        <a:t>Amber</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chemeClr val="accent1"/>
                          </a:solidFill>
                          <a:effectLst/>
                          <a:latin typeface="Arial" panose="020B0604020202020204" pitchFamily="34" charset="0"/>
                          <a:cs typeface="Arial" panose="020B0604020202020204" pitchFamily="34" charset="0"/>
                        </a:rPr>
                        <a:t>Red</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rgbClr val="FFC000"/>
                          </a:solidFill>
                          <a:effectLst/>
                          <a:latin typeface="Arial" panose="020B0604020202020204" pitchFamily="34" charset="0"/>
                          <a:cs typeface="Arial" panose="020B0604020202020204" pitchFamily="34" charset="0"/>
                        </a:rPr>
                        <a:t>Amber</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solidFill>
                            <a:schemeClr val="accent1"/>
                          </a:solidFill>
                          <a:effectLst/>
                          <a:latin typeface="Arial" panose="020B0604020202020204" pitchFamily="34" charset="0"/>
                          <a:cs typeface="Arial" panose="020B0604020202020204" pitchFamily="34" charset="0"/>
                        </a:rPr>
                        <a:t>Red</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BSI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rgbClr val="FFC000"/>
                          </a:solidFill>
                          <a:effectLst/>
                          <a:latin typeface="Arial" panose="020B0604020202020204" pitchFamily="34" charset="0"/>
                          <a:cs typeface="Arial" panose="020B0604020202020204" pitchFamily="34" charset="0"/>
                        </a:rPr>
                        <a:t>1.25%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BSPR</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$220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rgbClr val="FFC000"/>
                          </a:solidFill>
                          <a:effectLst/>
                          <a:latin typeface="Arial" panose="020B0604020202020204" pitchFamily="34" charset="0"/>
                          <a:cs typeface="Arial" panose="020B0604020202020204" pitchFamily="34" charset="0"/>
                        </a:rPr>
                        <a:t>0.71%</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solidFill>
                            <a:schemeClr val="accent1"/>
                          </a:solidFill>
                          <a:effectLst/>
                          <a:latin typeface="Arial" panose="020B0604020202020204" pitchFamily="34" charset="0"/>
                          <a:cs typeface="Arial" panose="020B0604020202020204" pitchFamily="34" charset="0"/>
                        </a:rPr>
                        <a:t>0.88%</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SBNA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$2,739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$41.0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$55.0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SC</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$6,055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$60.0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$106.0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$88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i="1" u="none" strike="noStrike" dirty="0">
                          <a:effectLst/>
                          <a:latin typeface="Arial" panose="020B0604020202020204" pitchFamily="34" charset="0"/>
                          <a:cs typeface="Arial" panose="020B0604020202020204" pitchFamily="34" charset="0"/>
                        </a:rPr>
                        <a:t>SSLLC</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$131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smtClean="0">
                          <a:solidFill>
                            <a:srgbClr val="FFC000"/>
                          </a:solidFill>
                          <a:effectLst/>
                          <a:latin typeface="Arial" panose="020B0604020202020204" pitchFamily="34" charset="0"/>
                          <a:cs typeface="Arial" panose="020B0604020202020204" pitchFamily="34" charset="0"/>
                        </a:rPr>
                        <a:t>1.5%</a:t>
                      </a:r>
                      <a:endParaRPr lang="en-US" sz="900" b="0"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smtClean="0">
                          <a:solidFill>
                            <a:schemeClr val="accent1"/>
                          </a:solidFill>
                          <a:effectLst/>
                          <a:latin typeface="Arial" panose="020B0604020202020204" pitchFamily="34" charset="0"/>
                          <a:cs typeface="Arial" panose="020B0604020202020204" pitchFamily="34" charset="0"/>
                        </a:rPr>
                        <a:t>2.0%</a:t>
                      </a:r>
                      <a:endParaRPr lang="en-US" sz="900" b="0"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u="none" strike="noStrike" dirty="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err="1">
                          <a:effectLst/>
                          <a:latin typeface="Arial" panose="020B0604020202020204" pitchFamily="34" charset="0"/>
                          <a:cs typeface="Arial" panose="020B0604020202020204" pitchFamily="34" charset="0"/>
                        </a:rPr>
                        <a:t>SHUSA</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$ 9,357</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288036"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smtClean="0">
                          <a:solidFill>
                            <a:srgbClr val="FFC000"/>
                          </a:solidFill>
                          <a:effectLst/>
                          <a:latin typeface="Arial" panose="020B0604020202020204" pitchFamily="34" charset="0"/>
                          <a:cs typeface="Arial" panose="020B0604020202020204" pitchFamily="34" charset="0"/>
                        </a:rPr>
                        <a:t>1.5%</a:t>
                      </a:r>
                      <a:endParaRPr lang="en-US" sz="900" b="1" i="0" u="none" strike="noStrike" dirty="0">
                        <a:solidFill>
                          <a:srgbClr val="FFC000"/>
                        </a:solidFill>
                        <a:effectLst/>
                        <a:latin typeface="Arial" panose="020B0604020202020204" pitchFamily="34" charset="0"/>
                        <a:cs typeface="Arial" panose="020B0604020202020204" pitchFamily="34" charset="0"/>
                      </a:endParaRPr>
                    </a:p>
                  </a:txBody>
                  <a:tcPr marL="0" marR="144018"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smtClean="0">
                          <a:solidFill>
                            <a:schemeClr val="accent1"/>
                          </a:solidFill>
                          <a:effectLst/>
                          <a:latin typeface="Arial" panose="020B0604020202020204" pitchFamily="34" charset="0"/>
                          <a:cs typeface="Arial" panose="020B0604020202020204" pitchFamily="34" charset="0"/>
                        </a:rPr>
                        <a:t>2.0%</a:t>
                      </a:r>
                      <a:endParaRPr lang="en-US" sz="900" b="1" i="0" u="none" strike="noStrike" dirty="0">
                        <a:solidFill>
                          <a:schemeClr val="accent1"/>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$138</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900" b="1" u="none" strike="noStrike" dirty="0">
                          <a:effectLst/>
                          <a:latin typeface="Arial" panose="020B0604020202020204" pitchFamily="34" charset="0"/>
                          <a:cs typeface="Arial" panose="020B0604020202020204" pitchFamily="34" charset="0"/>
                        </a:rPr>
                        <a:t> </a:t>
                      </a:r>
                      <a:r>
                        <a:rPr lang="en-US" sz="900" b="1" u="none" strike="noStrike" dirty="0" smtClean="0">
                          <a:effectLst/>
                          <a:latin typeface="Arial" panose="020B0604020202020204" pitchFamily="34" charset="0"/>
                          <a:cs typeface="Arial" panose="020B0604020202020204" pitchFamily="34" charset="0"/>
                        </a:rPr>
                        <a:t>$185</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0" marR="108014" marT="0" marB="0"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39" name="Group 38"/>
          <p:cNvGrpSpPr/>
          <p:nvPr/>
        </p:nvGrpSpPr>
        <p:grpSpPr>
          <a:xfrm>
            <a:off x="350611" y="72184"/>
            <a:ext cx="5195764" cy="189008"/>
            <a:chOff x="403281" y="164517"/>
            <a:chExt cx="5195764" cy="189008"/>
          </a:xfrm>
        </p:grpSpPr>
        <p:sp>
          <p:nvSpPr>
            <p:cNvPr id="40" name="Text Box 75"/>
            <p:cNvSpPr txBox="1">
              <a:spLocks noChangeArrowheads="1"/>
            </p:cNvSpPr>
            <p:nvPr/>
          </p:nvSpPr>
          <p:spPr bwMode="gray">
            <a:xfrm>
              <a:off x="636148" y="166688"/>
              <a:ext cx="49628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Gross </a:t>
              </a:r>
              <a:r>
                <a:rPr lang="en-US" sz="1200" dirty="0">
                  <a:solidFill>
                    <a:schemeClr val="accent1"/>
                  </a:solidFill>
                  <a:latin typeface="Arial" panose="020B0604020202020204" pitchFamily="34" charset="0"/>
                  <a:cs typeface="Arial" panose="020B0604020202020204" pitchFamily="34" charset="0"/>
                </a:rPr>
                <a:t>operational risk losses/gross margin</a:t>
              </a:r>
            </a:p>
          </p:txBody>
        </p:sp>
        <p:sp>
          <p:nvSpPr>
            <p:cNvPr id="41" name="Oval 4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3" name="Straight Connector 42"/>
          <p:cNvCxnSpPr/>
          <p:nvPr/>
        </p:nvCxnSpPr>
        <p:spPr>
          <a:xfrm>
            <a:off x="4740717" y="1461713"/>
            <a:ext cx="0" cy="4053262"/>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1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058011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920"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ea typeface="Meiryo"/>
              <a:cs typeface="Arial"/>
              <a:sym typeface="Arial"/>
            </a:endParaRPr>
          </a:p>
        </p:txBody>
      </p:sp>
      <p:graphicFrame>
        <p:nvGraphicFramePr>
          <p:cNvPr id="58" name="Object 57"/>
          <p:cNvGraphicFramePr>
            <a:graphicFrameLocks/>
          </p:cNvGraphicFramePr>
          <p:nvPr>
            <p:custDataLst>
              <p:tags r:id="rId4"/>
            </p:custDataLst>
            <p:extLst>
              <p:ext uri="{D42A27DB-BD31-4B8C-83A1-F6EECF244321}">
                <p14:modId xmlns:p14="http://schemas.microsoft.com/office/powerpoint/2010/main" val="2572233223"/>
              </p:ext>
            </p:extLst>
          </p:nvPr>
        </p:nvGraphicFramePr>
        <p:xfrm>
          <a:off x="304800" y="2019299"/>
          <a:ext cx="3771866" cy="3343410"/>
        </p:xfrm>
        <a:graphic>
          <a:graphicData uri="http://schemas.openxmlformats.org/presentationml/2006/ole">
            <mc:AlternateContent xmlns:mc="http://schemas.openxmlformats.org/markup-compatibility/2006">
              <mc:Choice xmlns:v="urn:schemas-microsoft-com:vml" Requires="v">
                <p:oleObj spid="_x0000_s225921" name="Chart" r:id="rId19" imgW="3771866" imgH="3343410" progId="MSGraph.Chart.8">
                  <p:embed followColorScheme="full"/>
                </p:oleObj>
              </mc:Choice>
              <mc:Fallback>
                <p:oleObj name="Chart" r:id="rId19" imgW="3771866" imgH="3343410" progId="MSGraph.Chart.8">
                  <p:embed followColorScheme="full"/>
                  <p:pic>
                    <p:nvPicPr>
                      <p:cNvPr id="0" name=""/>
                      <p:cNvPicPr/>
                      <p:nvPr/>
                    </p:nvPicPr>
                    <p:blipFill>
                      <a:blip r:embed="rId20"/>
                      <a:stretch>
                        <a:fillRect/>
                      </a:stretch>
                    </p:blipFill>
                    <p:spPr>
                      <a:xfrm>
                        <a:off x="304800" y="2019299"/>
                        <a:ext cx="3771866" cy="3343410"/>
                      </a:xfrm>
                      <a:prstGeom prst="rect">
                        <a:avLst/>
                      </a:prstGeom>
                    </p:spPr>
                  </p:pic>
                </p:oleObj>
              </mc:Fallback>
            </mc:AlternateContent>
          </a:graphicData>
        </a:graphic>
      </p:graphicFrame>
      <p:sp>
        <p:nvSpPr>
          <p:cNvPr id="60" name="Text Placeholder 20"/>
          <p:cNvSpPr>
            <a:spLocks noGrp="1"/>
          </p:cNvSpPr>
          <p:nvPr>
            <p:custDataLst>
              <p:tags r:id="rId5"/>
            </p:custDataLst>
          </p:nvPr>
        </p:nvSpPr>
        <p:spPr bwMode="auto">
          <a:xfrm>
            <a:off x="3314700"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FFA1A9B4-806C-43C6-9E20-5C4F30B6E727}" type="datetime'''''Q1'''' ''20''''''''''''''1''''''''''''''''''''''''6'''">
              <a:rPr lang="en-US" sz="1000">
                <a:latin typeface="Arial"/>
                <a:ea typeface="Meiryo"/>
                <a:cs typeface="Arial"/>
                <a:sym typeface="Arial"/>
              </a:rPr>
              <a:pPr/>
              <a:t>Q1 2016</a:t>
            </a:fld>
            <a:endParaRPr lang="en-GB" sz="1000" dirty="0">
              <a:latin typeface="Arial"/>
              <a:ea typeface="Meiryo"/>
              <a:cs typeface="Arial"/>
              <a:sym typeface="Arial"/>
            </a:endParaRPr>
          </a:p>
        </p:txBody>
      </p:sp>
      <p:sp>
        <p:nvSpPr>
          <p:cNvPr id="61" name="Text Placeholder 19"/>
          <p:cNvSpPr>
            <a:spLocks noGrp="1"/>
          </p:cNvSpPr>
          <p:nvPr>
            <p:custDataLst>
              <p:tags r:id="rId6"/>
            </p:custDataLst>
          </p:nvPr>
        </p:nvSpPr>
        <p:spPr bwMode="auto">
          <a:xfrm>
            <a:off x="2495550"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5D01C4C9-500A-4378-B1C5-8ED081B58E71}" type="datetime'''''Q''4'''''''''''''''''''''' ''''''''2''0''1''5'''''''">
              <a:rPr lang="en-US" sz="1000">
                <a:latin typeface="Arial"/>
                <a:ea typeface="Meiryo"/>
                <a:cs typeface="Arial"/>
                <a:sym typeface="Arial"/>
              </a:rPr>
              <a:pPr/>
              <a:t>Q4 2015</a:t>
            </a:fld>
            <a:endParaRPr lang="en-GB" sz="1000" dirty="0">
              <a:latin typeface="Arial"/>
              <a:ea typeface="Meiryo"/>
              <a:cs typeface="Arial"/>
              <a:sym typeface="Arial"/>
            </a:endParaRPr>
          </a:p>
        </p:txBody>
      </p:sp>
      <p:sp>
        <p:nvSpPr>
          <p:cNvPr id="62" name="Text Placeholder 18"/>
          <p:cNvSpPr>
            <a:spLocks noGrp="1"/>
          </p:cNvSpPr>
          <p:nvPr>
            <p:custDataLst>
              <p:tags r:id="rId7"/>
            </p:custDataLst>
          </p:nvPr>
        </p:nvSpPr>
        <p:spPr bwMode="auto">
          <a:xfrm>
            <a:off x="1671638"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75FD4D63-F37A-4D04-9E66-4D3E278E0299}" type="datetime'''''''''''''''''Q''3'''' ''''201''''''''''''5'''''''''''">
              <a:rPr lang="en-US" sz="1000">
                <a:latin typeface="Arial"/>
                <a:ea typeface="Meiryo"/>
                <a:cs typeface="Arial"/>
                <a:sym typeface="Arial"/>
              </a:rPr>
              <a:pPr/>
              <a:t>Q3 2015</a:t>
            </a:fld>
            <a:endParaRPr lang="en-GB" sz="1000" dirty="0">
              <a:latin typeface="Arial"/>
              <a:ea typeface="Meiryo"/>
              <a:cs typeface="Arial"/>
              <a:sym typeface="Arial"/>
            </a:endParaRPr>
          </a:p>
        </p:txBody>
      </p:sp>
      <p:sp>
        <p:nvSpPr>
          <p:cNvPr id="63" name="Text Placeholder 17"/>
          <p:cNvSpPr>
            <a:spLocks noGrp="1"/>
          </p:cNvSpPr>
          <p:nvPr>
            <p:custDataLst>
              <p:tags r:id="rId8"/>
            </p:custDataLst>
          </p:nvPr>
        </p:nvSpPr>
        <p:spPr bwMode="auto">
          <a:xfrm>
            <a:off x="847725" y="5241925"/>
            <a:ext cx="495300" cy="1317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buNone/>
            </a:pPr>
            <a:fld id="{AE897EC5-21BF-4CC4-90F9-C410449650DA}" type="datetime'''''''''''''''Q2'''''''' ''''20''1''''''''''''''''''''''5'''''">
              <a:rPr lang="en-US" sz="1000">
                <a:latin typeface="Arial"/>
                <a:ea typeface="Meiryo"/>
                <a:cs typeface="Arial"/>
                <a:sym typeface="Arial"/>
              </a:rPr>
              <a:pPr/>
              <a:t>Q2 2015</a:t>
            </a:fld>
            <a:endParaRPr lang="en-GB" sz="1000" dirty="0">
              <a:latin typeface="Arial"/>
              <a:ea typeface="Meiryo"/>
              <a:cs typeface="Arial"/>
              <a:sym typeface="Arial"/>
            </a:endParaRPr>
          </a:p>
        </p:txBody>
      </p:sp>
      <p:sp>
        <p:nvSpPr>
          <p:cNvPr id="20" name="Content Placeholder 4"/>
          <p:cNvSpPr txBox="1">
            <a:spLocks/>
          </p:cNvSpPr>
          <p:nvPr/>
        </p:nvSpPr>
        <p:spPr>
          <a:xfrm>
            <a:off x="5102225" y="1931345"/>
            <a:ext cx="4087813" cy="2219069"/>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100" kern="0" dirty="0" smtClean="0">
                <a:latin typeface="Arial" panose="020B0604020202020204" pitchFamily="34" charset="0"/>
                <a:cs typeface="Arial" panose="020B0604020202020204" pitchFamily="34" charset="0"/>
              </a:rPr>
              <a:t>Metric </a:t>
            </a:r>
            <a:r>
              <a:rPr lang="en-US" sz="1100" kern="0" dirty="0">
                <a:latin typeface="Arial" panose="020B0604020202020204" pitchFamily="34" charset="0"/>
                <a:cs typeface="Arial" panose="020B0604020202020204" pitchFamily="34" charset="0"/>
              </a:rPr>
              <a:t>definition for materiality </a:t>
            </a:r>
            <a:r>
              <a:rPr lang="en-US" sz="1100" kern="0" dirty="0" smtClean="0">
                <a:latin typeface="Arial" panose="020B0604020202020204" pitchFamily="34" charset="0"/>
                <a:cs typeface="Arial" panose="020B0604020202020204" pitchFamily="34" charset="0"/>
              </a:rPr>
              <a:t>expanded from last year, which did </a:t>
            </a:r>
            <a:r>
              <a:rPr lang="en-US" sz="1100" kern="0" dirty="0">
                <a:latin typeface="Arial" panose="020B0604020202020204" pitchFamily="34" charset="0"/>
                <a:cs typeface="Arial" panose="020B0604020202020204" pitchFamily="34" charset="0"/>
              </a:rPr>
              <a:t>not include material operational risk events that do not have an economic impact such as regulatory, customer and reputational </a:t>
            </a:r>
            <a:r>
              <a:rPr lang="en-US" sz="1100" kern="0" dirty="0" smtClean="0">
                <a:latin typeface="Arial" panose="020B0604020202020204" pitchFamily="34" charset="0"/>
                <a:cs typeface="Arial" panose="020B0604020202020204" pitchFamily="34" charset="0"/>
              </a:rPr>
              <a:t>impacts</a:t>
            </a:r>
          </a:p>
          <a:p>
            <a:pPr marL="171450" lvl="1" indent="-171450">
              <a:lnSpc>
                <a:spcPct val="100000"/>
              </a:lnSpc>
              <a:spcBef>
                <a:spcPts val="600"/>
              </a:spcBef>
              <a:spcAft>
                <a:spcPts val="0"/>
              </a:spcAft>
              <a:buClrTx/>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To align with new SHUSA definition of “material” events, the threshold of financial materiality is increased from $200K to $500K to identify more significant loss </a:t>
            </a:r>
            <a:r>
              <a:rPr lang="en-GB" sz="1100" dirty="0" smtClean="0">
                <a:solidFill>
                  <a:schemeClr val="tx1"/>
                </a:solidFill>
                <a:latin typeface="Arial" panose="020B0604020202020204" pitchFamily="34" charset="0"/>
                <a:cs typeface="Arial" panose="020B0604020202020204" pitchFamily="34" charset="0"/>
              </a:rPr>
              <a:t>events</a:t>
            </a:r>
            <a:endParaRPr lang="en-US" sz="1100" kern="0" dirty="0">
              <a:latin typeface="Arial" panose="020B0604020202020204" pitchFamily="34" charset="0"/>
              <a:cs typeface="Arial" panose="020B0604020202020204" pitchFamily="34" charset="0"/>
            </a:endParaRPr>
          </a:p>
          <a:p>
            <a:pPr marL="171450" indent="-171450">
              <a:lnSpc>
                <a:spcPct val="100000"/>
              </a:lnSpc>
              <a:spcBef>
                <a:spcPts val="600"/>
              </a:spcBef>
              <a:spcAft>
                <a:spcPts val="0"/>
              </a:spcAft>
              <a:buFont typeface="Arial" panose="020B0604020202020204" pitchFamily="34" charset="0"/>
              <a:buChar char="•"/>
            </a:pPr>
            <a:r>
              <a:rPr lang="en-US" sz="1100" kern="0" dirty="0" smtClean="0">
                <a:solidFill>
                  <a:schemeClr val="tx1"/>
                </a:solidFill>
                <a:latin typeface="Arial" panose="020B0604020202020204" pitchFamily="34" charset="0"/>
                <a:cs typeface="Arial" panose="020B0604020202020204" pitchFamily="34" charset="0"/>
              </a:rPr>
              <a:t>Limits are applied at an entity level and summed to a </a:t>
            </a:r>
            <a:r>
              <a:rPr lang="en-US" sz="1100" kern="0" dirty="0" err="1" smtClean="0">
                <a:solidFill>
                  <a:schemeClr val="tx1"/>
                </a:solidFill>
                <a:latin typeface="Arial" panose="020B0604020202020204" pitchFamily="34" charset="0"/>
                <a:cs typeface="Arial" panose="020B0604020202020204" pitchFamily="34" charset="0"/>
              </a:rPr>
              <a:t>SHUSA</a:t>
            </a:r>
            <a:r>
              <a:rPr lang="en-US" sz="1100" kern="0" dirty="0" smtClean="0">
                <a:solidFill>
                  <a:schemeClr val="tx1"/>
                </a:solidFill>
                <a:latin typeface="Arial" panose="020B0604020202020204" pitchFamily="34" charset="0"/>
                <a:cs typeface="Arial" panose="020B0604020202020204" pitchFamily="34" charset="0"/>
              </a:rPr>
              <a:t> total</a:t>
            </a:r>
          </a:p>
          <a:p>
            <a:pPr marL="171450" lvl="1" indent="-171450" defTabSz="457200">
              <a:lnSpc>
                <a:spcPct val="100000"/>
              </a:lnSpc>
              <a:buFont typeface="Arial" panose="020B0604020202020204" pitchFamily="34" charset="0"/>
              <a:buChar char="•"/>
              <a:defRPr/>
            </a:pPr>
            <a:r>
              <a:rPr lang="en-GB" sz="1100" kern="0" dirty="0" smtClean="0">
                <a:solidFill>
                  <a:schemeClr val="tx1"/>
                </a:solidFill>
                <a:latin typeface="Arial" panose="020B0604020202020204" pitchFamily="34" charset="0"/>
                <a:cs typeface="Arial" panose="020B0604020202020204" pitchFamily="34" charset="0"/>
              </a:rPr>
              <a:t>Amber trigger is the </a:t>
            </a:r>
            <a:r>
              <a:rPr lang="en-US" sz="1100" kern="0" dirty="0" smtClean="0">
                <a:solidFill>
                  <a:schemeClr val="tx1"/>
                </a:solidFill>
                <a:latin typeface="Arial" panose="020B0604020202020204" pitchFamily="34" charset="0"/>
                <a:cs typeface="Arial" panose="020B0604020202020204" pitchFamily="34" charset="0"/>
              </a:rPr>
              <a:t>quarterly historical average to capture individual spikes; and apply 0.5 std. dev. As buffer between red limit and amber trigger</a:t>
            </a:r>
            <a:endParaRPr lang="en-US" sz="1100" kern="0" dirty="0">
              <a:solidFill>
                <a:schemeClr val="tx1"/>
              </a:solidFill>
              <a:latin typeface="Arial" panose="020B0604020202020204" pitchFamily="34" charset="0"/>
              <a:cs typeface="Arial" panose="020B0604020202020204" pitchFamily="34" charset="0"/>
            </a:endParaRPr>
          </a:p>
        </p:txBody>
      </p:sp>
      <p:sp>
        <p:nvSpPr>
          <p:cNvPr id="21" name="Footnote"/>
          <p:cNvSpPr/>
          <p:nvPr/>
        </p:nvSpPr>
        <p:spPr bwMode="auto">
          <a:xfrm>
            <a:off x="373823" y="6144577"/>
            <a:ext cx="8817801"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SHUSA’s “SHUSA-Aggregation-All-nocpi” taken from Access op risk database; Oliver Wyman </a:t>
            </a:r>
            <a:r>
              <a:rPr lang="en-US" sz="800" dirty="0" smtClean="0">
                <a:latin typeface="Arial" panose="020B0604020202020204" pitchFamily="34" charset="0"/>
                <a:cs typeface="Arial" panose="020B0604020202020204" pitchFamily="34" charset="0"/>
                <a:sym typeface="Arial"/>
              </a:rPr>
              <a:t>analysis</a:t>
            </a:r>
            <a:endParaRPr lang="en-US" sz="800" dirty="0">
              <a:latin typeface="Arial" panose="020B0604020202020204" pitchFamily="34" charset="0"/>
              <a:cs typeface="Arial" panose="020B0604020202020204" pitchFamily="34" charset="0"/>
              <a:sym typeface="Arial"/>
            </a:endParaRPr>
          </a:p>
        </p:txBody>
      </p:sp>
      <p:sp>
        <p:nvSpPr>
          <p:cNvPr id="53" name="TextBox 52"/>
          <p:cNvSpPr txBox="1"/>
          <p:nvPr/>
        </p:nvSpPr>
        <p:spPr>
          <a:xfrm>
            <a:off x="3899745" y="3084640"/>
            <a:ext cx="442281"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11</a:t>
            </a:r>
            <a:endParaRPr lang="en-US" b="1" dirty="0">
              <a:solidFill>
                <a:schemeClr val="accent1"/>
              </a:solidFill>
              <a:latin typeface="Arial" panose="020B0604020202020204" pitchFamily="34" charset="0"/>
              <a:cs typeface="Arial" panose="020B0604020202020204" pitchFamily="34" charset="0"/>
            </a:endParaRPr>
          </a:p>
        </p:txBody>
      </p:sp>
      <p:sp>
        <p:nvSpPr>
          <p:cNvPr id="54" name="TextBox 53"/>
          <p:cNvSpPr txBox="1"/>
          <p:nvPr/>
        </p:nvSpPr>
        <p:spPr>
          <a:xfrm>
            <a:off x="3899745" y="3631135"/>
            <a:ext cx="511358" cy="153888"/>
          </a:xfrm>
          <a:prstGeom prst="rect">
            <a:avLst/>
          </a:prstGeom>
          <a:noFill/>
        </p:spPr>
        <p:txBody>
          <a:bodyPr wrap="non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9</a:t>
            </a:r>
            <a:endParaRPr lang="en-US" b="1" dirty="0">
              <a:solidFill>
                <a:srgbClr val="FFC000"/>
              </a:solidFill>
              <a:latin typeface="Arial" panose="020B0604020202020204" pitchFamily="34" charset="0"/>
              <a:cs typeface="Arial" panose="020B0604020202020204" pitchFamily="34" charset="0"/>
            </a:endParaRPr>
          </a:p>
        </p:txBody>
      </p:sp>
      <p:sp>
        <p:nvSpPr>
          <p:cNvPr id="10" name="Content Placeholder 9"/>
          <p:cNvSpPr>
            <a:spLocks noGrp="1"/>
          </p:cNvSpPr>
          <p:nvPr>
            <p:ph sz="quarter" idx="11"/>
          </p:nvPr>
        </p:nvSpPr>
        <p:spPr/>
        <p:txBody>
          <a:bodyPr/>
          <a:lstStyle/>
          <a:p>
            <a:r>
              <a:rPr lang="en-GB" dirty="0"/>
              <a:t>Calibration: </a:t>
            </a:r>
            <a:r>
              <a:rPr lang="en-GB" b="0" dirty="0" smtClean="0"/>
              <a:t>Material Operational Risk Events</a:t>
            </a:r>
            <a:endParaRPr lang="en-GB" b="0" dirty="0"/>
          </a:p>
        </p:txBody>
      </p:sp>
      <p:cxnSp>
        <p:nvCxnSpPr>
          <p:cNvPr id="64" name="Straight Connector 63"/>
          <p:cNvCxnSpPr/>
          <p:nvPr>
            <p:custDataLst>
              <p:tags r:id="rId9"/>
            </p:custDataLst>
          </p:nvPr>
        </p:nvCxnSpPr>
        <p:spPr bwMode="gray">
          <a:xfrm>
            <a:off x="1995488" y="5635625"/>
            <a:ext cx="219075" cy="0"/>
          </a:xfrm>
          <a:prstGeom prst="line">
            <a:avLst/>
          </a:prstGeom>
          <a:ln w="19050">
            <a:solidFill>
              <a:srgbClr val="FFBF2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0"/>
            </p:custDataLst>
          </p:nvPr>
        </p:nvCxnSpPr>
        <p:spPr bwMode="gray">
          <a:xfrm>
            <a:off x="3133725" y="5635625"/>
            <a:ext cx="219075" cy="0"/>
          </a:xfrm>
          <a:prstGeom prst="line">
            <a:avLst/>
          </a:prstGeom>
          <a:ln w="19050">
            <a:solidFill>
              <a:srgbClr val="EB032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custDataLst>
              <p:tags r:id="rId11"/>
            </p:custDataLst>
          </p:nvPr>
        </p:nvSpPr>
        <p:spPr bwMode="auto">
          <a:xfrm>
            <a:off x="735013" y="5568950"/>
            <a:ext cx="179388" cy="133350"/>
          </a:xfrm>
          <a:prstGeom prst="rect">
            <a:avLst/>
          </a:prstGeom>
          <a:solidFill>
            <a:srgbClr val="BFBFBF"/>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000" dirty="0" smtClean="0">
              <a:solidFill>
                <a:schemeClr val="tx1"/>
              </a:solidFill>
            </a:endParaRPr>
          </a:p>
        </p:txBody>
      </p:sp>
      <p:sp>
        <p:nvSpPr>
          <p:cNvPr id="67" name="Text Placeholder 87"/>
          <p:cNvSpPr>
            <a:spLocks noGrp="1"/>
          </p:cNvSpPr>
          <p:nvPr>
            <p:custDataLst>
              <p:tags r:id="rId12"/>
            </p:custDataLst>
          </p:nvPr>
        </p:nvSpPr>
        <p:spPr bwMode="auto">
          <a:xfrm>
            <a:off x="965200" y="5565775"/>
            <a:ext cx="928688"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0B516B18-5ABB-4C5C-9FBE-83416D80D7D3}" type="datetime'3mo ''t''''''rai''l''''''''''i''''n''g'''' su''''''''m'''''''">
              <a:rPr lang="en-US" sz="1000">
                <a:latin typeface="Arial"/>
                <a:ea typeface="Meiryo"/>
                <a:cs typeface="Arial"/>
                <a:sym typeface="Arial"/>
              </a:rPr>
              <a:pPr/>
              <a:t>3mo trailing sum</a:t>
            </a:fld>
            <a:endParaRPr lang="en-GB" sz="1000" dirty="0">
              <a:latin typeface="Arial"/>
              <a:ea typeface="Meiryo"/>
              <a:cs typeface="Arial"/>
              <a:sym typeface="Arial"/>
            </a:endParaRPr>
          </a:p>
        </p:txBody>
      </p:sp>
      <p:sp>
        <p:nvSpPr>
          <p:cNvPr id="69" name="Text Placeholder 86"/>
          <p:cNvSpPr>
            <a:spLocks noGrp="1"/>
          </p:cNvSpPr>
          <p:nvPr>
            <p:custDataLst>
              <p:tags r:id="rId13"/>
            </p:custDataLst>
          </p:nvPr>
        </p:nvSpPr>
        <p:spPr bwMode="auto">
          <a:xfrm>
            <a:off x="3403600" y="5565775"/>
            <a:ext cx="493713"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C129D06F-2DEB-4DC8-98BA-EBF9C6CCA650}" type="datetime'''''R''''''''''''''''''e''''''''''''d'''' l''i''m''''''''it'''">
              <a:rPr lang="en-US" sz="1000">
                <a:latin typeface="Arial"/>
                <a:ea typeface="Meiryo"/>
                <a:cs typeface="Arial"/>
                <a:sym typeface="Arial"/>
              </a:rPr>
              <a:pPr/>
              <a:t>Red limit</a:t>
            </a:fld>
            <a:endParaRPr lang="en-GB" sz="1000" dirty="0">
              <a:latin typeface="Arial"/>
              <a:ea typeface="Meiryo"/>
              <a:cs typeface="Arial"/>
              <a:sym typeface="Arial"/>
            </a:endParaRPr>
          </a:p>
        </p:txBody>
      </p:sp>
      <p:sp>
        <p:nvSpPr>
          <p:cNvPr id="68" name="Text Placeholder 88"/>
          <p:cNvSpPr>
            <a:spLocks noGrp="1"/>
          </p:cNvSpPr>
          <p:nvPr>
            <p:custDataLst>
              <p:tags r:id="rId14"/>
            </p:custDataLst>
          </p:nvPr>
        </p:nvSpPr>
        <p:spPr bwMode="auto">
          <a:xfrm>
            <a:off x="2265363" y="5565775"/>
            <a:ext cx="766763" cy="1317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2880" indent="-182880" algn="l" defTabSz="914400" rtl="0" eaLnBrk="1" latinLnBrk="0" hangingPunct="1">
              <a:spcBef>
                <a:spcPts val="700"/>
              </a:spcBef>
              <a:buFont typeface="Arial" panose="020B0604020202020204" pitchFamily="34" charset="0"/>
              <a:buChar char="•"/>
              <a:defRPr sz="1400" kern="0" baseline="0">
                <a:solidFill>
                  <a:schemeClr val="tx1"/>
                </a:solidFill>
                <a:latin typeface="+mn-lt"/>
                <a:ea typeface="+mn-ea"/>
                <a:cs typeface="+mn-cs"/>
              </a:defRPr>
            </a:lvl1pPr>
            <a:lvl2pPr marL="35661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2pPr>
            <a:lvl3pPr marL="53949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3pPr>
            <a:lvl4pPr marL="722376"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4pPr>
            <a:lvl5pPr marL="896112" indent="-182880" algn="l" defTabSz="914400" rtl="0" eaLnBrk="1" latinLnBrk="0" hangingPunct="1">
              <a:spcBef>
                <a:spcPts val="300"/>
              </a:spcBef>
              <a:buFont typeface="Arial" panose="020B0604020202020204" pitchFamily="34" charset="0"/>
              <a:buChar char="-"/>
              <a:defRPr sz="1400" kern="0" baseline="0">
                <a:solidFill>
                  <a:schemeClr val="tx1"/>
                </a:solidFill>
                <a:latin typeface="+mn-lt"/>
                <a:ea typeface="+mn-ea"/>
                <a:cs typeface="+mn-cs"/>
              </a:defRPr>
            </a:lvl5pPr>
            <a:lvl6pPr marL="107899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6187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44752"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8488" indent="-182880" algn="l" defTabSz="91440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spcBef>
                <a:spcPct val="0"/>
              </a:spcBef>
              <a:buNone/>
            </a:pPr>
            <a:fld id="{534F0B06-3A61-4AAC-82E0-FE58573BD24F}" type="datetime'''A''m''''''be''r'' tr''''i''''''gg''e''''r'''''''''''''''">
              <a:rPr lang="en-US" sz="1000">
                <a:latin typeface="Arial"/>
                <a:ea typeface="Meiryo"/>
                <a:cs typeface="Arial"/>
                <a:sym typeface="Arial"/>
              </a:rPr>
              <a:pPr/>
              <a:t>Amber trigger</a:t>
            </a:fld>
            <a:endParaRPr lang="en-GB" sz="1000" dirty="0">
              <a:latin typeface="Arial"/>
              <a:ea typeface="Meiryo"/>
              <a:cs typeface="Arial"/>
              <a:sym typeface="Arial"/>
            </a:endParaRPr>
          </a:p>
        </p:txBody>
      </p:sp>
      <p:graphicFrame>
        <p:nvGraphicFramePr>
          <p:cNvPr id="70" name="Table 69"/>
          <p:cNvGraphicFramePr>
            <a:graphicFrameLocks noGrp="1"/>
          </p:cNvGraphicFramePr>
          <p:nvPr>
            <p:extLst>
              <p:ext uri="{D42A27DB-BD31-4B8C-83A1-F6EECF244321}">
                <p14:modId xmlns:p14="http://schemas.microsoft.com/office/powerpoint/2010/main" val="3411920382"/>
              </p:ext>
            </p:extLst>
          </p:nvPr>
        </p:nvGraphicFramePr>
        <p:xfrm>
          <a:off x="5100638" y="4281151"/>
          <a:ext cx="4090989" cy="1429705"/>
        </p:xfrm>
        <a:graphic>
          <a:graphicData uri="http://schemas.openxmlformats.org/drawingml/2006/table">
            <a:tbl>
              <a:tblPr firstRow="1" bandRow="1">
                <a:tableStyleId>{839DD9DD-9E6C-4910-8AC0-68ADFF6A6AFC}</a:tableStyleId>
              </a:tblPr>
              <a:tblGrid>
                <a:gridCol w="894199"/>
                <a:gridCol w="430776"/>
                <a:gridCol w="430776"/>
                <a:gridCol w="430776"/>
                <a:gridCol w="430776"/>
                <a:gridCol w="430776"/>
                <a:gridCol w="430776"/>
                <a:gridCol w="612134"/>
              </a:tblGrid>
              <a:tr h="0">
                <a:tc>
                  <a:txBody>
                    <a:bodyPr/>
                    <a:lstStyle/>
                    <a:p>
                      <a:endParaRPr lang="en-GB" sz="1000" dirty="0">
                        <a:solidFill>
                          <a:schemeClr val="tx1"/>
                        </a:solidFill>
                        <a:latin typeface="Arial" panose="020B0604020202020204" pitchFamily="34" charset="0"/>
                        <a:cs typeface="Arial" panose="020B0604020202020204" pitchFamily="34" charset="0"/>
                      </a:endParaRPr>
                    </a:p>
                  </a:txBody>
                  <a:tcPr marT="81724">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SBNA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BSPR</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SSLLC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BSI</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SIS</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a:noFill/>
                    </a:lnL>
                    <a:lnR w="19050" cap="flat" cmpd="sng" algn="ctr">
                      <a:solidFill>
                        <a:schemeClr val="accent1"/>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Total SHUSA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gn="l" fontAlgn="b"/>
                      <a:r>
                        <a:rPr lang="en-US" sz="1000" b="1" u="none" strike="noStrike" dirty="0">
                          <a:effectLst/>
                          <a:latin typeface="Arial" panose="020B0604020202020204" pitchFamily="34" charset="0"/>
                          <a:cs typeface="Arial" panose="020B0604020202020204" pitchFamily="34" charset="0"/>
                        </a:rPr>
                        <a:t>Average</a:t>
                      </a:r>
                      <a:endParaRPr lang="en-US" sz="1000" b="1" i="1" u="none" strike="noStrike" dirty="0">
                        <a:effectLst/>
                        <a:latin typeface="Arial" panose="020B0604020202020204" pitchFamily="34" charset="0"/>
                        <a:cs typeface="Arial" panose="020B0604020202020204" pitchFamily="34" charset="0"/>
                      </a:endParaRPr>
                    </a:p>
                  </a:txBody>
                  <a:tcPr marL="72009"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4.3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4.8</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1.7</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effectLst/>
                          <a:latin typeface="Arial" panose="020B0604020202020204" pitchFamily="34" charset="0"/>
                          <a:cs typeface="Arial" panose="020B0604020202020204" pitchFamily="34" charset="0"/>
                        </a:rPr>
                        <a:t>11.3</a:t>
                      </a: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indent="0" algn="l" fontAlgn="b"/>
                      <a:r>
                        <a:rPr lang="en-US" sz="1000" b="1" u="none" strike="noStrike" dirty="0">
                          <a:effectLst/>
                          <a:latin typeface="Arial" panose="020B0604020202020204" pitchFamily="34" charset="0"/>
                          <a:cs typeface="Arial" panose="020B0604020202020204" pitchFamily="34" charset="0"/>
                        </a:rPr>
                        <a:t>1/2 </a:t>
                      </a:r>
                      <a:r>
                        <a:rPr lang="en-US" sz="1000" b="1" u="none" strike="noStrike" dirty="0" smtClean="0">
                          <a:effectLst/>
                          <a:latin typeface="Arial" panose="020B0604020202020204" pitchFamily="34" charset="0"/>
                          <a:cs typeface="Arial" panose="020B0604020202020204" pitchFamily="34" charset="0"/>
                        </a:rPr>
                        <a:t>Std</a:t>
                      </a:r>
                      <a:r>
                        <a:rPr lang="en-US" sz="1000" b="1" u="none" strike="noStrike" dirty="0">
                          <a:effectLst/>
                          <a:latin typeface="Arial" panose="020B0604020202020204" pitchFamily="34" charset="0"/>
                          <a:cs typeface="Arial" panose="020B0604020202020204" pitchFamily="34" charset="0"/>
                        </a:rPr>
                        <a:t>. Dev</a:t>
                      </a:r>
                      <a:endParaRPr lang="en-US" sz="1000" b="1" i="1" u="none" strike="noStrike" dirty="0">
                        <a:effectLst/>
                        <a:latin typeface="Arial" panose="020B0604020202020204" pitchFamily="34" charset="0"/>
                        <a:cs typeface="Arial" panose="020B0604020202020204" pitchFamily="34" charset="0"/>
                      </a:endParaRPr>
                    </a:p>
                  </a:txBody>
                  <a:tcPr marL="72009"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1.0</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0.8</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0.3</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u="none" strike="noStrike" dirty="0">
                          <a:effectLst/>
                          <a:latin typeface="Arial" panose="020B0604020202020204" pitchFamily="34" charset="0"/>
                          <a:cs typeface="Arial" panose="020B0604020202020204" pitchFamily="34" charset="0"/>
                        </a:rPr>
                        <a:t>0.2</a:t>
                      </a:r>
                      <a:endParaRPr lang="en-US" sz="1000" b="0" i="1"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effectLst/>
                          <a:latin typeface="Arial" panose="020B0604020202020204" pitchFamily="34" charset="0"/>
                          <a:cs typeface="Arial" panose="020B0604020202020204" pitchFamily="34" charset="0"/>
                        </a:rPr>
                        <a:t>1.9</a:t>
                      </a: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72009"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3</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4</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1</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a:solidFill>
                            <a:schemeClr val="tx1"/>
                          </a:solidFill>
                          <a:effectLst/>
                          <a:latin typeface="Arial" panose="020B0604020202020204" pitchFamily="34" charset="0"/>
                          <a:cs typeface="Arial" panose="020B0604020202020204" pitchFamily="34" charset="0"/>
                        </a:rPr>
                        <a:t>9</a:t>
                      </a: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solidFill>
                            <a:schemeClr val="bg1"/>
                          </a:solidFill>
                          <a:latin typeface="Arial" panose="020B0604020202020204" pitchFamily="34" charset="0"/>
                          <a:cs typeface="Arial" panose="020B0604020202020204" pitchFamily="34" charset="0"/>
                        </a:rPr>
                        <a:t>Red limit</a:t>
                      </a:r>
                    </a:p>
                  </a:txBody>
                  <a:tcPr marL="72009"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4</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5</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2</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a:solidFill>
                            <a:schemeClr val="tx1"/>
                          </a:solidFill>
                          <a:effectLst/>
                          <a:latin typeface="Arial" panose="020B0604020202020204" pitchFamily="34" charset="0"/>
                          <a:cs typeface="Arial" panose="020B0604020202020204" pitchFamily="34" charset="0"/>
                        </a:rPr>
                        <a:t>11</a:t>
                      </a: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grpSp>
        <p:nvGrpSpPr>
          <p:cNvPr id="27" name="Group 26"/>
          <p:cNvGrpSpPr/>
          <p:nvPr/>
        </p:nvGrpSpPr>
        <p:grpSpPr>
          <a:xfrm>
            <a:off x="350611" y="72184"/>
            <a:ext cx="4530518" cy="189008"/>
            <a:chOff x="403281" y="164517"/>
            <a:chExt cx="4530518" cy="189008"/>
          </a:xfrm>
        </p:grpSpPr>
        <p:sp>
          <p:nvSpPr>
            <p:cNvPr id="28" name="Text Box 75"/>
            <p:cNvSpPr txBox="1">
              <a:spLocks noChangeArrowheads="1"/>
            </p:cNvSpPr>
            <p:nvPr/>
          </p:nvSpPr>
          <p:spPr bwMode="gray">
            <a:xfrm>
              <a:off x="636148" y="166688"/>
              <a:ext cx="429765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Operational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Material </a:t>
              </a:r>
              <a:r>
                <a:rPr lang="en-US" sz="1200" dirty="0">
                  <a:solidFill>
                    <a:schemeClr val="accent1"/>
                  </a:solidFill>
                  <a:latin typeface="Arial" panose="020B0604020202020204" pitchFamily="34" charset="0"/>
                  <a:cs typeface="Arial" panose="020B0604020202020204" pitchFamily="34" charset="0"/>
                </a:rPr>
                <a:t>Operational Risk Events</a:t>
              </a: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8</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30" name="Straight Connector 29"/>
          <p:cNvCxnSpPr/>
          <p:nvPr/>
        </p:nvCxnSpPr>
        <p:spPr>
          <a:xfrm>
            <a:off x="4740717" y="1461713"/>
            <a:ext cx="0" cy="4367587"/>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02225" y="1464500"/>
            <a:ext cx="39624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
        <p:nvSpPr>
          <p:cNvPr id="3" name="TextBox 2"/>
          <p:cNvSpPr txBox="1"/>
          <p:nvPr/>
        </p:nvSpPr>
        <p:spPr>
          <a:xfrm>
            <a:off x="373824" y="1464500"/>
            <a:ext cx="4069590"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SHUSA (including IHCs) frequency of material</a:t>
            </a:r>
            <a:r>
              <a:rPr lang="en-US" sz="1400" b="1" baseline="30000" dirty="0" smtClean="0">
                <a:solidFill>
                  <a:schemeClr val="accent1"/>
                </a:solidFill>
                <a:latin typeface="+mj-lt"/>
              </a:rPr>
              <a:t>1</a:t>
            </a:r>
            <a:r>
              <a:rPr lang="en-US" sz="1400" b="1" dirty="0" smtClean="0">
                <a:solidFill>
                  <a:schemeClr val="accent1"/>
                </a:solidFill>
                <a:latin typeface="+mj-lt"/>
              </a:rPr>
              <a:t> events</a:t>
            </a:r>
          </a:p>
          <a:p>
            <a:pPr algn="l">
              <a:lnSpc>
                <a:spcPct val="100000"/>
              </a:lnSpc>
              <a:spcBef>
                <a:spcPts val="0"/>
              </a:spcBef>
              <a:spcAft>
                <a:spcPts val="0"/>
              </a:spcAft>
            </a:pPr>
            <a:r>
              <a:rPr lang="en-US" sz="1400" dirty="0" smtClean="0">
                <a:solidFill>
                  <a:schemeClr val="accent1"/>
                </a:solidFill>
                <a:latin typeface="+mj-lt"/>
              </a:rPr>
              <a:t>Per quarter</a:t>
            </a:r>
            <a:endParaRPr lang="en-US" sz="1400" dirty="0">
              <a:solidFill>
                <a:schemeClr val="accent1"/>
              </a:solidFill>
              <a:latin typeface="+mj-lt"/>
            </a:endParaRPr>
          </a:p>
        </p:txBody>
      </p:sp>
    </p:spTree>
    <p:extLst>
      <p:ext uri="{BB962C8B-B14F-4D97-AF65-F5344CB8AC3E}">
        <p14:creationId xmlns:p14="http://schemas.microsoft.com/office/powerpoint/2010/main" val="182068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0646209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7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9</a:t>
            </a:r>
            <a:r>
              <a:rPr lang="en-GB" dirty="0" smtClean="0">
                <a:solidFill>
                  <a:schemeClr val="accent1"/>
                </a:solidFill>
              </a:rPr>
              <a:t>. </a:t>
            </a:r>
            <a:r>
              <a:rPr lang="en-GB" dirty="0"/>
              <a:t>Model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algn="ctr">
              <a:tabLst>
                <a:tab pos="517525" algn="r"/>
              </a:tabLst>
            </a:pPr>
            <a:r>
              <a:rPr lang="en-US" altLang="zh-CN" sz="1000" b="1" dirty="0" smtClean="0">
                <a:ea typeface="SimSun" pitchFamily="2" charset="-122"/>
              </a:rPr>
              <a:t>Model risk</a:t>
            </a:r>
            <a:endParaRPr lang="en-US" altLang="zh-CN" sz="1000" b="1" dirty="0">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071002007"/>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tx1"/>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7128142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smtClean="0"/>
              <a:t>Model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1698920383"/>
              </p:ext>
            </p:extLst>
          </p:nvPr>
        </p:nvGraphicFramePr>
        <p:xfrm>
          <a:off x="367484" y="1470025"/>
          <a:ext cx="8824141" cy="1373632"/>
        </p:xfrm>
        <a:graphic>
          <a:graphicData uri="http://schemas.openxmlformats.org/drawingml/2006/table">
            <a:tbl>
              <a:tblPr firstRow="1" bandRow="1">
                <a:tableStyleId>{2D5ABB26-0587-4C30-8999-92F81FD0307C}</a:tableStyleId>
              </a:tblPr>
              <a:tblGrid>
                <a:gridCol w="1386045"/>
                <a:gridCol w="1799296"/>
                <a:gridCol w="1217085"/>
                <a:gridCol w="1217085"/>
                <a:gridCol w="1217085"/>
                <a:gridCol w="1987545"/>
              </a:tblGrid>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Entity</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Mar 16</a:t>
                      </a:r>
                      <a:endParaRPr lang="en-GB" sz="1100" b="1" dirty="0">
                        <a:solidFill>
                          <a:schemeClr val="tx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Amber trigger</a:t>
                      </a:r>
                      <a:endParaRPr lang="en-GB" sz="1100" b="1" dirty="0">
                        <a:solidFill>
                          <a:schemeClr val="tx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100" b="1" dirty="0" smtClean="0">
                          <a:solidFill>
                            <a:schemeClr val="bg1"/>
                          </a:solidFill>
                          <a:latin typeface="Arial" panose="020B0604020202020204" pitchFamily="34" charset="0"/>
                          <a:cs typeface="Arial" panose="020B0604020202020204" pitchFamily="34" charset="0"/>
                        </a:rPr>
                        <a:t>Red</a:t>
                      </a:r>
                      <a:r>
                        <a:rPr lang="en-GB" sz="1100" b="1" baseline="0" dirty="0" smtClean="0">
                          <a:solidFill>
                            <a:schemeClr val="bg1"/>
                          </a:solidFill>
                          <a:latin typeface="Arial" panose="020B0604020202020204" pitchFamily="34" charset="0"/>
                          <a:cs typeface="Arial" panose="020B0604020202020204" pitchFamily="34" charset="0"/>
                        </a:rPr>
                        <a:t> limits</a:t>
                      </a:r>
                      <a:endParaRPr lang="en-GB" sz="1100" b="1" dirty="0">
                        <a:solidFill>
                          <a:schemeClr val="bg1"/>
                        </a:solidFill>
                        <a:latin typeface="Arial" panose="020B0604020202020204" pitchFamily="34" charset="0"/>
                        <a:cs typeface="Arial" panose="020B0604020202020204" pitchFamily="34" charset="0"/>
                      </a:endParaRPr>
                    </a:p>
                  </a:txBody>
                  <a:tcPr marL="72581"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178">
                <a:tc>
                  <a:txBody>
                    <a:bodyPr/>
                    <a:lstStyle/>
                    <a:p>
                      <a:pPr marL="0" marR="0" indent="0" algn="l" defTabSz="457200" rtl="0" eaLnBrk="1" fontAlgn="auto" latinLnBrk="0" hangingPunct="1">
                        <a:lnSpc>
                          <a:spcPct val="100000"/>
                        </a:lnSpc>
                        <a:spcBef>
                          <a:spcPts val="42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Model risk</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42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420"/>
                        </a:spcBef>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420"/>
                        </a:spcBef>
                      </a:pPr>
                      <a:r>
                        <a:rPr lang="en-US" sz="1100" dirty="0" smtClean="0">
                          <a:latin typeface="Arial" panose="020B0604020202020204" pitchFamily="34" charset="0"/>
                          <a:cs typeface="Arial" panose="020B0604020202020204" pitchFamily="34" charset="0"/>
                        </a:rPr>
                        <a:t>102</a:t>
                      </a: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lnSpc>
                          <a:spcPct val="100000"/>
                        </a:lnSpc>
                        <a:spcBef>
                          <a:spcPts val="420"/>
                        </a:spcBef>
                      </a:pPr>
                      <a:r>
                        <a:rPr lang="en-US" sz="1100" b="0" i="0" kern="1200" dirty="0" smtClean="0">
                          <a:solidFill>
                            <a:schemeClr val="tx1"/>
                          </a:solidFill>
                          <a:latin typeface="Arial" panose="020B0604020202020204" pitchFamily="34" charset="0"/>
                          <a:ea typeface="+mn-ea"/>
                          <a:cs typeface="Arial" panose="020B0604020202020204" pitchFamily="34" charset="0"/>
                        </a:rPr>
                        <a:t>N/A</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indent="0" algn="ctr" defTabSz="457200" rtl="0" eaLnBrk="1" fontAlgn="b" latinLnBrk="0" hangingPunct="1">
                        <a:lnSpc>
                          <a:spcPct val="100000"/>
                        </a:lnSpc>
                        <a:spcBef>
                          <a:spcPts val="420"/>
                        </a:spcBef>
                        <a:buFont typeface="Arial" panose="020B0604020202020204" pitchFamily="34" charset="0"/>
                        <a:buNone/>
                      </a:pPr>
                      <a:r>
                        <a:rPr lang="en-US" sz="1100" dirty="0" smtClean="0">
                          <a:latin typeface="Arial" panose="020B0604020202020204" pitchFamily="34" charset="0"/>
                          <a:cs typeface="Arial" panose="020B0604020202020204" pitchFamily="34" charset="0"/>
                        </a:rPr>
                        <a:t>&gt;</a:t>
                      </a:r>
                      <a:r>
                        <a:rPr lang="en-US" sz="1100" b="0" i="0" kern="1200" dirty="0" smtClean="0">
                          <a:solidFill>
                            <a:schemeClr val="tx1"/>
                          </a:solidFill>
                          <a:latin typeface="Arial" panose="020B0604020202020204" pitchFamily="34" charset="0"/>
                          <a:ea typeface="+mn-ea"/>
                          <a:cs typeface="Arial" panose="020B0604020202020204" pitchFamily="34" charset="0"/>
                        </a:rPr>
                        <a:t>1Q2016</a:t>
                      </a:r>
                      <a:r>
                        <a:rPr lang="en-US" sz="1100" b="0" i="0" kern="1200" baseline="0" dirty="0" smtClean="0">
                          <a:solidFill>
                            <a:schemeClr val="tx1"/>
                          </a:solidFill>
                          <a:latin typeface="Arial" panose="020B0604020202020204" pitchFamily="34" charset="0"/>
                          <a:ea typeface="+mn-ea"/>
                          <a:cs typeface="Arial" panose="020B0604020202020204" pitchFamily="34" charset="0"/>
                        </a:rPr>
                        <a:t>–148</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2Q2016–116</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3Q2016–103</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4Q2016–46</a:t>
                      </a:r>
                    </a:p>
                    <a:p>
                      <a:pPr marL="0" indent="0" algn="ctr" defTabSz="457200" rtl="0" eaLnBrk="1" fontAlgn="b" latinLnBrk="0" hangingPunct="1">
                        <a:lnSpc>
                          <a:spcPct val="100000"/>
                        </a:lnSpc>
                        <a:spcBef>
                          <a:spcPts val="420"/>
                        </a:spcBef>
                        <a:buFont typeface="Arial" panose="020B0604020202020204" pitchFamily="34" charset="0"/>
                        <a:buNone/>
                      </a:pPr>
                      <a:r>
                        <a:rPr lang="en-US" sz="1100" b="0" i="0" kern="1200" baseline="0" dirty="0" smtClean="0">
                          <a:solidFill>
                            <a:schemeClr val="tx1"/>
                          </a:solidFill>
                          <a:latin typeface="Arial" panose="020B0604020202020204" pitchFamily="34" charset="0"/>
                          <a:ea typeface="+mn-ea"/>
                          <a:cs typeface="Arial" panose="020B0604020202020204" pitchFamily="34" charset="0"/>
                        </a:rPr>
                        <a:t>1Q2017–0</a:t>
                      </a:r>
                    </a:p>
                  </a:txBody>
                  <a:tcPr marL="81724"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grpSp>
        <p:nvGrpSpPr>
          <p:cNvPr id="10" name="Group 9"/>
          <p:cNvGrpSpPr/>
          <p:nvPr/>
        </p:nvGrpSpPr>
        <p:grpSpPr>
          <a:xfrm>
            <a:off x="350611" y="72184"/>
            <a:ext cx="1989758" cy="189008"/>
            <a:chOff x="403281" y="164517"/>
            <a:chExt cx="1989758" cy="189008"/>
          </a:xfrm>
        </p:grpSpPr>
        <p:sp>
          <p:nvSpPr>
            <p:cNvPr id="11" name="Text Box 75"/>
            <p:cNvSpPr txBox="1">
              <a:spLocks noChangeArrowheads="1"/>
            </p:cNvSpPr>
            <p:nvPr/>
          </p:nvSpPr>
          <p:spPr bwMode="gray">
            <a:xfrm>
              <a:off x="636148" y="166688"/>
              <a:ext cx="175689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a:t>
              </a:r>
              <a:r>
                <a:rPr lang="en-US" sz="1200" dirty="0" smtClean="0">
                  <a:solidFill>
                    <a:schemeClr val="accent1"/>
                  </a:solidFill>
                </a:rPr>
                <a:t>Limit overview</a:t>
              </a:r>
              <a:endParaRPr lang="en-US" sz="1200" dirty="0">
                <a:solidFill>
                  <a:schemeClr val="accent1"/>
                </a:solidFill>
              </a:endParaRPr>
            </a:p>
          </p:txBody>
        </p:sp>
        <p:sp>
          <p:nvSpPr>
            <p:cNvPr id="18" name="Oval 1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23" name="Group 22"/>
          <p:cNvGrpSpPr/>
          <p:nvPr/>
        </p:nvGrpSpPr>
        <p:grpSpPr>
          <a:xfrm>
            <a:off x="7297794" y="5829182"/>
            <a:ext cx="1859483" cy="311777"/>
            <a:chOff x="7297794" y="5829182"/>
            <a:chExt cx="1859483" cy="311777"/>
          </a:xfrm>
        </p:grpSpPr>
        <p:sp>
          <p:nvSpPr>
            <p:cNvPr id="24" name="TextBox 2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6" name="TextBox 25"/>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738714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Model </a:t>
            </a:r>
            <a:r>
              <a:rPr lang="en-US" sz="2000" dirty="0"/>
              <a:t>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2141444748"/>
              </p:ext>
            </p:extLst>
          </p:nvPr>
        </p:nvGraphicFramePr>
        <p:xfrm>
          <a:off x="360998" y="1465580"/>
          <a:ext cx="8821737" cy="126492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Given the requirements of SHUSA’s revised MRM framework , there should be no tier 1 models in production that have not received the appropriate approvals from MRM</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necessary to track progress against the schedule for clearing the large validation backlog</a:t>
                      </a:r>
                      <a:endParaRPr lang="en-US" sz="1200" i="0" kern="1200" baseline="0" dirty="0" smtClean="0">
                        <a:solidFill>
                          <a:srgbClr val="FF0000"/>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2084336" cy="189008"/>
            <a:chOff x="403281" y="164517"/>
            <a:chExt cx="2084336" cy="189008"/>
          </a:xfrm>
        </p:grpSpPr>
        <p:sp>
          <p:nvSpPr>
            <p:cNvPr id="8" name="Text Box 75"/>
            <p:cNvSpPr txBox="1">
              <a:spLocks noChangeArrowheads="1"/>
            </p:cNvSpPr>
            <p:nvPr/>
          </p:nvSpPr>
          <p:spPr bwMode="gray">
            <a:xfrm>
              <a:off x="636148" y="166688"/>
              <a:ext cx="185146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431338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1"/>
            <p:extLst>
              <p:ext uri="{D42A27DB-BD31-4B8C-83A1-F6EECF244321}">
                <p14:modId xmlns:p14="http://schemas.microsoft.com/office/powerpoint/2010/main" val="374299526"/>
              </p:ext>
            </p:extLst>
          </p:nvPr>
        </p:nvGraphicFramePr>
        <p:xfrm>
          <a:off x="366713" y="1460500"/>
          <a:ext cx="8824912" cy="3175000"/>
        </p:xfrm>
        <a:graphic>
          <a:graphicData uri="http://schemas.openxmlformats.org/drawingml/2006/table">
            <a:tbl>
              <a:tblPr firstRow="1" bandRow="1">
                <a:tableStyleId>{839DD9DD-9E6C-4910-8AC0-68ADFF6A6AFC}</a:tableStyleId>
              </a:tblPr>
              <a:tblGrid>
                <a:gridCol w="355588"/>
                <a:gridCol w="2496760"/>
                <a:gridCol w="2986282"/>
                <a:gridCol w="2986282"/>
              </a:tblGrid>
              <a:tr h="244475">
                <a:tc gridSpan="2">
                  <a:txBody>
                    <a:bodyPr/>
                    <a:lstStyle/>
                    <a:p>
                      <a:pPr marL="57150" indent="0"/>
                      <a:r>
                        <a:rPr lang="en-US" sz="1100" dirty="0" smtClean="0">
                          <a:solidFill>
                            <a:schemeClr val="accent1"/>
                          </a:solidFill>
                          <a:latin typeface="Arial" panose="020B0604020202020204" pitchFamily="34" charset="0"/>
                          <a:cs typeface="Arial" panose="020B0604020202020204" pitchFamily="34" charset="0"/>
                        </a:rPr>
                        <a:t>Metrics considered</a:t>
                      </a:r>
                      <a:endParaRPr lang="en-US" sz="1100" dirty="0">
                        <a:solidFill>
                          <a:schemeClr val="accent1"/>
                        </a:solidFill>
                        <a:latin typeface="Arial" panose="020B0604020202020204" pitchFamily="34" charset="0"/>
                        <a:cs typeface="Arial" panose="020B0604020202020204" pitchFamily="34" charset="0"/>
                      </a:endParaRPr>
                    </a:p>
                  </a:txBody>
                  <a:tcPr marL="18029"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r>
                        <a:rPr lang="en-US" sz="1100" dirty="0" smtClean="0">
                          <a:solidFill>
                            <a:schemeClr val="accent1"/>
                          </a:solidFill>
                          <a:latin typeface="Arial" panose="020B0604020202020204" pitchFamily="34" charset="0"/>
                          <a:cs typeface="Arial" panose="020B0604020202020204" pitchFamily="34" charset="0"/>
                        </a:rPr>
                        <a:t>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accent1"/>
                          </a:solidFill>
                          <a:latin typeface="Arial" panose="020B0604020202020204" pitchFamily="34" charset="0"/>
                          <a:cs typeface="Arial" panose="020B0604020202020204" pitchFamily="34" charset="0"/>
                        </a:rPr>
                        <a:t>Disadvantages</a:t>
                      </a:r>
                      <a:endParaRPr lang="en-US" sz="1100" dirty="0">
                        <a:solidFill>
                          <a:schemeClr val="accent1"/>
                        </a:solidFill>
                        <a:latin typeface="Arial" panose="020B0604020202020204" pitchFamily="34" charset="0"/>
                        <a:cs typeface="Arial" panose="020B0604020202020204" pitchFamily="34" charset="0"/>
                      </a:endParaRPr>
                    </a:p>
                  </a:txBody>
                  <a:tcPr marL="90038" marR="90038">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1</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dirty="0" smtClean="0">
                          <a:latin typeface="Arial" panose="020B0604020202020204" pitchFamily="34" charset="0"/>
                          <a:cs typeface="Arial" panose="020B0604020202020204" pitchFamily="34" charset="0"/>
                        </a:rPr>
                        <a:t>No new </a:t>
                      </a:r>
                      <a:r>
                        <a:rPr lang="en-US" sz="1100" b="1" kern="1200" dirty="0" smtClean="0">
                          <a:solidFill>
                            <a:schemeClr val="tx1"/>
                          </a:solidFill>
                          <a:latin typeface="Arial" panose="020B0604020202020204" pitchFamily="34" charset="0"/>
                          <a:ea typeface="+mn-ea"/>
                          <a:cs typeface="Arial" panose="020B0604020202020204" pitchFamily="34" charset="0"/>
                        </a:rPr>
                        <a:t>Tier 1 </a:t>
                      </a:r>
                      <a:r>
                        <a:rPr lang="en-US" sz="1100" b="1" dirty="0" smtClean="0">
                          <a:latin typeface="Arial" panose="020B0604020202020204" pitchFamily="34" charset="0"/>
                          <a:cs typeface="Arial" panose="020B0604020202020204" pitchFamily="34" charset="0"/>
                        </a:rPr>
                        <a:t>models used in production without appropriate approvals </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Shows</a:t>
                      </a:r>
                      <a:r>
                        <a:rPr lang="en-US" sz="1100" baseline="0" dirty="0" smtClean="0">
                          <a:latin typeface="Arial" panose="020B0604020202020204" pitchFamily="34" charset="0"/>
                          <a:cs typeface="Arial" panose="020B0604020202020204" pitchFamily="34" charset="0"/>
                        </a:rPr>
                        <a:t> zero tolerance going forward</a:t>
                      </a:r>
                      <a:endParaRPr lang="en-US" sz="1100"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Does</a:t>
                      </a:r>
                      <a:r>
                        <a:rPr lang="en-US" sz="1100" baseline="0" dirty="0" smtClean="0">
                          <a:latin typeface="Arial" panose="020B0604020202020204" pitchFamily="34" charset="0"/>
                          <a:cs typeface="Arial" panose="020B0604020202020204" pitchFamily="34" charset="0"/>
                        </a:rPr>
                        <a:t> not track progress against backlog</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manage/may</a:t>
                      </a:r>
                      <a:r>
                        <a:rPr lang="en-US" sz="1100" baseline="0" dirty="0" smtClean="0">
                          <a:latin typeface="Arial" panose="020B0604020202020204" pitchFamily="34" charset="0"/>
                          <a:cs typeface="Arial" panose="020B0604020202020204" pitchFamily="34" charset="0"/>
                        </a:rPr>
                        <a:t> not be controllable by MRMG</a:t>
                      </a:r>
                      <a:endParaRPr lang="en-US" sz="1100" dirty="0" smtClean="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Binary in nature</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2</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mj-lt"/>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“Draw down” backlog of legacy Tier 1 models to zero by the end of 2017</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Demonstrates</a:t>
                      </a:r>
                      <a:r>
                        <a:rPr lang="en-US" sz="1100" baseline="0" dirty="0" smtClean="0">
                          <a:latin typeface="Arial" panose="020B0604020202020204" pitchFamily="34" charset="0"/>
                          <a:cs typeface="Arial" panose="020B0604020202020204" pitchFamily="34" charset="0"/>
                        </a:rPr>
                        <a:t> commitment to </a:t>
                      </a:r>
                      <a:r>
                        <a:rPr lang="en-US" sz="1100" dirty="0" smtClean="0">
                          <a:latin typeface="Arial" panose="020B0604020202020204" pitchFamily="34" charset="0"/>
                          <a:cs typeface="Arial" panose="020B0604020202020204" pitchFamily="34" charset="0"/>
                        </a:rPr>
                        <a:t>ensuring no Tier 1 models are used in production without appropriate approval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Allows</a:t>
                      </a:r>
                      <a:r>
                        <a:rPr lang="en-US" sz="1100" baseline="0" dirty="0" smtClean="0">
                          <a:latin typeface="Arial" panose="020B0604020202020204" pitchFamily="34" charset="0"/>
                          <a:cs typeface="Arial" panose="020B0604020202020204" pitchFamily="34" charset="0"/>
                        </a:rPr>
                        <a:t> tracking of progress against backlog in a way that can be managed</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c>
                  <a:txBody>
                    <a:bodyPr/>
                    <a:lstStyle/>
                    <a:p>
                      <a:pPr marL="171450" marR="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a:t>
                      </a:r>
                      <a:r>
                        <a:rPr lang="en-US" sz="1100" baseline="0" dirty="0" smtClean="0">
                          <a:latin typeface="Arial" panose="020B0604020202020204" pitchFamily="34" charset="0"/>
                          <a:cs typeface="Arial" panose="020B0604020202020204" pitchFamily="34" charset="0"/>
                        </a:rPr>
                        <a:t> to forecast an accurate schedule for the decline of legacy models used in production (e.g. due to u</a:t>
                      </a: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ncertainty regarding new models being submitted) </a:t>
                      </a:r>
                    </a:p>
                    <a:p>
                      <a:pPr marL="171450" marR="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May</a:t>
                      </a:r>
                      <a:r>
                        <a:rPr lang="en-US" sz="1100" baseline="0" dirty="0" smtClean="0">
                          <a:latin typeface="Arial" panose="020B0604020202020204" pitchFamily="34" charset="0"/>
                          <a:cs typeface="Arial" panose="020B0604020202020204" pitchFamily="34" charset="0"/>
                        </a:rPr>
                        <a:t> incentivize failing </a:t>
                      </a:r>
                      <a:r>
                        <a:rPr lang="en-US" sz="1100" dirty="0" smtClean="0">
                          <a:latin typeface="Arial" panose="020B0604020202020204" pitchFamily="34" charset="0"/>
                          <a:cs typeface="Arial" panose="020B0604020202020204" pitchFamily="34" charset="0"/>
                        </a:rPr>
                        <a:t>models last minute to stay</a:t>
                      </a:r>
                      <a:r>
                        <a:rPr lang="en-US" sz="1100" baseline="0" dirty="0" smtClean="0">
                          <a:latin typeface="Arial" panose="020B0604020202020204" pitchFamily="34" charset="0"/>
                          <a:cs typeface="Arial" panose="020B0604020202020204" pitchFamily="34" charset="0"/>
                        </a:rPr>
                        <a:t> on schedule</a:t>
                      </a:r>
                      <a:endParaRPr lang="en-US" sz="1100"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DDDD"/>
                    </a:solidFill>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3</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Residual risk rating</a:t>
                      </a:r>
                      <a:r>
                        <a:rPr lang="en-US" sz="1100" dirty="0" smtClean="0">
                          <a:latin typeface="Arial" panose="020B0604020202020204" pitchFamily="34" charset="0"/>
                          <a:cs typeface="Arial" panose="020B0604020202020204" pitchFamily="34" charset="0"/>
                        </a:rPr>
                        <a:t> </a:t>
                      </a:r>
                      <a:endParaRPr lang="en-US" sz="1100" b="1" dirty="0" smtClean="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spcBef>
                          <a:spcPts val="420"/>
                        </a:spcBef>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Residual risk ratings are not ready to use </a:t>
                      </a:r>
                    </a:p>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Difficult to calibrate </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algn="l" defTabSz="457200" rtl="0" eaLnBrk="1" latinLnBrk="0" hangingPunct="1"/>
                      <a:r>
                        <a:rPr lang="en-US" sz="1600" b="1" kern="1200" dirty="0" smtClean="0">
                          <a:solidFill>
                            <a:schemeClr val="accent1"/>
                          </a:solidFill>
                          <a:latin typeface="Arial" panose="020B0604020202020204" pitchFamily="34" charset="0"/>
                          <a:ea typeface="+mn-ea"/>
                          <a:cs typeface="Arial" panose="020B0604020202020204" pitchFamily="34" charset="0"/>
                        </a:rPr>
                        <a:t>4</a:t>
                      </a:r>
                      <a:endParaRPr lang="en-US" sz="1600" b="1" kern="1200" dirty="0">
                        <a:solidFill>
                          <a:schemeClr val="accent1"/>
                        </a:solidFill>
                        <a:latin typeface="Arial" panose="020B0604020202020204" pitchFamily="34" charset="0"/>
                        <a:ea typeface="+mn-ea"/>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US" sz="1100" b="1" dirty="0" smtClean="0">
                          <a:latin typeface="Arial" panose="020B0604020202020204" pitchFamily="34" charset="0"/>
                          <a:cs typeface="Arial" panose="020B0604020202020204" pitchFamily="34" charset="0"/>
                        </a:rPr>
                        <a:t>No delayed annual reviews</a:t>
                      </a:r>
                      <a:r>
                        <a:rPr lang="en-US" sz="1100" dirty="0" smtClean="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spcBef>
                          <a:spcPts val="420"/>
                        </a:spcBef>
                        <a:buFont typeface="Arial" panose="020B0604020202020204" pitchFamily="34" charset="0"/>
                        <a:buChar char="•"/>
                      </a:pPr>
                      <a:r>
                        <a:rPr lang="en-US" sz="1100" dirty="0" smtClean="0">
                          <a:latin typeface="Arial" panose="020B0604020202020204" pitchFamily="34" charset="0"/>
                          <a:cs typeface="Arial" panose="020B0604020202020204" pitchFamily="34" charset="0"/>
                        </a:rPr>
                        <a:t>Desirable</a:t>
                      </a:r>
                      <a:r>
                        <a:rPr lang="en-US" sz="1100" baseline="0" dirty="0" smtClean="0">
                          <a:latin typeface="Arial" panose="020B0604020202020204" pitchFamily="34" charset="0"/>
                          <a:cs typeface="Arial" panose="020B0604020202020204" pitchFamily="34" charset="0"/>
                        </a:rPr>
                        <a:t> because controls-based</a:t>
                      </a:r>
                      <a:endParaRPr lang="en-US" sz="1100" dirty="0">
                        <a:latin typeface="Arial" panose="020B0604020202020204" pitchFamily="34" charset="0"/>
                        <a:cs typeface="Arial" panose="020B0604020202020204" pitchFamily="34" charset="0"/>
                      </a:endParaRP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457200" rtl="0" eaLnBrk="1" fontAlgn="auto" latinLnBrk="0" hangingPunct="1">
                        <a:lnSpc>
                          <a:spcPct val="100000"/>
                        </a:lnSpc>
                        <a:spcBef>
                          <a:spcPts val="420"/>
                        </a:spcBef>
                        <a:spcAft>
                          <a:spcPts val="0"/>
                        </a:spcAft>
                        <a:buClrTx/>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SHUSA</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does not currently have an annual review process in place</a:t>
                      </a:r>
                    </a:p>
                  </a:txBody>
                  <a:tcPr marL="90038" marR="90038">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bwMode="auto">
          <a:xfrm>
            <a:off x="8023791" y="4821238"/>
            <a:ext cx="228600" cy="15108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eaLnBrk="0" hangingPunct="0">
              <a:lnSpc>
                <a:spcPct val="100000"/>
              </a:lnSpc>
            </a:pPr>
            <a:r>
              <a:rPr lang="en-US" dirty="0" smtClean="0">
                <a:ea typeface="ＭＳ Ｐゴシック" pitchFamily="-112" charset="-128"/>
                <a:cs typeface="ＭＳ Ｐゴシック" pitchFamily="-112" charset="-128"/>
              </a:rPr>
              <a:t>      Selected metric</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9" name="TextBox 8"/>
          <p:cNvSpPr txBox="1"/>
          <p:nvPr/>
        </p:nvSpPr>
        <p:spPr>
          <a:xfrm>
            <a:off x="266744" y="523407"/>
            <a:ext cx="9336044" cy="357021"/>
          </a:xfrm>
          <a:prstGeom prst="rect">
            <a:avLst/>
          </a:prstGeom>
          <a:noFill/>
        </p:spPr>
        <p:txBody>
          <a:bodyPr wrap="square" rtlCol="0">
            <a:spAutoFit/>
          </a:bodyPr>
          <a:lstStyle/>
          <a:p>
            <a:pPr algn="l"/>
            <a:r>
              <a:rPr lang="en-US" sz="2000" b="1" dirty="0" smtClean="0"/>
              <a:t>Metric selection: </a:t>
            </a:r>
            <a:r>
              <a:rPr lang="en-US" sz="2000" dirty="0" smtClean="0"/>
              <a:t>Review of proposed </a:t>
            </a:r>
            <a:r>
              <a:rPr lang="en-US" sz="2000" dirty="0"/>
              <a:t>model risk metrics</a:t>
            </a:r>
          </a:p>
        </p:txBody>
      </p:sp>
      <p:grpSp>
        <p:nvGrpSpPr>
          <p:cNvPr id="8" name="Group 7"/>
          <p:cNvGrpSpPr/>
          <p:nvPr/>
        </p:nvGrpSpPr>
        <p:grpSpPr>
          <a:xfrm>
            <a:off x="350611" y="72184"/>
            <a:ext cx="2084336" cy="189008"/>
            <a:chOff x="403281" y="164517"/>
            <a:chExt cx="2084336" cy="189008"/>
          </a:xfrm>
        </p:grpSpPr>
        <p:sp>
          <p:nvSpPr>
            <p:cNvPr id="10" name="Text Box 75"/>
            <p:cNvSpPr txBox="1">
              <a:spLocks noChangeArrowheads="1"/>
            </p:cNvSpPr>
            <p:nvPr/>
          </p:nvSpPr>
          <p:spPr bwMode="gray">
            <a:xfrm>
              <a:off x="636148" y="166688"/>
              <a:ext cx="185146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Model risk: Metric selection</a:t>
              </a:r>
            </a:p>
          </p:txBody>
        </p:sp>
        <p:sp>
          <p:nvSpPr>
            <p:cNvPr id="14" name="Oval 1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34195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48437" y="296863"/>
            <a:ext cx="8666245" cy="520137"/>
          </a:xfrm>
        </p:spPr>
        <p:txBody>
          <a:bodyPr/>
          <a:lstStyle/>
          <a:p>
            <a:r>
              <a:rPr lang="en-US" dirty="0"/>
              <a:t>Calibration: </a:t>
            </a:r>
            <a:r>
              <a:rPr lang="en-US" b="0" dirty="0"/>
              <a:t>Draw down of backlog of legacy Tier 1 models used in production without appropriate approvals</a:t>
            </a:r>
            <a:endParaRPr lang="en-GB" b="0" dirty="0"/>
          </a:p>
        </p:txBody>
      </p:sp>
      <p:graphicFrame>
        <p:nvGraphicFramePr>
          <p:cNvPr id="9" name="Chart 8"/>
          <p:cNvGraphicFramePr/>
          <p:nvPr>
            <p:extLst>
              <p:ext uri="{D42A27DB-BD31-4B8C-83A1-F6EECF244321}">
                <p14:modId xmlns:p14="http://schemas.microsoft.com/office/powerpoint/2010/main" val="2525951952"/>
              </p:ext>
            </p:extLst>
          </p:nvPr>
        </p:nvGraphicFramePr>
        <p:xfrm>
          <a:off x="366713" y="2161034"/>
          <a:ext cx="5005387" cy="367779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8"/>
          <p:cNvSpPr txBox="1">
            <a:spLocks/>
          </p:cNvSpPr>
          <p:nvPr/>
        </p:nvSpPr>
        <p:spPr>
          <a:xfrm>
            <a:off x="370523" y="1463675"/>
            <a:ext cx="4801552" cy="465818"/>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Schedule for Tier 1</a:t>
            </a:r>
            <a:r>
              <a:rPr kumimoji="0" lang="en-US" sz="1400" b="1" i="0" u="none" strike="noStrike" kern="0" cap="none" spc="0" normalizeH="0" noProof="0" dirty="0" smtClean="0">
                <a:ln>
                  <a:noFill/>
                </a:ln>
                <a:solidFill>
                  <a:srgbClr val="FF0000"/>
                </a:solidFill>
                <a:effectLst/>
                <a:uLnTx/>
                <a:uFillTx/>
                <a:latin typeface="Arial"/>
                <a:ea typeface="ＭＳ Ｐゴシック" pitchFamily="-112" charset="-128"/>
                <a:cs typeface="ＭＳ Ｐゴシック" pitchFamily="-112" charset="-128"/>
              </a:rPr>
              <a:t> </a:t>
            </a:r>
            <a:r>
              <a:rPr kumimoji="0" lang="en-US" sz="1400" b="1"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rPr>
              <a:t>models used in production without appropriate approval </a:t>
            </a:r>
          </a:p>
          <a:p>
            <a:pPr marL="0" marR="0" lvl="0" indent="0" algn="l" defTabSz="914400" rtl="0" eaLnBrk="0" fontAlgn="base" latinLnBrk="0" hangingPunct="0">
              <a:lnSpc>
                <a:spcPct val="100000"/>
              </a:lnSpc>
              <a:spcBef>
                <a:spcPts val="0"/>
              </a:spcBef>
              <a:spcAft>
                <a:spcPct val="0"/>
              </a:spcAft>
              <a:buClrTx/>
              <a:buSzTx/>
              <a:buFontTx/>
              <a:buNone/>
              <a:tabLst/>
              <a:defRPr/>
            </a:pPr>
            <a:r>
              <a:rPr lang="en-US" sz="1400" b="0" kern="0" noProof="0" dirty="0" smtClean="0">
                <a:solidFill>
                  <a:srgbClr val="FF0000"/>
                </a:solidFill>
                <a:latin typeface="Arial"/>
                <a:ea typeface="ＭＳ Ｐゴシック" pitchFamily="-112" charset="-128"/>
                <a:cs typeface="ＭＳ Ｐゴシック" pitchFamily="-112" charset="-128"/>
              </a:rPr>
              <a:t>Planned (red limit) and actual as of March 31, 2016</a:t>
            </a:r>
            <a:endParaRPr kumimoji="0" lang="en-US" sz="1400" b="0" i="0" u="none" strike="noStrike" kern="0" cap="none" spc="0" normalizeH="0" baseline="0" noProof="0" dirty="0" smtClean="0">
              <a:ln>
                <a:noFill/>
              </a:ln>
              <a:solidFill>
                <a:srgbClr val="FF0000"/>
              </a:solidFill>
              <a:effectLst/>
              <a:uLnTx/>
              <a:uFillTx/>
              <a:latin typeface="Arial"/>
              <a:ea typeface="ＭＳ Ｐゴシック" pitchFamily="-112" charset="-128"/>
              <a:cs typeface="ＭＳ Ｐゴシック" pitchFamily="-112" charset="-128"/>
            </a:endParaRPr>
          </a:p>
        </p:txBody>
      </p:sp>
      <p:sp>
        <p:nvSpPr>
          <p:cNvPr id="11" name="Text Placeholder 9"/>
          <p:cNvSpPr txBox="1">
            <a:spLocks/>
          </p:cNvSpPr>
          <p:nvPr/>
        </p:nvSpPr>
        <p:spPr>
          <a:xfrm>
            <a:off x="6195945" y="1463675"/>
            <a:ext cx="3079817" cy="336550"/>
          </a:xfrm>
          <a:prstGeom prst="rect">
            <a:avLst/>
          </a:prstGeom>
        </p:spPr>
        <p:txBody>
          <a:bodyPr lIns="0" tIns="0" rIns="0" bIns="0"/>
          <a:lstStyle>
            <a:lvl1pPr marL="0" indent="0" algn="l" rtl="0" eaLnBrk="1" fontAlgn="base" hangingPunct="1">
              <a:lnSpc>
                <a:spcPct val="100000"/>
              </a:lnSpc>
              <a:spcBef>
                <a:spcPts val="0"/>
              </a:spcBef>
              <a:spcAft>
                <a:spcPct val="0"/>
              </a:spcAft>
              <a:buNone/>
              <a:defRPr sz="1200" b="1">
                <a:solidFill>
                  <a:schemeClr val="tx2"/>
                </a:solidFill>
                <a:latin typeface="+mj-lt"/>
                <a:ea typeface="+mn-ea"/>
                <a:cs typeface="+mn-cs"/>
              </a:defRPr>
            </a:lvl1pPr>
            <a:lvl2pPr marL="0" indent="0" algn="l" rtl="0" eaLnBrk="1" fontAlgn="base" hangingPunct="1">
              <a:lnSpc>
                <a:spcPct val="100000"/>
              </a:lnSpc>
              <a:spcBef>
                <a:spcPts val="0"/>
              </a:spcBef>
              <a:spcAft>
                <a:spcPct val="0"/>
              </a:spcAft>
              <a:buClr>
                <a:schemeClr val="tx1"/>
              </a:buClr>
              <a:buFont typeface="Wingdings" pitchFamily="2" charset="2"/>
              <a:buNone/>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000">
                <a:solidFill>
                  <a:schemeClr val="accent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Bold"/>
                <a:ea typeface="ＭＳ Ｐゴシック"/>
              </a:rPr>
              <a:t>Calibration approach</a:t>
            </a:r>
            <a:endParaRPr kumimoji="0" lang="en-US" sz="1400" b="1" i="0" u="none" strike="noStrike" kern="0" cap="none" spc="0" normalizeH="0" baseline="0" noProof="0" dirty="0">
              <a:ln>
                <a:noFill/>
              </a:ln>
              <a:solidFill>
                <a:srgbClr val="FF0000"/>
              </a:solidFill>
              <a:effectLst/>
              <a:uLnTx/>
              <a:uFillTx/>
              <a:latin typeface="Arial Bold"/>
              <a:ea typeface="ＭＳ Ｐゴシック"/>
            </a:endParaRPr>
          </a:p>
        </p:txBody>
      </p:sp>
      <p:sp>
        <p:nvSpPr>
          <p:cNvPr id="12" name="Content Placeholder 7"/>
          <p:cNvSpPr txBox="1">
            <a:spLocks/>
          </p:cNvSpPr>
          <p:nvPr/>
        </p:nvSpPr>
        <p:spPr>
          <a:xfrm>
            <a:off x="6195946" y="2171701"/>
            <a:ext cx="2995680" cy="2947987"/>
          </a:xfrm>
          <a:prstGeom prst="rect">
            <a:avLst/>
          </a:prstGeom>
        </p:spPr>
        <p:txBody>
          <a:bodyPr lIns="0" tIns="0" rIns="0" bIns="0"/>
          <a:lstStyle>
            <a:lvl1pPr marL="153988" indent="-153988" algn="l" rtl="0" eaLnBrk="1" fontAlgn="base" hangingPunct="1">
              <a:lnSpc>
                <a:spcPct val="100000"/>
              </a:lnSpc>
              <a:spcBef>
                <a:spcPct val="20000"/>
              </a:spcBef>
              <a:spcAft>
                <a:spcPct val="0"/>
              </a:spcAft>
              <a:defRPr sz="1200">
                <a:solidFill>
                  <a:schemeClr val="tx2"/>
                </a:solidFill>
                <a:latin typeface="+mn-lt"/>
                <a:ea typeface="+mn-ea"/>
                <a:cs typeface="+mn-cs"/>
              </a:defRPr>
            </a:lvl1pPr>
            <a:lvl2pPr marL="461963" indent="-231775" algn="l" rtl="0" eaLnBrk="1" fontAlgn="base" hangingPunct="1">
              <a:lnSpc>
                <a:spcPct val="100000"/>
              </a:lnSpc>
              <a:spcBef>
                <a:spcPts val="400"/>
              </a:spcBef>
              <a:spcAft>
                <a:spcPct val="0"/>
              </a:spcAft>
              <a:buClr>
                <a:schemeClr val="tx1"/>
              </a:buClr>
              <a:buFont typeface="Wingdings" pitchFamily="2" charset="2"/>
              <a:buChar char="§"/>
              <a:defRPr sz="1200">
                <a:solidFill>
                  <a:schemeClr val="tx2"/>
                </a:solidFill>
                <a:latin typeface="Arial" charset="0"/>
                <a:ea typeface="+mn-ea"/>
                <a:cs typeface="+mn-cs"/>
              </a:defRPr>
            </a:lvl2pPr>
            <a:lvl3pPr marL="625475" indent="-163513" algn="l" rtl="0" eaLnBrk="1" fontAlgn="base" hangingPunct="1">
              <a:lnSpc>
                <a:spcPct val="100000"/>
              </a:lnSpc>
              <a:spcBef>
                <a:spcPts val="35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lnSpc>
                <a:spcPct val="100000"/>
              </a:lnSpc>
              <a:spcBef>
                <a:spcPts val="300"/>
              </a:spcBef>
              <a:spcAft>
                <a:spcPct val="0"/>
              </a:spcAft>
              <a:buClr>
                <a:schemeClr val="tx1"/>
              </a:buClr>
              <a:buChar char="–"/>
              <a:defRPr sz="1200">
                <a:solidFill>
                  <a:schemeClr val="tx2"/>
                </a:solidFill>
                <a:latin typeface="Arial" charset="0"/>
                <a:ea typeface="+mn-ea"/>
                <a:cs typeface="+mn-cs"/>
              </a:defRPr>
            </a:lvl4pPr>
            <a:lvl5pPr marL="912812" indent="-171450" algn="l" rtl="0" eaLnBrk="1" fontAlgn="base" hangingPunct="1">
              <a:lnSpc>
                <a:spcPct val="100000"/>
              </a:lnSpc>
              <a:spcBef>
                <a:spcPts val="250"/>
              </a:spcBef>
              <a:spcAft>
                <a:spcPct val="0"/>
              </a:spcAft>
              <a:buClr>
                <a:schemeClr val="tx1"/>
              </a:buClr>
              <a:buFont typeface="Courier New" panose="02070309020205020404" pitchFamily="49" charset="0"/>
              <a:buChar char="o"/>
              <a:defRPr sz="12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ＭＳ Ｐゴシック"/>
              </a:rPr>
              <a:t>MRM is committed by MRMG policy to ensure no Tier 1 models are used in production without appropriate approval by </a:t>
            </a:r>
            <a:r>
              <a:rPr lang="en-US" kern="0" dirty="0" smtClean="0">
                <a:solidFill>
                  <a:srgbClr val="000000"/>
                </a:solidFill>
                <a:latin typeface="Arial"/>
                <a:ea typeface="ＭＳ Ｐゴシック"/>
              </a:rPr>
              <a:t>Q1 </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2017</a:t>
            </a:r>
          </a:p>
          <a:p>
            <a:pPr marL="342900" marR="0" lvl="2" indent="-15240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“Draw down” backlog of legacy models to zero by </a:t>
            </a:r>
            <a:r>
              <a:rPr lang="en-US" dirty="0" smtClean="0">
                <a:solidFill>
                  <a:srgbClr val="000000"/>
                </a:solidFill>
                <a:ea typeface="Arial Unicode MS" pitchFamily="34" charset="-128"/>
                <a:cs typeface="Arial" charset="0"/>
              </a:rPr>
              <a:t>Q1 </a:t>
            </a: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2017</a:t>
            </a:r>
          </a:p>
          <a:p>
            <a:pPr marL="342900" marR="0" lvl="2" indent="-152400" algn="l" defTabSz="881063" rtl="0" eaLnBrk="1" fontAlgn="base" latinLnBrk="0" hangingPunct="1">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rPr>
              <a:t>Ensure no new models are put in production without appropriate approval</a:t>
            </a:r>
          </a:p>
          <a:p>
            <a:pPr marL="171450"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kern="0" dirty="0" smtClean="0">
                <a:solidFill>
                  <a:srgbClr val="000000"/>
                </a:solidFill>
                <a:latin typeface="Arial"/>
                <a:ea typeface="ＭＳ Ｐゴシック"/>
              </a:rPr>
              <a:t>Use</a:t>
            </a:r>
            <a:r>
              <a:rPr kumimoji="0" lang="en-US" sz="1200" b="0" i="0" u="none" strike="noStrike" kern="0" cap="none" spc="0" normalizeH="0" baseline="0" noProof="0" dirty="0" smtClean="0">
                <a:ln>
                  <a:noFill/>
                </a:ln>
                <a:solidFill>
                  <a:srgbClr val="000000"/>
                </a:solidFill>
                <a:effectLst/>
                <a:uLnTx/>
                <a:uFillTx/>
                <a:latin typeface="Arial"/>
                <a:ea typeface="ＭＳ Ｐゴシック"/>
              </a:rPr>
              <a:t> the schedule to draw down the backlog of “legacy” models used in production without appropriate approval (on the left) to set the red limit</a:t>
            </a:r>
          </a:p>
        </p:txBody>
      </p:sp>
      <p:cxnSp>
        <p:nvCxnSpPr>
          <p:cNvPr id="19" name="Straight Connector 18"/>
          <p:cNvCxnSpPr/>
          <p:nvPr/>
        </p:nvCxnSpPr>
        <p:spPr>
          <a:xfrm>
            <a:off x="370523" y="3086141"/>
            <a:ext cx="4953952"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55540" y="2705757"/>
            <a:ext cx="1410193" cy="317651"/>
          </a:xfrm>
          <a:prstGeom prst="rect">
            <a:avLst/>
          </a:prstGeom>
          <a:noFill/>
        </p:spPr>
        <p:txBody>
          <a:bodyPr wrap="none" lIns="0" tIns="0" rIns="0" bIns="0" rtlCol="0">
            <a:spAutoFit/>
          </a:bodyPr>
          <a:lstStyle/>
          <a:p>
            <a:pPr algn="r"/>
            <a:r>
              <a:rPr lang="en-GB" sz="1200" b="1" dirty="0"/>
              <a:t>Green </a:t>
            </a:r>
            <a:r>
              <a:rPr lang="en-GB" sz="1200" b="1" dirty="0" smtClean="0"/>
              <a:t>as of Mar. 31</a:t>
            </a:r>
          </a:p>
          <a:p>
            <a:pPr algn="r"/>
            <a:r>
              <a:rPr lang="en-GB" sz="1200" b="1" dirty="0" smtClean="0"/>
              <a:t> (102 models)</a:t>
            </a:r>
            <a:endParaRPr lang="en-GB" sz="1200" b="1" dirty="0"/>
          </a:p>
        </p:txBody>
      </p:sp>
      <p:grpSp>
        <p:nvGrpSpPr>
          <p:cNvPr id="13" name="Group 12"/>
          <p:cNvGrpSpPr/>
          <p:nvPr/>
        </p:nvGrpSpPr>
        <p:grpSpPr>
          <a:xfrm>
            <a:off x="350611" y="72184"/>
            <a:ext cx="6064848" cy="189008"/>
            <a:chOff x="403281" y="164517"/>
            <a:chExt cx="6064848" cy="189008"/>
          </a:xfrm>
        </p:grpSpPr>
        <p:sp>
          <p:nvSpPr>
            <p:cNvPr id="14" name="Text Box 75"/>
            <p:cNvSpPr txBox="1">
              <a:spLocks noChangeArrowheads="1"/>
            </p:cNvSpPr>
            <p:nvPr/>
          </p:nvSpPr>
          <p:spPr bwMode="gray">
            <a:xfrm>
              <a:off x="636148" y="166688"/>
              <a:ext cx="583198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marL="0" lvl="1" algn="l">
                <a:lnSpc>
                  <a:spcPct val="100000"/>
                </a:lnSpc>
              </a:pPr>
              <a:r>
                <a:rPr lang="en-US" sz="1200" dirty="0">
                  <a:solidFill>
                    <a:schemeClr val="accent1"/>
                  </a:solidFill>
                </a:rPr>
                <a:t>Model risk: Calibration – Legacy Tier 1 Models in Production w/o Appropriate Approval</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9</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21" name="Straight Connector 20"/>
          <p:cNvCxnSpPr/>
          <p:nvPr/>
        </p:nvCxnSpPr>
        <p:spPr>
          <a:xfrm>
            <a:off x="5841535"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903965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07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rgbClr val="FF0000"/>
                </a:solidFill>
              </a:rPr>
              <a:t>10.</a:t>
            </a:r>
            <a:r>
              <a:rPr lang="en-GB" dirty="0"/>
              <a:t> Compliance and reputational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bg1">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136719190"/>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832556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40756550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50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a:xfrm>
            <a:off x="348437" y="381390"/>
            <a:ext cx="8666245" cy="435610"/>
          </a:xfrm>
        </p:spPr>
        <p:txBody>
          <a:bodyPr/>
          <a:lstStyle/>
          <a:p>
            <a:r>
              <a:rPr lang="en-US" dirty="0"/>
              <a:t>We have </a:t>
            </a:r>
            <a:r>
              <a:rPr lang="en-US" dirty="0" smtClean="0"/>
              <a:t>recalibrated the </a:t>
            </a:r>
            <a:r>
              <a:rPr lang="en-US" dirty="0"/>
              <a:t>Board level Risk Appetite Statements for </a:t>
            </a:r>
            <a:r>
              <a:rPr lang="en-US" dirty="0" smtClean="0"/>
              <a:t>SHUSA</a:t>
            </a:r>
            <a:r>
              <a:rPr lang="en-US" dirty="0"/>
              <a:t> </a:t>
            </a:r>
            <a:r>
              <a:rPr lang="en-US" dirty="0" smtClean="0"/>
              <a:t>and its entities</a:t>
            </a:r>
            <a:endParaRPr lang="en-US" dirty="0"/>
          </a:p>
        </p:txBody>
      </p:sp>
      <p:sp>
        <p:nvSpPr>
          <p:cNvPr id="4" name="Text Box 75"/>
          <p:cNvSpPr txBox="1">
            <a:spLocks noChangeArrowheads="1"/>
          </p:cNvSpPr>
          <p:nvPr/>
        </p:nvSpPr>
        <p:spPr bwMode="gray">
          <a:xfrm>
            <a:off x="366713" y="98167"/>
            <a:ext cx="63959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nSpc>
                <a:spcPct val="100000"/>
              </a:lnSpc>
            </a:pPr>
            <a:r>
              <a:rPr lang="en-US" sz="1200" dirty="0" smtClean="0">
                <a:solidFill>
                  <a:schemeClr val="bg1">
                    <a:lumMod val="50000"/>
                  </a:schemeClr>
                </a:solidFill>
              </a:rPr>
              <a:t>Overview</a:t>
            </a:r>
            <a:endParaRPr lang="en-US" sz="1200" dirty="0">
              <a:solidFill>
                <a:schemeClr val="bg1">
                  <a:lumMod val="50000"/>
                </a:schemeClr>
              </a:solidFill>
            </a:endParaRPr>
          </a:p>
        </p:txBody>
      </p:sp>
      <p:sp>
        <p:nvSpPr>
          <p:cNvPr id="2" name="TextBox 1"/>
          <p:cNvSpPr txBox="1"/>
          <p:nvPr/>
        </p:nvSpPr>
        <p:spPr>
          <a:xfrm>
            <a:off x="366713" y="1084352"/>
            <a:ext cx="8980487" cy="1680460"/>
          </a:xfrm>
          <a:prstGeom prst="rect">
            <a:avLst/>
          </a:prstGeom>
          <a:noFill/>
        </p:spPr>
        <p:txBody>
          <a:bodyPr wrap="square" rtlCol="0">
            <a:spAutoFit/>
          </a:bodyPr>
          <a:lstStyle/>
          <a:p>
            <a:pPr algn="l"/>
            <a:r>
              <a:rPr lang="en-US" sz="2000" b="1" dirty="0" smtClean="0">
                <a:latin typeface="Arial" panose="020B0604020202020204" pitchFamily="34" charset="0"/>
                <a:cs typeface="Arial" panose="020B0604020202020204" pitchFamily="34" charset="0"/>
              </a:rPr>
              <a:t>Qualitative and Quantitative RAS are the embodiment of Santander US’ strategic goals, and representing the binding constraints inside which strategic plans are established and management is expected to operate in order to achieve its goals.</a:t>
            </a:r>
          </a:p>
          <a:p>
            <a:pPr algn="l"/>
            <a:endParaRPr lang="en-US" sz="2000" b="1" dirty="0">
              <a:latin typeface="Arial" panose="020B0604020202020204" pitchFamily="34" charset="0"/>
              <a:cs typeface="Arial" panose="020B0604020202020204" pitchFamily="34" charset="0"/>
            </a:endParaRPr>
          </a:p>
          <a:p>
            <a:pPr algn="l"/>
            <a:r>
              <a:rPr lang="en-US" sz="2000" b="1" dirty="0" smtClean="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0106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a:t>Compliance and Reputational risk</a:t>
            </a:r>
            <a:endParaRPr lang="en-GB" b="0" dirty="0"/>
          </a:p>
        </p:txBody>
      </p:sp>
      <p:graphicFrame>
        <p:nvGraphicFramePr>
          <p:cNvPr id="13" name="Table 12"/>
          <p:cNvGraphicFramePr>
            <a:graphicFrameLocks noGrp="1"/>
          </p:cNvGraphicFramePr>
          <p:nvPr>
            <p:extLst>
              <p:ext uri="{D42A27DB-BD31-4B8C-83A1-F6EECF244321}">
                <p14:modId xmlns:p14="http://schemas.microsoft.com/office/powerpoint/2010/main" val="997707420"/>
              </p:ext>
            </p:extLst>
          </p:nvPr>
        </p:nvGraphicFramePr>
        <p:xfrm>
          <a:off x="367484" y="1460500"/>
          <a:ext cx="8824141" cy="907160"/>
        </p:xfrm>
        <a:graphic>
          <a:graphicData uri="http://schemas.openxmlformats.org/drawingml/2006/table">
            <a:tbl>
              <a:tblPr firstRow="1" bandRow="1">
                <a:tableStyleId>{2D5ABB26-0587-4C30-8999-92F81FD0307C}</a:tableStyleId>
              </a:tblPr>
              <a:tblGrid>
                <a:gridCol w="1514218"/>
                <a:gridCol w="2621282"/>
                <a:gridCol w="989164"/>
                <a:gridCol w="1233159"/>
                <a:gridCol w="1233159"/>
                <a:gridCol w="1233159"/>
              </a:tblGrid>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Metric</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200"/>
                        </a:spcBef>
                        <a:spcAft>
                          <a:spcPts val="200"/>
                        </a:spcAft>
                      </a:pPr>
                      <a:r>
                        <a:rPr lang="en-GB" sz="1100" b="1" dirty="0" smtClean="0">
                          <a:solidFill>
                            <a:srgbClr val="FF0000"/>
                          </a:solidFill>
                          <a:latin typeface="Arial" panose="020B0604020202020204" pitchFamily="34" charset="0"/>
                          <a:cs typeface="Arial" panose="020B0604020202020204" pitchFamily="34" charset="0"/>
                        </a:rPr>
                        <a:t>Entity</a:t>
                      </a:r>
                      <a:endParaRPr lang="en-GB" sz="1100" b="1" dirty="0">
                        <a:solidFill>
                          <a:srgbClr val="FF0000"/>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Mar 16</a:t>
                      </a:r>
                      <a:endParaRPr lang="en-GB" sz="11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lnSpc>
                          <a:spcPct val="100000"/>
                        </a:lnSpc>
                        <a:spcBef>
                          <a:spcPts val="200"/>
                        </a:spcBef>
                        <a:spcAft>
                          <a:spcPts val="200"/>
                        </a:spcAft>
                      </a:pPr>
                      <a:r>
                        <a:rPr lang="en-GB" sz="1100" b="1" dirty="0" smtClean="0">
                          <a:solidFill>
                            <a:schemeClr val="tx1"/>
                          </a:solidFill>
                          <a:latin typeface="Arial" panose="020B0604020202020204" pitchFamily="34" charset="0"/>
                          <a:cs typeface="Arial" panose="020B0604020202020204" pitchFamily="34" charset="0"/>
                        </a:rPr>
                        <a:t>Amber trigger</a:t>
                      </a:r>
                      <a:endParaRPr lang="en-GB" sz="11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100" b="1" dirty="0" smtClean="0">
                          <a:solidFill>
                            <a:schemeClr val="bg1"/>
                          </a:solidFill>
                          <a:latin typeface="Arial" panose="020B0604020202020204" pitchFamily="34" charset="0"/>
                          <a:cs typeface="Arial" panose="020B0604020202020204" pitchFamily="34" charset="0"/>
                        </a:rPr>
                        <a:t>Red</a:t>
                      </a:r>
                      <a:r>
                        <a:rPr lang="en-GB" sz="1100" b="1" baseline="0" dirty="0" smtClean="0">
                          <a:solidFill>
                            <a:schemeClr val="bg1"/>
                          </a:solidFill>
                          <a:latin typeface="Arial" panose="020B0604020202020204" pitchFamily="34" charset="0"/>
                          <a:cs typeface="Arial" panose="020B0604020202020204" pitchFamily="34" charset="0"/>
                        </a:rPr>
                        <a:t> limits</a:t>
                      </a:r>
                      <a:endParaRPr lang="en-GB" sz="11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2617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Compliance &amp;</a:t>
                      </a:r>
                      <a:r>
                        <a:rPr lang="en-US" sz="1100" b="1" baseline="0" dirty="0" smtClean="0">
                          <a:solidFill>
                            <a:schemeClr val="tx1"/>
                          </a:solidFill>
                          <a:latin typeface="Arial" panose="020B0604020202020204" pitchFamily="34" charset="0"/>
                          <a:cs typeface="Arial" panose="020B0604020202020204" pitchFamily="34" charset="0"/>
                        </a:rPr>
                        <a:t> Reputational </a:t>
                      </a:r>
                      <a:r>
                        <a:rPr lang="en-US" sz="1100" b="1" dirty="0" smtClean="0">
                          <a:solidFill>
                            <a:schemeClr val="tx1"/>
                          </a:solidFill>
                          <a:latin typeface="Arial" panose="020B0604020202020204" pitchFamily="34" charset="0"/>
                          <a:cs typeface="Arial" panose="020B0604020202020204" pitchFamily="34" charset="0"/>
                        </a:rPr>
                        <a:t> risk</a:t>
                      </a:r>
                    </a:p>
                  </a:txBody>
                  <a:tcPr marL="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lnSpc>
                          <a:spcPct val="100000"/>
                        </a:lnSpc>
                        <a:spcBef>
                          <a:spcPts val="0"/>
                        </a:spcBef>
                        <a:spcAft>
                          <a:spcPts val="0"/>
                        </a:spcAft>
                      </a:pPr>
                      <a:r>
                        <a:rPr lang="en-US" sz="1100" dirty="0" smtClean="0">
                          <a:latin typeface="Arial" panose="020B0604020202020204" pitchFamily="34" charset="0"/>
                          <a:cs typeface="Arial" panose="020B0604020202020204" pitchFamily="34" charset="0"/>
                        </a:rPr>
                        <a:t>28</a:t>
                      </a:r>
                    </a:p>
                    <a:p>
                      <a:pPr algn="ctr" rtl="0">
                        <a:lnSpc>
                          <a:spcPct val="100000"/>
                        </a:lnSpc>
                        <a:spcBef>
                          <a:spcPts val="0"/>
                        </a:spcBef>
                        <a:spcAft>
                          <a:spcPts val="0"/>
                        </a:spcAft>
                      </a:pPr>
                      <a:r>
                        <a:rPr lang="en-US" sz="1100" dirty="0" smtClean="0">
                          <a:latin typeface="Arial" panose="020B0604020202020204" pitchFamily="34" charset="0"/>
                          <a:cs typeface="Arial" panose="020B0604020202020204" pitchFamily="34" charset="0"/>
                        </a:rPr>
                        <a:t>(MRIAs</a:t>
                      </a:r>
                      <a:r>
                        <a:rPr lang="en-US" sz="1100" baseline="0" dirty="0" smtClean="0">
                          <a:latin typeface="Arial" panose="020B0604020202020204" pitchFamily="34" charset="0"/>
                          <a:cs typeface="Arial" panose="020B0604020202020204" pitchFamily="34" charset="0"/>
                        </a:rPr>
                        <a:t> – 25) </a:t>
                      </a:r>
                    </a:p>
                    <a:p>
                      <a:pPr algn="ctr" rtl="0">
                        <a:lnSpc>
                          <a:spcPct val="100000"/>
                        </a:lnSpc>
                        <a:spcBef>
                          <a:spcPts val="0"/>
                        </a:spcBef>
                        <a:spcAft>
                          <a:spcPts val="0"/>
                        </a:spcAft>
                      </a:pPr>
                      <a:r>
                        <a:rPr lang="en-US" sz="1100" baseline="0" dirty="0" smtClean="0">
                          <a:latin typeface="Arial" panose="020B0604020202020204" pitchFamily="34" charset="0"/>
                          <a:cs typeface="Arial" panose="020B0604020202020204" pitchFamily="34" charset="0"/>
                        </a:rPr>
                        <a:t>(OCC EAs – 3)</a:t>
                      </a:r>
                      <a:endParaRPr lang="en-US" sz="1100" dirty="0" smtClean="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N/A</a:t>
                      </a:r>
                      <a:endParaRPr lang="en-US" sz="11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100" dirty="0" smtClean="0">
                          <a:latin typeface="Arial" panose="020B0604020202020204" pitchFamily="34" charset="0"/>
                          <a:cs typeface="Arial" panose="020B0604020202020204" pitchFamily="34" charset="0"/>
                        </a:rPr>
                        <a:t>&gt;0</a:t>
                      </a:r>
                      <a:endParaRPr lang="en-US" sz="11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grpSp>
        <p:nvGrpSpPr>
          <p:cNvPr id="10" name="Group 9"/>
          <p:cNvGrpSpPr/>
          <p:nvPr/>
        </p:nvGrpSpPr>
        <p:grpSpPr>
          <a:xfrm>
            <a:off x="350611" y="72184"/>
            <a:ext cx="3522229" cy="189008"/>
            <a:chOff x="403281" y="164517"/>
            <a:chExt cx="3522229" cy="189008"/>
          </a:xfrm>
        </p:grpSpPr>
        <p:sp>
          <p:nvSpPr>
            <p:cNvPr id="11" name="Text Box 75"/>
            <p:cNvSpPr txBox="1">
              <a:spLocks noChangeArrowheads="1"/>
            </p:cNvSpPr>
            <p:nvPr/>
          </p:nvSpPr>
          <p:spPr bwMode="gray">
            <a:xfrm>
              <a:off x="636148" y="166688"/>
              <a:ext cx="328936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a:t>
              </a:r>
              <a:r>
                <a:rPr lang="en-US" sz="1200" dirty="0" smtClean="0">
                  <a:solidFill>
                    <a:schemeClr val="accent1"/>
                  </a:solidFill>
                </a:rPr>
                <a:t>Limit overview</a:t>
              </a:r>
              <a:endParaRPr lang="en-US" sz="1200" dirty="0">
                <a:solidFill>
                  <a:schemeClr val="accent1"/>
                </a:solidFill>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pSp>
        <p:nvGrpSpPr>
          <p:cNvPr id="3" name="Group 2"/>
          <p:cNvGrpSpPr/>
          <p:nvPr/>
        </p:nvGrpSpPr>
        <p:grpSpPr>
          <a:xfrm>
            <a:off x="7297794" y="5829182"/>
            <a:ext cx="1859483" cy="311777"/>
            <a:chOff x="7297794" y="5829182"/>
            <a:chExt cx="1859483" cy="311777"/>
          </a:xfrm>
        </p:grpSpPr>
        <p:sp>
          <p:nvSpPr>
            <p:cNvPr id="14" name="TextBox 13"/>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1" name="TextBox 20"/>
            <p:cNvSpPr txBox="1"/>
            <p:nvPr/>
          </p:nvSpPr>
          <p:spPr>
            <a:xfrm>
              <a:off x="7511876"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52328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3678966211"/>
              </p:ext>
            </p:extLst>
          </p:nvPr>
        </p:nvGraphicFramePr>
        <p:xfrm>
          <a:off x="360998" y="1456055"/>
          <a:ext cx="8821737" cy="2331720"/>
        </p:xfrm>
        <a:graphic>
          <a:graphicData uri="http://schemas.openxmlformats.org/drawingml/2006/table">
            <a:tbl>
              <a:tblPr firstRow="1" bandRow="1">
                <a:tableStyleId>{839DD9DD-9E6C-4910-8AC0-68ADFF6A6AFC}</a:tableStyleId>
              </a:tblPr>
              <a:tblGrid>
                <a:gridCol w="2191702"/>
                <a:gridCol w="14300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u="none" strike="noStrike" dirty="0" smtClean="0">
                          <a:effectLst/>
                          <a:latin typeface="Arial" panose="020B0604020202020204" pitchFamily="34" charset="0"/>
                          <a:cs typeface="Arial" panose="020B0604020202020204" pitchFamily="34" charset="0"/>
                        </a:rPr>
                        <a:t>Open Matters Requiring Immediate Attention (MRIAs) </a:t>
                      </a:r>
                      <a:r>
                        <a:rPr lang="en-US" sz="1200" b="0" i="0" kern="1200" baseline="0" dirty="0" smtClean="0">
                          <a:solidFill>
                            <a:schemeClr val="tx1"/>
                          </a:solidFill>
                          <a:latin typeface="Arial" panose="020B0604020202020204" pitchFamily="34" charset="0"/>
                          <a:ea typeface="+mn-ea"/>
                          <a:cs typeface="Arial" panose="020B0604020202020204" pitchFamily="34" charset="0"/>
                        </a:rPr>
                        <a:t>and other equivalent matters requiring immediate attention</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It is vital for SHUSA to restore the confidence of regulators and other external stakeholders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Overall level of “urgent” regulatory concerns must be monitored and managed</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Although it may take a long time to remediate current “breach” status (as the limit is set to zero), this metric is sets a very strong tone from the Board by the new SHUSA leadership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Other KRIs (e.g. levels of training completion) although useful for management and monitoring, are not directly related to SHUSA’s compliance status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3616807" cy="189008"/>
            <a:chOff x="403281" y="164517"/>
            <a:chExt cx="3616807" cy="189008"/>
          </a:xfrm>
        </p:grpSpPr>
        <p:sp>
          <p:nvSpPr>
            <p:cNvPr id="8" name="Text Box 75"/>
            <p:cNvSpPr txBox="1">
              <a:spLocks noChangeArrowheads="1"/>
            </p:cNvSpPr>
            <p:nvPr/>
          </p:nvSpPr>
          <p:spPr bwMode="gray">
            <a:xfrm>
              <a:off x="636148" y="166688"/>
              <a:ext cx="338394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Compliance and reputational risk </a:t>
            </a:r>
            <a:r>
              <a:rPr lang="en-US" b="0" dirty="0" smtClean="0"/>
              <a:t>metrics</a:t>
            </a:r>
            <a:endParaRPr lang="en-US" b="0" dirty="0"/>
          </a:p>
        </p:txBody>
      </p:sp>
    </p:spTree>
    <p:extLst>
      <p:ext uri="{BB962C8B-B14F-4D97-AF65-F5344CB8AC3E}">
        <p14:creationId xmlns:p14="http://schemas.microsoft.com/office/powerpoint/2010/main" val="19807946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48437" y="296863"/>
            <a:ext cx="8666245" cy="520137"/>
          </a:xfrm>
        </p:spPr>
        <p:txBody>
          <a:bodyPr/>
          <a:lstStyle/>
          <a:p>
            <a:r>
              <a:rPr lang="en-US" dirty="0"/>
              <a:t>Calibration: </a:t>
            </a:r>
            <a:r>
              <a:rPr lang="en-US" b="0" dirty="0"/>
              <a:t>Open MRIAs and other equivalent matters requiring immediate </a:t>
            </a:r>
            <a:r>
              <a:rPr lang="en-US" b="0" dirty="0" smtClean="0"/>
              <a:t>attention</a:t>
            </a:r>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2966857830"/>
              </p:ext>
            </p:extLst>
          </p:nvPr>
        </p:nvGraphicFramePr>
        <p:xfrm>
          <a:off x="366078" y="1698573"/>
          <a:ext cx="5821997" cy="4434840"/>
        </p:xfrm>
        <a:graphic>
          <a:graphicData uri="http://schemas.openxmlformats.org/drawingml/2006/table">
            <a:tbl>
              <a:tblPr>
                <a:tableStyleId>{839DD9DD-9E6C-4910-8AC0-68ADFF6A6AFC}</a:tableStyleId>
              </a:tblPr>
              <a:tblGrid>
                <a:gridCol w="3755975"/>
                <a:gridCol w="103738"/>
                <a:gridCol w="394207"/>
                <a:gridCol w="144769"/>
                <a:gridCol w="474436"/>
                <a:gridCol w="474436"/>
                <a:gridCol w="474436"/>
              </a:tblGrid>
              <a:tr h="0">
                <a:tc>
                  <a:txBody>
                    <a:bodyPr/>
                    <a:lstStyle/>
                    <a:p>
                      <a:pPr algn="l"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spcBef>
                          <a:spcPts val="200"/>
                        </a:spcBef>
                        <a:spcAft>
                          <a:spcPts val="200"/>
                        </a:spcAft>
                      </a:pPr>
                      <a:r>
                        <a:rPr lang="en-US" sz="850" b="1" u="none" strike="noStrike" dirty="0">
                          <a:solidFill>
                            <a:schemeClr val="accent1"/>
                          </a:solidFill>
                          <a:effectLst/>
                        </a:rPr>
                        <a:t>SAN-US</a:t>
                      </a:r>
                      <a:endParaRPr lang="en-US" sz="850" b="1" i="0" u="none" strike="noStrike" dirty="0">
                        <a:solidFill>
                          <a:schemeClr val="accent1"/>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pPr algn="ctr" fontAlgn="b">
                        <a:spcBef>
                          <a:spcPts val="200"/>
                        </a:spcBef>
                        <a:spcAft>
                          <a:spcPts val="200"/>
                        </a:spcAft>
                      </a:pPr>
                      <a:r>
                        <a:rPr lang="en-US" sz="850" b="1" i="0" u="none" strike="noStrike" dirty="0" smtClean="0">
                          <a:solidFill>
                            <a:schemeClr val="accent1"/>
                          </a:solidFill>
                          <a:effectLst/>
                          <a:latin typeface="Calibri"/>
                        </a:rPr>
                        <a:t>BSI</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b="1" u="none" strike="noStrike" dirty="0" smtClean="0">
                          <a:solidFill>
                            <a:schemeClr val="accent1"/>
                          </a:solidFill>
                          <a:effectLst/>
                        </a:rPr>
                        <a:t>SC</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b="1" u="none" strike="noStrike" dirty="0">
                          <a:solidFill>
                            <a:schemeClr val="accent1"/>
                          </a:solidFill>
                          <a:effectLst/>
                        </a:rPr>
                        <a:t>SHUSA</a:t>
                      </a:r>
                      <a:endParaRPr lang="en-US" sz="850" b="1" i="0" u="none" strike="noStrike" dirty="0">
                        <a:solidFill>
                          <a:schemeClr val="accent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4">
                  <a:txBody>
                    <a:bodyPr/>
                    <a:lstStyle/>
                    <a:p>
                      <a:pPr algn="l" fontAlgn="b">
                        <a:spcBef>
                          <a:spcPts val="200"/>
                        </a:spcBef>
                        <a:spcAft>
                          <a:spcPts val="200"/>
                        </a:spcAft>
                      </a:pPr>
                      <a:r>
                        <a:rPr lang="en-US" sz="850" b="1" u="none" strike="noStrike" dirty="0">
                          <a:solidFill>
                            <a:schemeClr val="tx1"/>
                          </a:solidFill>
                          <a:effectLst/>
                        </a:rPr>
                        <a:t>2012</a:t>
                      </a:r>
                      <a:endParaRPr lang="en-US" sz="850" b="1" i="0" u="none" strike="noStrike" dirty="0">
                        <a:solidFill>
                          <a:schemeClr val="tx1"/>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
                        <a:spcBef>
                          <a:spcPts val="200"/>
                        </a:spcBef>
                        <a:spcAft>
                          <a:spcPts val="200"/>
                        </a:spcAft>
                      </a:pPr>
                      <a:endParaRPr lang="en-US" sz="850" b="1" i="0" u="none" strike="noStrike" dirty="0">
                        <a:solidFill>
                          <a:schemeClr val="tx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0">
                <a:tc>
                  <a:txBody>
                    <a:bodyPr/>
                    <a:lstStyle/>
                    <a:p>
                      <a:pPr algn="l" fontAlgn="b">
                        <a:spcBef>
                          <a:spcPts val="200"/>
                        </a:spcBef>
                        <a:spcAft>
                          <a:spcPts val="200"/>
                        </a:spcAft>
                      </a:pPr>
                      <a:r>
                        <a:rPr lang="en-US" sz="850" u="none" strike="noStrike" dirty="0">
                          <a:effectLst/>
                        </a:rPr>
                        <a:t>Liquidity Risk Management </a:t>
                      </a:r>
                      <a:r>
                        <a:rPr lang="en-US" sz="850" u="none" strike="noStrike" dirty="0" smtClean="0">
                          <a:effectLst/>
                        </a:rPr>
                        <a:t>Examination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endParaRPr lang="en-US" sz="850" dirty="0"/>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50" dirty="0"/>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2013</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4">
                  <a:txBody>
                    <a:bodyPr/>
                    <a:lstStyle/>
                    <a:p>
                      <a:pPr algn="l" fontAlgn="b">
                        <a:spcBef>
                          <a:spcPts val="200"/>
                        </a:spcBef>
                        <a:spcAft>
                          <a:spcPts val="200"/>
                        </a:spcAft>
                      </a:pPr>
                      <a:r>
                        <a:rPr lang="en-US" sz="850" u="none" strike="noStrike" dirty="0">
                          <a:effectLst/>
                        </a:rPr>
                        <a:t>Development of Comprehensive Underwriting Standards for Small Fleet Lines of Credit</a:t>
                      </a:r>
                      <a:endParaRPr lang="en-US" sz="850" b="0" i="0" u="none" strike="noStrike" dirty="0">
                        <a:solidFill>
                          <a:srgbClr val="000000"/>
                        </a:solidFill>
                        <a:effectLst/>
                        <a:latin typeface="Calibri"/>
                      </a:endParaRPr>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900" dirty="0"/>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3">
                  <a:txBody>
                    <a:bodyPr/>
                    <a:lstStyle/>
                    <a:p>
                      <a:pPr algn="l" fontAlgn="b">
                        <a:spcBef>
                          <a:spcPts val="200"/>
                        </a:spcBef>
                        <a:spcAft>
                          <a:spcPts val="200"/>
                        </a:spcAft>
                      </a:pPr>
                      <a:r>
                        <a:rPr lang="en-US" sz="850" u="none" strike="noStrike" dirty="0">
                          <a:effectLst/>
                        </a:rPr>
                        <a:t>Implementation of an Effective Credit Risk Management Framework</a:t>
                      </a:r>
                      <a:endParaRPr lang="en-US" sz="850" b="0" i="0" u="none" strike="noStrike" dirty="0">
                        <a:solidFill>
                          <a:srgbClr val="000000"/>
                        </a:solidFill>
                        <a:effectLst/>
                        <a:latin typeface="Calibri"/>
                      </a:endParaRPr>
                    </a:p>
                  </a:txBody>
                  <a:tcPr marL="18288" marR="18288" marT="0" marB="18288"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endParaRPr lang="en-US" sz="850" dirty="0"/>
                    </a:p>
                  </a:txBody>
                  <a:tcPr marL="18288" marR="18288" marT="0" marB="18288" anchor="ctr">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ctr">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2014</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2">
                  <a:txBody>
                    <a:bodyPr/>
                    <a:lstStyle/>
                    <a:p>
                      <a:pPr algn="l" fontAlgn="b">
                        <a:spcBef>
                          <a:spcPts val="200"/>
                        </a:spcBef>
                        <a:spcAft>
                          <a:spcPts val="200"/>
                        </a:spcAft>
                      </a:pPr>
                      <a:r>
                        <a:rPr lang="en-US" sz="850" u="none" strike="noStrike" dirty="0">
                          <a:effectLst/>
                        </a:rPr>
                        <a:t>Capital Plan Transparency and Documentation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Data Governance and Quality</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Governance Structure</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Leadership and </a:t>
                      </a:r>
                      <a:r>
                        <a:rPr lang="en-US" sz="850" u="none" strike="noStrike" dirty="0" smtClean="0">
                          <a:effectLst/>
                        </a:rPr>
                        <a:t>Staffing </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Model Risk Management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Pre-Provision Net Revenue (PPNR)</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Project Planning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Risk Identification Process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Establish and Implement Appropriate Systems and Controls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Consolidated Liquidity Stress Testing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Contingency Funding Plan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7">
                  <a:txBody>
                    <a:bodyPr/>
                    <a:lstStyle/>
                    <a:p>
                      <a:pPr algn="l" fontAlgn="b">
                        <a:spcBef>
                          <a:spcPts val="200"/>
                        </a:spcBef>
                        <a:spcAft>
                          <a:spcPts val="200"/>
                        </a:spcAft>
                      </a:pPr>
                      <a:r>
                        <a:rPr lang="en-US" sz="850" b="1" u="none" strike="noStrike" dirty="0">
                          <a:solidFill>
                            <a:schemeClr val="tx1"/>
                          </a:solidFill>
                          <a:effectLst/>
                        </a:rPr>
                        <a:t>2015</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fontAlgn="b">
                        <a:spcBef>
                          <a:spcPts val="200"/>
                        </a:spcBef>
                        <a:spcAft>
                          <a:spcPts val="200"/>
                        </a:spcAft>
                      </a:pPr>
                      <a:endParaRPr lang="en-US" sz="850" b="0" i="0" u="none" strike="noStrike" dirty="0">
                        <a:solidFill>
                          <a:schemeClr val="bg1"/>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0">
                <a:tc gridSpan="2">
                  <a:txBody>
                    <a:bodyPr/>
                    <a:lstStyle/>
                    <a:p>
                      <a:pPr algn="l" fontAlgn="b">
                        <a:spcBef>
                          <a:spcPts val="200"/>
                        </a:spcBef>
                        <a:spcAft>
                          <a:spcPts val="200"/>
                        </a:spcAft>
                      </a:pPr>
                      <a:r>
                        <a:rPr lang="en-US" sz="850" u="none" strike="noStrike" dirty="0">
                          <a:effectLst/>
                        </a:rPr>
                        <a:t>SAN-US MRM Framework Plan</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SAN-US MRM Governance and Oversight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SAN-US MRM Leadership Strengthening</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Audit Planning Process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Staffing and Skills Assessment</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Loss Estimation Methodologies</a:t>
                      </a:r>
                      <a:r>
                        <a:rPr lang="en-US" sz="850" u="none" strike="noStrike" dirty="0" smtClean="0">
                          <a:effectLst/>
                        </a:rPr>
                        <a:t>: Retail </a:t>
                      </a:r>
                      <a:r>
                        <a:rPr lang="en-US" sz="850" u="none" strike="noStrike" dirty="0">
                          <a:effectLst/>
                        </a:rPr>
                        <a:t>Credit Risk</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u="none" strike="noStrike" dirty="0">
                          <a:effectLst/>
                        </a:rPr>
                        <a:t>Loss Estimation Methodologies</a:t>
                      </a:r>
                      <a:r>
                        <a:rPr lang="en-US" sz="850" u="none" strike="noStrike" dirty="0" smtClean="0">
                          <a:effectLst/>
                        </a:rPr>
                        <a:t>: Wholesale </a:t>
                      </a:r>
                      <a:r>
                        <a:rPr lang="en-US" sz="850" u="none" strike="noStrike" dirty="0">
                          <a:effectLst/>
                        </a:rPr>
                        <a:t>Credit Risk</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dirty="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r>
                        <a:rPr lang="en-US" sz="850" u="none" strike="noStrike" dirty="0" smtClean="0">
                          <a:effectLst/>
                          <a:sym typeface="Wingdings"/>
                        </a:rPr>
                        <a:t></a:t>
                      </a: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b="0" i="0" u="none" strike="noStrike" dirty="0" smtClean="0">
                          <a:solidFill>
                            <a:srgbClr val="000000"/>
                          </a:solidFill>
                          <a:effectLst/>
                          <a:latin typeface="Calibri"/>
                        </a:rPr>
                        <a:t>Patch Management</a:t>
                      </a:r>
                      <a:r>
                        <a:rPr lang="en-US" sz="850" b="0" i="0" u="none" strike="noStrike" baseline="0" dirty="0" smtClean="0">
                          <a:solidFill>
                            <a:srgbClr val="000000"/>
                          </a:solidFill>
                          <a:effectLst/>
                          <a:latin typeface="Calibri"/>
                        </a:rPr>
                        <a:t> Backlogs</a:t>
                      </a:r>
                      <a:endParaRPr lang="en-US" sz="850" b="0" i="0" u="none" strike="noStrike" dirty="0">
                        <a:solidFill>
                          <a:srgbClr val="000000"/>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rPr>
                        <a:t>Leadership and Staffing </a:t>
                      </a:r>
                      <a:endParaRPr lang="en-US" sz="850" b="0" i="0" u="none" strike="noStrike" dirty="0" smtClean="0">
                        <a:solidFill>
                          <a:srgbClr val="000000"/>
                        </a:solidFill>
                        <a:effectLst/>
                        <a:latin typeface="+mn-lt"/>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850" b="0" i="0" u="none" strike="noStrike" dirty="0" smtClean="0">
                          <a:solidFill>
                            <a:srgbClr val="000000"/>
                          </a:solidFill>
                          <a:effectLst/>
                          <a:latin typeface="+mn-lt"/>
                        </a:rPr>
                        <a:t>Monitoring and Testing</a:t>
                      </a:r>
                      <a:r>
                        <a:rPr lang="en-US" sz="850" b="0" i="0" u="none" strike="noStrike" baseline="0" dirty="0" smtClean="0">
                          <a:solidFill>
                            <a:srgbClr val="000000"/>
                          </a:solidFill>
                          <a:effectLst/>
                          <a:latin typeface="+mn-lt"/>
                        </a:rPr>
                        <a:t> Program</a:t>
                      </a:r>
                      <a:endParaRPr lang="en-US" sz="850" b="0" i="0" u="none" strike="noStrike" dirty="0" smtClean="0">
                        <a:solidFill>
                          <a:srgbClr val="000000"/>
                        </a:solidFill>
                        <a:effectLst/>
                        <a:latin typeface="+mn-lt"/>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endParaRPr lang="en-US" sz="850"/>
                    </a:p>
                  </a:txBody>
                  <a:tcPr marL="18288" marR="18288" marT="0" marB="18288" anchor="b">
                    <a:lnL>
                      <a:noFill/>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200"/>
                        </a:spcBef>
                        <a:spcAft>
                          <a:spcPts val="200"/>
                        </a:spcAft>
                        <a:buClrTx/>
                        <a:buSzTx/>
                        <a:buFontTx/>
                        <a:buNone/>
                        <a:tabLst/>
                        <a:defRPr/>
                      </a:pPr>
                      <a:r>
                        <a:rPr lang="en-US" sz="850" u="none" strike="noStrike" dirty="0" smtClean="0">
                          <a:effectLst/>
                          <a:sym typeface="Wingdings"/>
                        </a:rPr>
                        <a:t></a:t>
                      </a:r>
                      <a:endParaRPr lang="en-US" sz="850" b="0" i="0" u="none" strike="noStrike" dirty="0" smtClean="0">
                        <a:solidFill>
                          <a:srgbClr val="000000"/>
                        </a:solidFill>
                        <a:effectLst/>
                        <a:latin typeface="+mn-lt"/>
                      </a:endParaRPr>
                    </a:p>
                  </a:txBody>
                  <a:tcPr marL="18288" marR="18288" marT="0" marB="18288" anchor="b">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spcBef>
                          <a:spcPts val="200"/>
                        </a:spcBef>
                        <a:spcAft>
                          <a:spcPts val="200"/>
                        </a:spcAft>
                      </a:pPr>
                      <a:endParaRPr lang="en-US" sz="850" b="0" i="0" u="none" strike="noStrike" dirty="0">
                        <a:solidFill>
                          <a:srgbClr val="000000"/>
                        </a:solidFill>
                        <a:effectLst/>
                        <a:latin typeface="Calibri"/>
                      </a:endParaRPr>
                    </a:p>
                  </a:txBody>
                  <a:tcPr marL="18288" marR="18288" marT="0" marB="18288" anchor="b">
                    <a:lnL w="6350" cap="flat" cmpd="sng" algn="ctr">
                      <a:solidFill>
                        <a:schemeClr val="accent3"/>
                      </a:solid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gridSpan="2">
                  <a:txBody>
                    <a:bodyPr/>
                    <a:lstStyle/>
                    <a:p>
                      <a:pPr algn="l" fontAlgn="b">
                        <a:spcBef>
                          <a:spcPts val="200"/>
                        </a:spcBef>
                        <a:spcAft>
                          <a:spcPts val="200"/>
                        </a:spcAft>
                      </a:pPr>
                      <a:r>
                        <a:rPr lang="en-US" sz="850" b="1" u="none" strike="noStrike" dirty="0" smtClean="0">
                          <a:solidFill>
                            <a:schemeClr val="tx1"/>
                          </a:solidFill>
                          <a:effectLst/>
                        </a:rPr>
                        <a:t>Total</a:t>
                      </a:r>
                      <a:endParaRPr lang="en-US" sz="850" b="1" i="0" u="none" strike="noStrike" dirty="0">
                        <a:solidFill>
                          <a:schemeClr val="tx1"/>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gridSpan="2">
                  <a:txBody>
                    <a:bodyPr/>
                    <a:lstStyle/>
                    <a:p>
                      <a:pPr algn="ctr" fontAlgn="b">
                        <a:spcBef>
                          <a:spcPts val="200"/>
                        </a:spcBef>
                        <a:spcAft>
                          <a:spcPts val="200"/>
                        </a:spcAft>
                      </a:pPr>
                      <a:r>
                        <a:rPr lang="en-US" sz="850" b="1" u="none" strike="noStrike" dirty="0">
                          <a:solidFill>
                            <a:schemeClr val="tx1"/>
                          </a:solidFill>
                          <a:effectLst/>
                        </a:rPr>
                        <a:t>4</a:t>
                      </a:r>
                      <a:endParaRPr lang="en-US" sz="850" b="1" i="0" u="none" strike="noStrike" dirty="0">
                        <a:solidFill>
                          <a:schemeClr val="tx1"/>
                        </a:solidFill>
                        <a:effectLst/>
                        <a:latin typeface="Calibri"/>
                      </a:endParaRPr>
                    </a:p>
                  </a:txBody>
                  <a:tcPr marL="18288" marR="18288" marT="0" marB="18288" anchor="b">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a:txBody>
                    <a:bodyPr/>
                    <a:lstStyle/>
                    <a:p>
                      <a:pPr algn="ctr" fontAlgn="b">
                        <a:spcBef>
                          <a:spcPts val="200"/>
                        </a:spcBef>
                        <a:spcAft>
                          <a:spcPts val="200"/>
                        </a:spcAft>
                      </a:pPr>
                      <a:r>
                        <a:rPr lang="en-US" sz="850" b="1" i="0" u="none" strike="noStrike" dirty="0" smtClean="0">
                          <a:solidFill>
                            <a:schemeClr val="tx1"/>
                          </a:solidFill>
                          <a:effectLst/>
                          <a:latin typeface="Calibri"/>
                        </a:rPr>
                        <a:t>1</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spcBef>
                          <a:spcPts val="200"/>
                        </a:spcBef>
                        <a:spcAft>
                          <a:spcPts val="200"/>
                        </a:spcAft>
                      </a:pPr>
                      <a:r>
                        <a:rPr lang="en-US" sz="850" b="1" i="0" u="none" strike="noStrike" dirty="0" smtClean="0">
                          <a:solidFill>
                            <a:schemeClr val="tx1"/>
                          </a:solidFill>
                          <a:effectLst/>
                          <a:latin typeface="+mn-lt"/>
                        </a:rPr>
                        <a:t>5</a:t>
                      </a:r>
                      <a:endParaRPr lang="en-US" sz="850" b="1" i="0" u="none" strike="noStrike" dirty="0">
                        <a:solidFill>
                          <a:schemeClr val="tx1"/>
                        </a:solidFill>
                        <a:effectLst/>
                        <a:latin typeface="Calibri"/>
                      </a:endParaRPr>
                    </a:p>
                  </a:txBody>
                  <a:tcPr marL="18288" marR="18288" marT="0" marB="18288" anchor="b">
                    <a:lnL>
                      <a:noFill/>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spcBef>
                          <a:spcPts val="200"/>
                        </a:spcBef>
                        <a:spcAft>
                          <a:spcPts val="200"/>
                        </a:spcAft>
                      </a:pPr>
                      <a:r>
                        <a:rPr lang="en-US" sz="850" b="1" u="none" strike="noStrike" dirty="0" smtClean="0">
                          <a:solidFill>
                            <a:schemeClr val="tx1"/>
                          </a:solidFill>
                          <a:effectLst/>
                        </a:rPr>
                        <a:t>15</a:t>
                      </a:r>
                      <a:endParaRPr lang="en-US" sz="850" b="1" i="0" u="none" strike="noStrike" dirty="0">
                        <a:solidFill>
                          <a:schemeClr val="tx1"/>
                        </a:solidFill>
                        <a:effectLst/>
                        <a:latin typeface="Calibri"/>
                      </a:endParaRPr>
                    </a:p>
                  </a:txBody>
                  <a:tcPr marL="18288" marR="18288" marT="0" marB="18288" anchor="b">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9" name="Content Placeholder 4"/>
          <p:cNvSpPr txBox="1">
            <a:spLocks/>
          </p:cNvSpPr>
          <p:nvPr/>
        </p:nvSpPr>
        <p:spPr bwMode="gray">
          <a:xfrm>
            <a:off x="6788524" y="1934293"/>
            <a:ext cx="240310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marR="0" lvl="0" indent="-1714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SHUSA is committed to </a:t>
            </a:r>
            <a:r>
              <a:rPr kumimoji="0" lang="en-US" sz="1200" b="0" i="0" u="none" strike="noStrike" kern="1200" cap="none" spc="0" normalizeH="0" baseline="0" noProof="0" dirty="0" smtClean="0">
                <a:ln>
                  <a:noFill/>
                </a:ln>
                <a:solidFill>
                  <a:srgbClr val="000000"/>
                </a:solidFill>
                <a:effectLst/>
                <a:uLnTx/>
                <a:uFillTx/>
                <a:latin typeface="Arial"/>
                <a:ea typeface="+mn-ea"/>
                <a:cs typeface="+mn-cs"/>
                <a:sym typeface="+mn-lt"/>
              </a:rPr>
              <a:t>fully complying with all regulatory standards and </a:t>
            </a: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mn-lt"/>
              </a:rPr>
              <a:t>ensuring the timely remediation of all outstanding regulatory findings</a:t>
            </a:r>
          </a:p>
          <a:p>
            <a:pPr marL="171450" lvl="0" indent="-171450">
              <a:lnSpc>
                <a:spcPct val="100000"/>
              </a:lnSpc>
              <a:spcBef>
                <a:spcPts val="600"/>
              </a:spcBef>
              <a:buFont typeface="Arial" panose="020B0604020202020204" pitchFamily="34" charset="0"/>
              <a:buChar char="•"/>
              <a:defRPr/>
            </a:pPr>
            <a:r>
              <a:rPr lang="en-US" sz="1200" kern="0" dirty="0" smtClean="0">
                <a:solidFill>
                  <a:srgbClr val="000000"/>
                </a:solidFill>
                <a:latin typeface="Arial"/>
              </a:rPr>
              <a:t>Management proposed </a:t>
            </a:r>
            <a:r>
              <a:rPr lang="en-US" sz="1200" kern="0" dirty="0">
                <a:solidFill>
                  <a:srgbClr val="000000"/>
                </a:solidFill>
                <a:latin typeface="Arial"/>
              </a:rPr>
              <a:t>setting the limit at zero, setting a strong</a:t>
            </a:r>
            <a:r>
              <a:rPr lang="en-US" sz="1200" kern="0" dirty="0">
                <a:solidFill>
                  <a:srgbClr val="000000"/>
                </a:solidFill>
                <a:latin typeface="Arial"/>
                <a:ea typeface="ＭＳ Ｐゴシック" pitchFamily="-112" charset="-128"/>
                <a:cs typeface="ＭＳ Ｐゴシック" pitchFamily="-112" charset="-128"/>
              </a:rPr>
              <a:t> “tone-from-top” that MRIAs are unacceptable and must be remediated as soon as </a:t>
            </a:r>
            <a:r>
              <a:rPr lang="en-US" sz="1200" kern="0" dirty="0" smtClean="0">
                <a:solidFill>
                  <a:srgbClr val="000000"/>
                </a:solidFill>
                <a:latin typeface="Arial"/>
                <a:ea typeface="ＭＳ Ｐゴシック" pitchFamily="-112" charset="-128"/>
                <a:cs typeface="ＭＳ Ｐゴシック" pitchFamily="-112" charset="-128"/>
              </a:rPr>
              <a:t>possible</a:t>
            </a:r>
          </a:p>
          <a:p>
            <a:pPr marL="171450" lvl="0" indent="-171450">
              <a:lnSpc>
                <a:spcPct val="100000"/>
              </a:lnSpc>
              <a:spcBef>
                <a:spcPts val="600"/>
              </a:spcBef>
              <a:buFont typeface="Arial" panose="020B0604020202020204" pitchFamily="34" charset="0"/>
              <a:buChar char="•"/>
              <a:defRPr/>
            </a:pPr>
            <a:r>
              <a:rPr lang="en-US" sz="1200" kern="0" dirty="0" smtClean="0">
                <a:solidFill>
                  <a:srgbClr val="000000"/>
                </a:solidFill>
                <a:latin typeface="Arial"/>
                <a:ea typeface="ＭＳ Ｐゴシック" pitchFamily="-112" charset="-128"/>
                <a:cs typeface="ＭＳ Ｐゴシック" pitchFamily="-112" charset="-128"/>
              </a:rPr>
              <a:t>SBNA had an additional 3 open OCC Enforcement Actions as of March 31</a:t>
            </a:r>
            <a:endParaRPr lang="en-US" sz="1200" kern="0" dirty="0">
              <a:solidFill>
                <a:srgbClr val="000000"/>
              </a:solidFill>
              <a:latin typeface="Arial" charset="0"/>
              <a:ea typeface="ＭＳ Ｐゴシック" pitchFamily="-112" charset="-128"/>
              <a:cs typeface="ＭＳ Ｐゴシック" pitchFamily="-112" charset="-128"/>
            </a:endParaRPr>
          </a:p>
        </p:txBody>
      </p:sp>
      <p:sp>
        <p:nvSpPr>
          <p:cNvPr id="10" name="Footnote"/>
          <p:cNvSpPr/>
          <p:nvPr/>
        </p:nvSpPr>
        <p:spPr bwMode="auto">
          <a:xfrm>
            <a:off x="369661" y="6193077"/>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“Open MRIAs </a:t>
            </a:r>
            <a:r>
              <a:rPr lang="en-US" sz="800" dirty="0" err="1">
                <a:latin typeface="Arial"/>
                <a:sym typeface="Arial"/>
              </a:rPr>
              <a:t>ao</a:t>
            </a:r>
            <a:r>
              <a:rPr lang="en-US" sz="800" dirty="0">
                <a:latin typeface="Arial"/>
                <a:sym typeface="Arial"/>
              </a:rPr>
              <a:t> March 31, 2016.pdf”</a:t>
            </a:r>
            <a:endParaRPr lang="en-US" sz="800" dirty="0">
              <a:latin typeface="Wingdings"/>
              <a:sym typeface="Arial"/>
            </a:endParaRPr>
          </a:p>
        </p:txBody>
      </p:sp>
      <p:grpSp>
        <p:nvGrpSpPr>
          <p:cNvPr id="14" name="Group 13"/>
          <p:cNvGrpSpPr/>
          <p:nvPr/>
        </p:nvGrpSpPr>
        <p:grpSpPr>
          <a:xfrm>
            <a:off x="350611" y="72184"/>
            <a:ext cx="4333348" cy="189008"/>
            <a:chOff x="403281" y="164517"/>
            <a:chExt cx="4333348" cy="189008"/>
          </a:xfrm>
        </p:grpSpPr>
        <p:sp>
          <p:nvSpPr>
            <p:cNvPr id="16" name="Text Box 75"/>
            <p:cNvSpPr txBox="1">
              <a:spLocks noChangeArrowheads="1"/>
            </p:cNvSpPr>
            <p:nvPr/>
          </p:nvSpPr>
          <p:spPr bwMode="gray">
            <a:xfrm>
              <a:off x="636148" y="166688"/>
              <a:ext cx="410048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Compliance and reputational risk: Calibration – Open </a:t>
              </a:r>
              <a:r>
                <a:rPr lang="en-US" sz="1200" dirty="0" smtClean="0">
                  <a:solidFill>
                    <a:schemeClr val="accent1"/>
                  </a:solidFill>
                </a:rPr>
                <a:t>MRIAs</a:t>
              </a:r>
              <a:endParaRPr lang="en-US" sz="1200" dirty="0">
                <a:solidFill>
                  <a:schemeClr val="accent1"/>
                </a:solidFill>
              </a:endParaRPr>
            </a:p>
          </p:txBody>
        </p:sp>
        <p:sp>
          <p:nvSpPr>
            <p:cNvPr id="17" name="Oval 1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10</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6713" y="1469799"/>
            <a:ext cx="564673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Open MRIAs, as of 3/31/2016</a:t>
            </a:r>
            <a:endParaRPr lang="en-US" sz="1400" b="1">
              <a:solidFill>
                <a:schemeClr val="accent1"/>
              </a:solidFill>
              <a:latin typeface="+mj-lt"/>
            </a:endParaRPr>
          </a:p>
        </p:txBody>
      </p:sp>
      <p:sp>
        <p:nvSpPr>
          <p:cNvPr id="3" name="TextBox 2"/>
          <p:cNvSpPr txBox="1"/>
          <p:nvPr/>
        </p:nvSpPr>
        <p:spPr>
          <a:xfrm>
            <a:off x="6792913" y="1469799"/>
            <a:ext cx="243759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18" name="Straight Connector 17"/>
          <p:cNvCxnSpPr/>
          <p:nvPr/>
        </p:nvCxnSpPr>
        <p:spPr>
          <a:xfrm>
            <a:off x="6607175" y="1461713"/>
            <a:ext cx="0" cy="473136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1953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chemeClr val="bg1">
                    <a:lumMod val="50000"/>
                  </a:schemeClr>
                </a:solidFill>
              </a:rPr>
              <a:t>Additional metrics</a:t>
            </a:r>
            <a:endParaRPr lang="en-GB" sz="3200" b="1" dirty="0">
              <a:solidFill>
                <a:schemeClr val="bg1">
                  <a:lumMod val="50000"/>
                </a:schemeClr>
              </a:solidFill>
            </a:endParaRPr>
          </a:p>
        </p:txBody>
      </p:sp>
    </p:spTree>
    <p:extLst>
      <p:ext uri="{BB962C8B-B14F-4D97-AF65-F5344CB8AC3E}">
        <p14:creationId xmlns:p14="http://schemas.microsoft.com/office/powerpoint/2010/main" val="22958118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4390713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50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p:txBody>
          <a:bodyPr/>
          <a:lstStyle/>
          <a:p>
            <a:r>
              <a:rPr lang="en-US" dirty="0" smtClean="0"/>
              <a:t>Process for Group-required Additional metrics</a:t>
            </a:r>
            <a:endParaRPr lang="en-GB" dirty="0"/>
          </a:p>
        </p:txBody>
      </p:sp>
      <p:sp>
        <p:nvSpPr>
          <p:cNvPr id="13" name="Content Placeholder 4"/>
          <p:cNvSpPr txBox="1">
            <a:spLocks/>
          </p:cNvSpPr>
          <p:nvPr/>
        </p:nvSpPr>
        <p:spPr bwMode="gray">
          <a:xfrm>
            <a:off x="5105965" y="1934293"/>
            <a:ext cx="405531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kumimoji="0" lang="en-US" b="0" i="0" u="none" strike="noStrike" kern="0" cap="none" spc="0" normalizeH="0" baseline="0" noProof="0" dirty="0" smtClean="0">
                <a:ln>
                  <a:noFill/>
                </a:ln>
                <a:solidFill>
                  <a:srgbClr val="000000"/>
                </a:solidFill>
                <a:effectLst/>
                <a:uLnTx/>
                <a:uFillTx/>
                <a:latin typeface="Arial"/>
                <a:sym typeface="+mn-lt"/>
              </a:rPr>
              <a:t>Metrics collected monthly</a:t>
            </a:r>
            <a:r>
              <a:rPr kumimoji="0" lang="en-US" b="0" i="0" u="none" strike="noStrike" kern="0" cap="none" spc="0" normalizeH="0" noProof="0" dirty="0" smtClean="0">
                <a:ln>
                  <a:noFill/>
                </a:ln>
                <a:solidFill>
                  <a:srgbClr val="000000"/>
                </a:solidFill>
                <a:effectLst/>
                <a:uLnTx/>
                <a:uFillTx/>
                <a:latin typeface="Arial"/>
                <a:sym typeface="+mn-lt"/>
              </a:rPr>
              <a:t> by entities and reported to SHUSA RAS management team</a:t>
            </a:r>
          </a:p>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lang="en-US" kern="0" dirty="0" smtClean="0">
                <a:solidFill>
                  <a:srgbClr val="000000"/>
                </a:solidFill>
                <a:latin typeface="Arial"/>
              </a:rPr>
              <a:t>Breaches reviewed and discussed with entity and SHUSA ERM teams</a:t>
            </a:r>
          </a:p>
          <a:p>
            <a:pPr marL="285750" marR="0" lvl="0" indent="-285750" algn="l" defTabSz="914400" rtl="0" eaLnBrk="1" fontAlgn="base" latinLnBrk="0" hangingPunct="1">
              <a:lnSpc>
                <a:spcPct val="100000"/>
              </a:lnSpc>
              <a:spcBef>
                <a:spcPts val="600"/>
              </a:spcBef>
              <a:spcAft>
                <a:spcPts val="0"/>
              </a:spcAft>
              <a:buClrTx/>
              <a:buSzTx/>
              <a:buFont typeface="+mj-lt"/>
              <a:buAutoNum type="arabicPeriod"/>
              <a:tabLst/>
              <a:defRPr/>
            </a:pPr>
            <a:r>
              <a:rPr lang="en-US" kern="0" dirty="0" smtClean="0">
                <a:solidFill>
                  <a:srgbClr val="000000"/>
                </a:solidFill>
                <a:latin typeface="Arial"/>
              </a:rPr>
              <a:t>Valid breaches representing material business concern reported to Group</a:t>
            </a:r>
          </a:p>
          <a:p>
            <a:pPr marL="0" marR="0" lvl="0" indent="0" algn="l" defTabSz="914400" rtl="0" eaLnBrk="1" fontAlgn="base" latinLnBrk="0" hangingPunct="1">
              <a:lnSpc>
                <a:spcPct val="100000"/>
              </a:lnSpc>
              <a:spcBef>
                <a:spcPts val="600"/>
              </a:spcBef>
              <a:spcAft>
                <a:spcPts val="0"/>
              </a:spcAft>
              <a:buClrTx/>
              <a:buSzTx/>
              <a:buNone/>
              <a:tabLst/>
              <a:defRPr/>
            </a:pPr>
            <a:endParaRPr lang="en-US" kern="0" dirty="0" smtClean="0">
              <a:solidFill>
                <a:srgbClr val="000000"/>
              </a:solidFill>
              <a:latin typeface="Arial"/>
            </a:endParaRPr>
          </a:p>
          <a:p>
            <a:pPr marL="0" marR="0" lvl="0" indent="0" algn="l" defTabSz="914400" rtl="0" eaLnBrk="1" fontAlgn="base" latinLnBrk="0" hangingPunct="1">
              <a:lnSpc>
                <a:spcPct val="100000"/>
              </a:lnSpc>
              <a:spcBef>
                <a:spcPts val="600"/>
              </a:spcBef>
              <a:spcAft>
                <a:spcPts val="0"/>
              </a:spcAft>
              <a:buClrTx/>
              <a:buSzTx/>
              <a:buNone/>
              <a:tabLst/>
              <a:defRPr/>
            </a:pPr>
            <a:r>
              <a:rPr lang="en-US" i="1" kern="0" dirty="0" smtClean="0">
                <a:solidFill>
                  <a:schemeClr val="accent1"/>
                </a:solidFill>
                <a:latin typeface="Arial"/>
                <a:ea typeface="ＭＳ Ｐゴシック" pitchFamily="-112" charset="-128"/>
                <a:cs typeface="ＭＳ Ｐゴシック" pitchFamily="-112" charset="-128"/>
              </a:rPr>
              <a:t>Note: Additional metric values not reported in monthly SHUSA and entity RAS presentations</a:t>
            </a:r>
            <a:endParaRPr lang="en-US" i="1" kern="0" dirty="0">
              <a:solidFill>
                <a:schemeClr val="accent1"/>
              </a:solidFill>
              <a:latin typeface="Arial" charset="0"/>
              <a:ea typeface="ＭＳ Ｐゴシック" pitchFamily="-112" charset="-128"/>
              <a:cs typeface="ＭＳ Ｐゴシック" pitchFamily="-112" charset="-128"/>
            </a:endParaRPr>
          </a:p>
        </p:txBody>
      </p:sp>
      <p:sp>
        <p:nvSpPr>
          <p:cNvPr id="15" name="Content Placeholder 4"/>
          <p:cNvSpPr txBox="1">
            <a:spLocks/>
          </p:cNvSpPr>
          <p:nvPr/>
        </p:nvSpPr>
        <p:spPr bwMode="gray">
          <a:xfrm>
            <a:off x="366713" y="1934293"/>
            <a:ext cx="409575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228600" lvl="0" indent="-228600">
              <a:lnSpc>
                <a:spcPct val="100000"/>
              </a:lnSpc>
              <a:spcBef>
                <a:spcPts val="600"/>
              </a:spcBef>
              <a:buFont typeface="Arial" panose="020B0604020202020204" pitchFamily="34" charset="0"/>
              <a:buChar char="•"/>
              <a:defRPr/>
            </a:pPr>
            <a:r>
              <a:rPr lang="en-US" kern="0" dirty="0" smtClean="0">
                <a:solidFill>
                  <a:srgbClr val="000000"/>
                </a:solidFill>
              </a:rPr>
              <a:t>Additional </a:t>
            </a:r>
            <a:r>
              <a:rPr lang="en-US" kern="0" dirty="0">
                <a:solidFill>
                  <a:srgbClr val="000000"/>
                </a:solidFill>
              </a:rPr>
              <a:t>metrics are metrics required by Group for line of sight to the ECB, but not currently included in the SHUSA or entity level RASs</a:t>
            </a:r>
          </a:p>
          <a:p>
            <a:pPr marL="228600" lvl="0" indent="-228600">
              <a:lnSpc>
                <a:spcPct val="100000"/>
              </a:lnSpc>
              <a:spcBef>
                <a:spcPts val="600"/>
              </a:spcBef>
              <a:buFont typeface="Arial" panose="020B0604020202020204" pitchFamily="34" charset="0"/>
              <a:buChar char="•"/>
              <a:defRPr/>
            </a:pPr>
            <a:r>
              <a:rPr lang="en-US" kern="0" dirty="0">
                <a:solidFill>
                  <a:srgbClr val="000000"/>
                </a:solidFill>
              </a:rPr>
              <a:t>Metrics are deemed as </a:t>
            </a:r>
            <a:r>
              <a:rPr lang="en-US" kern="0" dirty="0" smtClean="0">
                <a:solidFill>
                  <a:srgbClr val="000000"/>
                </a:solidFill>
              </a:rPr>
              <a:t>‘Additional’ </a:t>
            </a:r>
            <a:r>
              <a:rPr lang="en-US" kern="0" dirty="0">
                <a:solidFill>
                  <a:srgbClr val="000000"/>
                </a:solidFill>
              </a:rPr>
              <a:t>for tracking only for various reasons including: </a:t>
            </a:r>
          </a:p>
          <a:p>
            <a:pPr lvl="1">
              <a:lnSpc>
                <a:spcPct val="100000"/>
              </a:lnSpc>
              <a:spcBef>
                <a:spcPts val="600"/>
              </a:spcBef>
              <a:buFont typeface="Arial" panose="020B0604020202020204" pitchFamily="34" charset="0"/>
              <a:buChar char="−"/>
              <a:defRPr/>
            </a:pPr>
            <a:r>
              <a:rPr lang="en-US" kern="0" dirty="0">
                <a:solidFill>
                  <a:srgbClr val="000000"/>
                </a:solidFill>
              </a:rPr>
              <a:t>Designated by Group as </a:t>
            </a:r>
            <a:r>
              <a:rPr lang="en-US" kern="0" dirty="0" smtClean="0">
                <a:solidFill>
                  <a:srgbClr val="000000"/>
                </a:solidFill>
              </a:rPr>
              <a:t>‘Additional’ </a:t>
            </a:r>
          </a:p>
          <a:p>
            <a:pPr lvl="1">
              <a:lnSpc>
                <a:spcPct val="100000"/>
              </a:lnSpc>
              <a:spcBef>
                <a:spcPts val="600"/>
              </a:spcBef>
              <a:buFont typeface="Arial" panose="020B0604020202020204" pitchFamily="34" charset="0"/>
              <a:buChar char="−"/>
              <a:defRPr/>
            </a:pPr>
            <a:r>
              <a:rPr lang="en-US" kern="0" dirty="0" smtClean="0">
                <a:solidFill>
                  <a:srgbClr val="000000"/>
                </a:solidFill>
              </a:rPr>
              <a:t>Not </a:t>
            </a:r>
            <a:r>
              <a:rPr lang="en-US" kern="0" dirty="0">
                <a:solidFill>
                  <a:srgbClr val="000000"/>
                </a:solidFill>
              </a:rPr>
              <a:t>material enough to merit </a:t>
            </a:r>
            <a:r>
              <a:rPr lang="en-US" kern="0" dirty="0" smtClean="0">
                <a:solidFill>
                  <a:srgbClr val="000000"/>
                </a:solidFill>
              </a:rPr>
              <a:t>inclusion</a:t>
            </a:r>
          </a:p>
          <a:p>
            <a:pPr lvl="1">
              <a:lnSpc>
                <a:spcPct val="100000"/>
              </a:lnSpc>
              <a:spcBef>
                <a:spcPts val="600"/>
              </a:spcBef>
              <a:buFont typeface="Arial" panose="020B0604020202020204" pitchFamily="34" charset="0"/>
              <a:buChar char="−"/>
              <a:defRPr/>
            </a:pPr>
            <a:r>
              <a:rPr lang="en-US" kern="0" dirty="0" smtClean="0">
                <a:solidFill>
                  <a:srgbClr val="000000"/>
                </a:solidFill>
              </a:rPr>
              <a:t>Calibration </a:t>
            </a:r>
            <a:r>
              <a:rPr lang="en-US" kern="0" dirty="0">
                <a:solidFill>
                  <a:srgbClr val="000000"/>
                </a:solidFill>
              </a:rPr>
              <a:t>not yet linked to CCAR and other linked RAS metrics due to data </a:t>
            </a:r>
            <a:r>
              <a:rPr lang="en-US" kern="0" dirty="0" smtClean="0">
                <a:solidFill>
                  <a:srgbClr val="000000"/>
                </a:solidFill>
              </a:rPr>
              <a:t>constraints</a:t>
            </a:r>
          </a:p>
          <a:p>
            <a:pPr lvl="1">
              <a:lnSpc>
                <a:spcPct val="100000"/>
              </a:lnSpc>
              <a:spcBef>
                <a:spcPts val="600"/>
              </a:spcBef>
              <a:buFont typeface="Arial" panose="020B0604020202020204" pitchFamily="34" charset="0"/>
              <a:buChar char="−"/>
              <a:defRPr/>
            </a:pPr>
            <a:r>
              <a:rPr lang="en-US" kern="0" dirty="0" smtClean="0">
                <a:solidFill>
                  <a:srgbClr val="000000"/>
                </a:solidFill>
              </a:rPr>
              <a:t>Insufficient </a:t>
            </a:r>
            <a:r>
              <a:rPr lang="en-US" kern="0" dirty="0">
                <a:solidFill>
                  <a:srgbClr val="000000"/>
                </a:solidFill>
              </a:rPr>
              <a:t>understanding of metric behavior and corresponding appropriate </a:t>
            </a:r>
            <a:r>
              <a:rPr lang="en-US" kern="0" dirty="0" smtClean="0">
                <a:solidFill>
                  <a:srgbClr val="000000"/>
                </a:solidFill>
              </a:rPr>
              <a:t>limits</a:t>
            </a:r>
          </a:p>
          <a:p>
            <a:pPr lvl="1">
              <a:lnSpc>
                <a:spcPct val="100000"/>
              </a:lnSpc>
              <a:spcBef>
                <a:spcPts val="600"/>
              </a:spcBef>
              <a:buFont typeface="Arial" panose="020B0604020202020204" pitchFamily="34" charset="0"/>
              <a:buChar char="−"/>
              <a:defRPr/>
            </a:pPr>
            <a:r>
              <a:rPr lang="en-US" kern="0" dirty="0" smtClean="0">
                <a:solidFill>
                  <a:srgbClr val="000000"/>
                </a:solidFill>
              </a:rPr>
              <a:t>Limited </a:t>
            </a:r>
            <a:r>
              <a:rPr lang="en-US" kern="0" dirty="0">
                <a:solidFill>
                  <a:srgbClr val="000000"/>
                </a:solidFill>
              </a:rPr>
              <a:t>data availability and concerns about data quality</a:t>
            </a:r>
          </a:p>
          <a:p>
            <a:pPr marL="228600" lvl="0" indent="-228600">
              <a:lnSpc>
                <a:spcPct val="100000"/>
              </a:lnSpc>
              <a:spcBef>
                <a:spcPts val="600"/>
              </a:spcBef>
              <a:buFont typeface="Arial" panose="020B0604020202020204" pitchFamily="34" charset="0"/>
              <a:buChar char="•"/>
              <a:defRPr/>
            </a:pPr>
            <a:endParaRPr lang="en-US" kern="0" dirty="0">
              <a:solidFill>
                <a:srgbClr val="000000"/>
              </a:solidFill>
            </a:endParaRPr>
          </a:p>
        </p:txBody>
      </p:sp>
      <p:sp>
        <p:nvSpPr>
          <p:cNvPr id="2" name="TextBox 1"/>
          <p:cNvSpPr txBox="1"/>
          <p:nvPr/>
        </p:nvSpPr>
        <p:spPr>
          <a:xfrm>
            <a:off x="366713" y="1469799"/>
            <a:ext cx="40767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Additional metric rationale</a:t>
            </a:r>
            <a:endParaRPr lang="en-US" sz="1400" b="1" dirty="0">
              <a:solidFill>
                <a:schemeClr val="accent1"/>
              </a:solidFill>
              <a:latin typeface="+mj-lt"/>
            </a:endParaRPr>
          </a:p>
        </p:txBody>
      </p:sp>
      <p:sp>
        <p:nvSpPr>
          <p:cNvPr id="5" name="TextBox 4"/>
          <p:cNvSpPr txBox="1"/>
          <p:nvPr/>
        </p:nvSpPr>
        <p:spPr>
          <a:xfrm>
            <a:off x="5105965" y="1469799"/>
            <a:ext cx="404145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Review and escalation process</a:t>
            </a:r>
            <a:endParaRPr lang="en-US" sz="1400" b="1" dirty="0">
              <a:solidFill>
                <a:schemeClr val="accent1"/>
              </a:solidFill>
              <a:latin typeface="+mj-lt"/>
            </a:endParaRPr>
          </a:p>
        </p:txBody>
      </p:sp>
      <p:sp>
        <p:nvSpPr>
          <p:cNvPr id="10"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metrics</a:t>
            </a:r>
            <a:endParaRPr lang="en-US" sz="1200" dirty="0">
              <a:solidFill>
                <a:schemeClr val="bg1">
                  <a:lumMod val="50000"/>
                </a:schemeClr>
              </a:solidFill>
            </a:endParaRPr>
          </a:p>
        </p:txBody>
      </p:sp>
    </p:spTree>
    <p:extLst>
      <p:ext uri="{BB962C8B-B14F-4D97-AF65-F5344CB8AC3E}">
        <p14:creationId xmlns:p14="http://schemas.microsoft.com/office/powerpoint/2010/main" val="20397927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43912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9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9989517"/>
              </p:ext>
            </p:extLst>
          </p:nvPr>
        </p:nvGraphicFramePr>
        <p:xfrm>
          <a:off x="350838" y="1470025"/>
          <a:ext cx="8891847" cy="2148840"/>
        </p:xfrm>
        <a:graphic>
          <a:graphicData uri="http://schemas.openxmlformats.org/drawingml/2006/table">
            <a:tbl>
              <a:tblPr firstRow="1" bandRow="1"/>
              <a:tblGrid>
                <a:gridCol w="1487562"/>
                <a:gridCol w="2664958"/>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 adequacy</a:t>
                      </a:r>
                    </a:p>
                  </a:txBody>
                  <a:tcPr marL="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Max deterioration in CET1 from base case to stressed case</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100000"/>
                        </a:lnSpc>
                        <a:spcBef>
                          <a:spcPts val="200"/>
                        </a:spcBef>
                        <a:spcAft>
                          <a:spcPts val="200"/>
                        </a:spcAft>
                      </a:pPr>
                      <a:r>
                        <a:rPr lang="en-US" sz="1100" b="0" kern="0" dirty="0" smtClean="0">
                          <a:solidFill>
                            <a:schemeClr val="tx1"/>
                          </a:solidFill>
                          <a:latin typeface="Arial" panose="020B0604020202020204" pitchFamily="34" charset="0"/>
                          <a:ea typeface="+mn-ea"/>
                          <a:cs typeface="Arial" panose="020B0604020202020204" pitchFamily="34" charset="0"/>
                        </a:rPr>
                        <a:t>-150 bps</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Jump to Default Top 5 over CET1</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kern="0" dirty="0" smtClean="0">
                          <a:solidFill>
                            <a:schemeClr val="tx1"/>
                          </a:solidFill>
                          <a:latin typeface="Arial" panose="020B0604020202020204" pitchFamily="34" charset="0"/>
                          <a:cs typeface="Arial" panose="020B0604020202020204" pitchFamily="34" charset="0"/>
                        </a:rPr>
                        <a:t>-120</a:t>
                      </a:r>
                      <a:r>
                        <a:rPr lang="en-US" sz="1100" b="0" kern="0" baseline="0" dirty="0" smtClean="0">
                          <a:solidFill>
                            <a:schemeClr val="tx1"/>
                          </a:solidFill>
                          <a:latin typeface="Arial" panose="020B0604020202020204" pitchFamily="34" charset="0"/>
                          <a:cs typeface="Arial" panose="020B0604020202020204" pitchFamily="34" charset="0"/>
                        </a:rPr>
                        <a:t> </a:t>
                      </a:r>
                      <a:r>
                        <a:rPr lang="en-US" sz="1100" b="0" kern="0" dirty="0" smtClean="0">
                          <a:solidFill>
                            <a:schemeClr val="tx1"/>
                          </a:solidFill>
                          <a:latin typeface="Arial" panose="020B0604020202020204" pitchFamily="34" charset="0"/>
                          <a:cs typeface="Arial" panose="020B0604020202020204" pitchFamily="34" charset="0"/>
                        </a:rPr>
                        <a:t>bps </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Loss impact on trading portfolio</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1.05%</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dirty="0" smtClean="0">
                          <a:effectLst/>
                          <a:latin typeface="Arial" panose="020B0604020202020204" pitchFamily="34" charset="0"/>
                          <a:ea typeface="Calibri"/>
                          <a:cs typeface="Arial" panose="020B0604020202020204" pitchFamily="34" charset="0"/>
                        </a:rPr>
                        <a:t>Impact of CVA stress</a:t>
                      </a:r>
                      <a:endParaRPr lang="en-US" sz="1100" b="0" i="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-$3.2M</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GCB Concentration Risk</a:t>
                      </a: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$128M</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Op Risk stressed</a:t>
                      </a:r>
                      <a:r>
                        <a:rPr lang="en-US" sz="1100" baseline="0" dirty="0" smtClean="0">
                          <a:effectLst/>
                          <a:latin typeface="Arial" panose="020B0604020202020204" pitchFamily="34" charset="0"/>
                          <a:ea typeface="Calibri"/>
                          <a:cs typeface="Arial" panose="020B0604020202020204" pitchFamily="34" charset="0"/>
                        </a:rPr>
                        <a:t> losses</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Annual</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31.6%</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r>
              <a:rPr lang="en-US" dirty="0" smtClean="0"/>
              <a:t>Additional metrics </a:t>
            </a:r>
            <a:r>
              <a:rPr lang="en-US" dirty="0"/>
              <a:t>required for Group reporting only </a:t>
            </a:r>
            <a:r>
              <a:rPr lang="en-US" dirty="0" smtClean="0"/>
              <a:t>(1/3</a:t>
            </a:r>
            <a:r>
              <a:rPr lang="en-US" dirty="0"/>
              <a:t>)</a:t>
            </a:r>
            <a:endParaRPr lang="en-GB" dirty="0"/>
          </a:p>
        </p:txBody>
      </p:sp>
      <p:sp>
        <p:nvSpPr>
          <p:cNvPr id="7"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
        <p:nvSpPr>
          <p:cNvPr id="15"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metrics</a:t>
            </a:r>
            <a:endParaRPr lang="en-US" sz="1200" dirty="0">
              <a:solidFill>
                <a:schemeClr val="bg1">
                  <a:lumMod val="50000"/>
                </a:schemeClr>
              </a:solidFill>
            </a:endParaRPr>
          </a:p>
        </p:txBody>
      </p:sp>
    </p:spTree>
    <p:extLst>
      <p:ext uri="{BB962C8B-B14F-4D97-AF65-F5344CB8AC3E}">
        <p14:creationId xmlns:p14="http://schemas.microsoft.com/office/powerpoint/2010/main" val="27718379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57193251"/>
              </p:ext>
            </p:extLst>
          </p:nvPr>
        </p:nvGraphicFramePr>
        <p:xfrm>
          <a:off x="350838" y="1470025"/>
          <a:ext cx="8891847" cy="2926080"/>
        </p:xfrm>
        <a:graphic>
          <a:graphicData uri="http://schemas.openxmlformats.org/drawingml/2006/table">
            <a:tbl>
              <a:tblPr firstRow="1" bandRow="1"/>
              <a:tblGrid>
                <a:gridCol w="1487562"/>
                <a:gridCol w="2664958"/>
                <a:gridCol w="1111238"/>
                <a:gridCol w="1029355"/>
                <a:gridCol w="1299367"/>
                <a:gridCol w="1299367"/>
              </a:tblGrid>
              <a:tr h="147107">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 risk</a:t>
                      </a:r>
                      <a:r>
                        <a:rPr lang="en-US" sz="1100" b="1" baseline="0" dirty="0" smtClean="0">
                          <a:solidFill>
                            <a:schemeClr val="tx1"/>
                          </a:solidFill>
                          <a:latin typeface="Arial" panose="020B0604020202020204" pitchFamily="34" charset="0"/>
                          <a:cs typeface="Arial" panose="020B0604020202020204" pitchFamily="34" charset="0"/>
                        </a:rPr>
                        <a:t> (losses)</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Cost</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Credit</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0.38%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100" b="0" dirty="0" smtClean="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&gt;=11%</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Entries</a:t>
                      </a:r>
                      <a:r>
                        <a:rPr lang="en-US" sz="11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(VMG)</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&gt;=0.25%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spcBef>
                          <a:spcPts val="200"/>
                        </a:spcBef>
                        <a:spcAft>
                          <a:spcPts val="200"/>
                        </a:spcAft>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&gt;=0.6%</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rowSpan="2">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NPL Coverage Ratio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b" latinLnBrk="0" hangingPunct="1">
                        <a:lnSpc>
                          <a:spcPct val="100000"/>
                        </a:lnSpc>
                        <a:spcBef>
                          <a:spcPts val="200"/>
                        </a:spcBef>
                        <a:spcAft>
                          <a:spcPts val="200"/>
                        </a:spcAft>
                        <a:buClrTx/>
                        <a:buSzTx/>
                        <a:buFontTx/>
                        <a:buNone/>
                        <a:tabLst/>
                        <a:defRPr/>
                      </a:pP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spcBef>
                          <a:spcPts val="200"/>
                        </a:spcBef>
                        <a:spcAft>
                          <a:spcPts val="200"/>
                        </a:spcAft>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baseline="0" dirty="0" smtClean="0">
                          <a:latin typeface="Arial" panose="020B0604020202020204" pitchFamily="34" charset="0"/>
                          <a:cs typeface="Arial" panose="020B0604020202020204" pitchFamily="34" charset="0"/>
                        </a:rPr>
                        <a:t>SC</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398%</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&lt;=250%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4899">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risk (concentration)</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200"/>
                        </a:spcBef>
                        <a:spcAft>
                          <a:spcPts val="200"/>
                        </a:spcAft>
                        <a:buClrTx/>
                        <a:buSzTx/>
                        <a:buFont typeface="+mj-lt"/>
                        <a:buNone/>
                        <a:tabLst/>
                        <a:defRPr/>
                      </a:pPr>
                      <a:r>
                        <a:rPr lang="en-US" sz="1100" dirty="0" smtClean="0">
                          <a:effectLst/>
                          <a:latin typeface="Arial" panose="020B0604020202020204" pitchFamily="34" charset="0"/>
                          <a:ea typeface="Calibri"/>
                          <a:cs typeface="Arial" panose="020B0604020202020204" pitchFamily="34" charset="0"/>
                        </a:rPr>
                        <a:t>Top 20 Financial Institutions</a:t>
                      </a:r>
                      <a:r>
                        <a:rPr lang="en-US" sz="1100" baseline="0" dirty="0" smtClean="0">
                          <a:effectLst/>
                          <a:latin typeface="Arial" panose="020B0604020202020204" pitchFamily="34" charset="0"/>
                          <a:ea typeface="Calibri"/>
                          <a:cs typeface="Arial" panose="020B0604020202020204" pitchFamily="34" charset="0"/>
                        </a:rPr>
                        <a:t> exposure</a:t>
                      </a:r>
                      <a:endParaRPr lang="en-US" sz="1100" dirty="0" smtClean="0">
                        <a:effectLst/>
                        <a:latin typeface="Arial" panose="020B0604020202020204" pitchFamily="34" charset="0"/>
                        <a:ea typeface="Calibri"/>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8.9%</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&gt;7.0%</a:t>
                      </a:r>
                    </a:p>
                  </a:txBody>
                  <a:tcPr marL="45720" marR="4572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Large exposures</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SBNA</a:t>
                      </a:r>
                      <a:endParaRPr lang="en-US" sz="1100" b="0" dirty="0">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26.4%</a:t>
                      </a: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47107">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Liquidity</a:t>
                      </a:r>
                      <a:r>
                        <a:rPr lang="en-US" sz="1100" b="1" baseline="0" dirty="0" smtClean="0">
                          <a:solidFill>
                            <a:schemeClr val="tx1"/>
                          </a:solidFill>
                          <a:latin typeface="Arial" panose="020B0604020202020204" pitchFamily="34" charset="0"/>
                          <a:cs typeface="Arial" panose="020B0604020202020204" pitchFamily="34" charset="0"/>
                        </a:rPr>
                        <a:t> risk</a:t>
                      </a: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00000"/>
                        </a:lnSpc>
                        <a:spcBef>
                          <a:spcPts val="200"/>
                        </a:spcBef>
                        <a:spcAft>
                          <a:spcPts val="200"/>
                        </a:spcAft>
                      </a:pPr>
                      <a:r>
                        <a:rPr lang="en-US" sz="1100" b="0" i="0" kern="1200" dirty="0" smtClean="0">
                          <a:solidFill>
                            <a:schemeClr val="tx1"/>
                          </a:solidFill>
                          <a:latin typeface="Arial" panose="020B0604020202020204" pitchFamily="34" charset="0"/>
                          <a:ea typeface="+mn-ea"/>
                          <a:cs typeface="Arial" panose="020B0604020202020204" pitchFamily="34" charset="0"/>
                        </a:rPr>
                        <a:t>Liquidity survival period wholesale scenario for SHUSA consolidated</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Quarterly</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latin typeface="Arial" panose="020B0604020202020204" pitchFamily="34" charset="0"/>
                          <a:cs typeface="Arial" panose="020B0604020202020204" pitchFamily="34" charset="0"/>
                        </a:rPr>
                        <a:t>SHUSA</a:t>
                      </a: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dirty="0" smtClean="0">
                          <a:latin typeface="Arial" panose="020B0604020202020204" pitchFamily="34" charset="0"/>
                          <a:cs typeface="Arial" panose="020B0604020202020204" pitchFamily="34" charset="0"/>
                        </a:rPr>
                        <a:t>82</a:t>
                      </a:r>
                      <a:r>
                        <a:rPr lang="en-US" sz="1100" baseline="0" dirty="0" smtClean="0">
                          <a:latin typeface="Arial" panose="020B0604020202020204" pitchFamily="34" charset="0"/>
                          <a:cs typeface="Arial" panose="020B0604020202020204" pitchFamily="34" charset="0"/>
                        </a:rPr>
                        <a:t> days</a:t>
                      </a:r>
                      <a:endParaRPr lang="en-US" sz="1100" dirty="0" smtClean="0">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3" name="Content Placeholder 2"/>
          <p:cNvSpPr>
            <a:spLocks noGrp="1"/>
          </p:cNvSpPr>
          <p:nvPr>
            <p:ph sz="quarter" idx="11"/>
          </p:nvPr>
        </p:nvSpPr>
        <p:spPr/>
        <p:txBody>
          <a:bodyPr/>
          <a:lstStyle/>
          <a:p>
            <a:r>
              <a:rPr lang="en-US" dirty="0" smtClean="0"/>
              <a:t>Additional </a:t>
            </a:r>
            <a:r>
              <a:rPr lang="en-US" dirty="0"/>
              <a:t>metrics required for Group reporting only </a:t>
            </a:r>
            <a:r>
              <a:rPr lang="en-US" dirty="0" smtClean="0"/>
              <a:t>(</a:t>
            </a:r>
            <a:r>
              <a:rPr lang="en-US" dirty="0"/>
              <a:t>2</a:t>
            </a:r>
            <a:r>
              <a:rPr lang="en-US" dirty="0" smtClean="0"/>
              <a:t>/3)</a:t>
            </a:r>
            <a:endParaRPr lang="en-GB" dirty="0"/>
          </a:p>
        </p:txBody>
      </p:sp>
      <p:sp>
        <p:nvSpPr>
          <p:cNvPr id="13"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metrics</a:t>
            </a:r>
            <a:endParaRPr lang="en-US" sz="1200" dirty="0">
              <a:solidFill>
                <a:schemeClr val="bg1">
                  <a:lumMod val="50000"/>
                </a:schemeClr>
              </a:solidFill>
            </a:endParaRPr>
          </a:p>
        </p:txBody>
      </p:sp>
      <p:sp>
        <p:nvSpPr>
          <p:cNvPr id="6"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Tree>
    <p:extLst>
      <p:ext uri="{BB962C8B-B14F-4D97-AF65-F5344CB8AC3E}">
        <p14:creationId xmlns:p14="http://schemas.microsoft.com/office/powerpoint/2010/main" val="34303820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Additional </a:t>
            </a:r>
            <a:r>
              <a:rPr lang="en-US" dirty="0"/>
              <a:t>metrics required for Group reporting only </a:t>
            </a:r>
            <a:r>
              <a:rPr lang="en-US" dirty="0" smtClean="0"/>
              <a:t>(</a:t>
            </a:r>
            <a:r>
              <a:rPr lang="en-US" dirty="0"/>
              <a:t>3</a:t>
            </a:r>
            <a:r>
              <a:rPr lang="en-US" dirty="0" smtClean="0"/>
              <a:t>/3)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09057102"/>
              </p:ext>
            </p:extLst>
          </p:nvPr>
        </p:nvGraphicFramePr>
        <p:xfrm>
          <a:off x="350838" y="1470025"/>
          <a:ext cx="8891847" cy="4312920"/>
        </p:xfrm>
        <a:graphic>
          <a:graphicData uri="http://schemas.openxmlformats.org/drawingml/2006/table">
            <a:tbl>
              <a:tblPr firstRow="1" bandRow="1"/>
              <a:tblGrid>
                <a:gridCol w="1487562"/>
                <a:gridCol w="2664958"/>
                <a:gridCol w="1111238"/>
                <a:gridCol w="1029355"/>
                <a:gridCol w="1299367"/>
                <a:gridCol w="129936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8014"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Metric</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1" dirty="0" smtClean="0">
                          <a:solidFill>
                            <a:srgbClr val="FF0000"/>
                          </a:solidFill>
                          <a:latin typeface="Arial" panose="020B0604020202020204" pitchFamily="34" charset="0"/>
                          <a:cs typeface="Arial" panose="020B0604020202020204" pitchFamily="34" charset="0"/>
                        </a:rPr>
                        <a:t>Portfolio</a:t>
                      </a:r>
                      <a:endParaRPr lang="en-US" sz="1100" b="1" dirty="0">
                        <a:solidFill>
                          <a:srgbClr val="FF0000"/>
                        </a:solidFill>
                        <a:latin typeface="Arial" panose="020B0604020202020204" pitchFamily="34" charset="0"/>
                        <a:cs typeface="Arial" panose="020B0604020202020204" pitchFamily="34" charset="0"/>
                      </a:endParaRPr>
                    </a:p>
                  </a:txBody>
                  <a:tcPr marL="48014" marR="48014"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Mar 16</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100" b="1" kern="1200" dirty="0" smtClean="0">
                          <a:solidFill>
                            <a:schemeClr val="tx1"/>
                          </a:solidFill>
                          <a:latin typeface="Arial" panose="020B0604020202020204" pitchFamily="34" charset="0"/>
                          <a:ea typeface="ＭＳ Ｐゴシック"/>
                          <a:cs typeface="Arial" panose="020B0604020202020204" pitchFamily="34" charset="0"/>
                        </a:rPr>
                        <a:t>Additional metric</a:t>
                      </a:r>
                      <a:r>
                        <a:rPr lang="en-US" sz="1100" b="1" kern="1200" baseline="0" dirty="0" smtClean="0">
                          <a:solidFill>
                            <a:schemeClr val="tx1"/>
                          </a:solidFill>
                          <a:latin typeface="Arial" panose="020B0604020202020204" pitchFamily="34" charset="0"/>
                          <a:ea typeface="ＭＳ Ｐゴシック"/>
                          <a:cs typeface="Arial" panose="020B0604020202020204" pitchFamily="34" charset="0"/>
                        </a:rPr>
                        <a:t> t</a:t>
                      </a:r>
                      <a:r>
                        <a:rPr lang="en-US" sz="1100" b="1" kern="1200" dirty="0" smtClean="0">
                          <a:solidFill>
                            <a:schemeClr val="tx1"/>
                          </a:solidFill>
                          <a:latin typeface="Arial" panose="020B0604020202020204" pitchFamily="34" charset="0"/>
                          <a:ea typeface="ＭＳ Ｐゴシック"/>
                          <a:cs typeface="Arial" panose="020B0604020202020204" pitchFamily="34" charset="0"/>
                        </a:rPr>
                        <a:t>hreshold</a:t>
                      </a:r>
                      <a:endParaRPr lang="en-US" sz="1100" b="1" kern="1200" dirty="0">
                        <a:solidFill>
                          <a:schemeClr val="tx1"/>
                        </a:solidFill>
                        <a:latin typeface="Arial" panose="020B0604020202020204" pitchFamily="34" charset="0"/>
                        <a:ea typeface="ＭＳ Ｐゴシック"/>
                        <a:cs typeface="Arial" panose="020B0604020202020204" pitchFamily="34" charset="0"/>
                      </a:endParaRPr>
                    </a:p>
                  </a:txBody>
                  <a:tcPr marL="48014" marR="48014"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15">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Operational risk</a:t>
                      </a: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Relevant OR Events R1 (number)</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p>
                      <a:pPr algn="ctr">
                        <a:lnSpc>
                          <a:spcPct val="100000"/>
                        </a:lnSpc>
                      </a:pPr>
                      <a:endParaRPr lang="en-US" sz="1100" b="0" strike="noStrike" baseline="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48014" marR="48014">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strike="noStrike" baseline="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endParaRPr lang="en-US" sz="1100" b="0"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baseline="0" dirty="0" smtClean="0">
                          <a:solidFill>
                            <a:schemeClr val="tx1"/>
                          </a:solidFill>
                          <a:latin typeface="Arial" panose="020B0604020202020204" pitchFamily="34" charset="0"/>
                          <a:cs typeface="Arial" panose="020B0604020202020204" pitchFamily="34" charset="0"/>
                        </a:rPr>
                        <a:t>Credit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0.25%</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Debit Card $ Fraud Ratio</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0.07%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Online Banking Fraud</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 Relevant Incidents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IT</a:t>
                      </a:r>
                      <a:r>
                        <a:rPr lang="en-US" sz="1100" b="0" i="0" baseline="0" dirty="0" smtClean="0">
                          <a:solidFill>
                            <a:schemeClr val="tx1"/>
                          </a:solidFill>
                          <a:latin typeface="Arial" panose="020B0604020202020204" pitchFamily="34" charset="0"/>
                          <a:cs typeface="Arial" panose="020B0604020202020204" pitchFamily="34" charset="0"/>
                        </a:rPr>
                        <a:t> Systems Availability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100%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Systems with Obsolete Operating Systems (%)</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20%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Ethical Hacking Vulnerabilities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0</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endParaRPr lang="en-GB"/>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3</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4683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tc>
                <a:tc rowSpan="2">
                  <a:txBody>
                    <a:bodyPr/>
                    <a:lstStyle/>
                    <a:p>
                      <a:pPr>
                        <a:lnSpc>
                          <a:spcPct val="100000"/>
                        </a:lnSpc>
                        <a:spcBef>
                          <a:spcPts val="200"/>
                        </a:spcBef>
                        <a:spcAft>
                          <a:spcPts val="200"/>
                        </a:spcAft>
                      </a:pPr>
                      <a:r>
                        <a:rPr lang="en-US" sz="1100" b="0" i="0" dirty="0" smtClean="0">
                          <a:solidFill>
                            <a:schemeClr val="tx1"/>
                          </a:solidFill>
                          <a:latin typeface="Arial" panose="020B0604020202020204" pitchFamily="34" charset="0"/>
                          <a:cs typeface="Arial" panose="020B0604020202020204" pitchFamily="34" charset="0"/>
                        </a:rPr>
                        <a:t>Servers with Security</a:t>
                      </a:r>
                      <a:r>
                        <a:rPr lang="en-US" sz="1100" b="0" i="0" baseline="0" dirty="0" smtClean="0">
                          <a:solidFill>
                            <a:schemeClr val="tx1"/>
                          </a:solidFill>
                          <a:latin typeface="Arial" panose="020B0604020202020204" pitchFamily="34" charset="0"/>
                          <a:cs typeface="Arial" panose="020B0604020202020204" pitchFamily="34" charset="0"/>
                        </a:rPr>
                        <a:t> Compliant Operating Systems</a:t>
                      </a:r>
                      <a:endParaRPr lang="en-US" sz="1100" b="0" i="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Quarterly</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SBNA</a:t>
                      </a:r>
                      <a:endParaRPr lang="en-US" sz="1100" b="0" dirty="0">
                        <a:solidFill>
                          <a:schemeClr val="tx1"/>
                        </a:solidFill>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100" b="0" dirty="0" smtClean="0">
                          <a:solidFill>
                            <a:schemeClr val="tx1"/>
                          </a:solidFill>
                          <a:latin typeface="Arial" panose="020B0604020202020204" pitchFamily="34" charset="0"/>
                          <a:cs typeface="Arial" panose="020B0604020202020204" pitchFamily="34" charset="0"/>
                        </a:rPr>
                        <a:t>97%</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smtClean="0">
                          <a:solidFill>
                            <a:schemeClr val="tx1"/>
                          </a:solidFill>
                          <a:latin typeface="Arial" panose="020B0604020202020204" pitchFamily="34" charset="0"/>
                          <a:cs typeface="Arial" panose="020B0604020202020204" pitchFamily="34" charset="0"/>
                        </a:rPr>
                        <a:t>TBD</a:t>
                      </a:r>
                      <a:endParaRPr lang="en-US" sz="1100" b="0" strike="noStrike" baseline="0" dirty="0" smtClean="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0" marR="48014">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strike="noStrike" kern="1200" baseline="0" dirty="0">
                        <a:solidFill>
                          <a:schemeClr val="tx1"/>
                        </a:solidFill>
                        <a:latin typeface="Arial" panose="020B0604020202020204" pitchFamily="34" charset="0"/>
                        <a:ea typeface="+mn-ea"/>
                        <a:cs typeface="Arial" panose="020B0604020202020204" pitchFamily="34" charset="0"/>
                      </a:endParaRPr>
                    </a:p>
                  </a:txBody>
                  <a:tcPr marL="4530" marR="4530" marT="453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00000"/>
                        </a:lnSpc>
                      </a:pPr>
                      <a:endParaRPr lang="en-US" sz="1100" b="0" dirty="0">
                        <a:latin typeface="Arial" panose="020B0604020202020204" pitchFamily="34" charset="0"/>
                        <a:cs typeface="Arial" panose="020B0604020202020204" pitchFamily="34" charset="0"/>
                      </a:endParaRP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SC</a:t>
                      </a:r>
                    </a:p>
                  </a:txBody>
                  <a:tcPr marL="48014" marR="48014">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N/A</a:t>
                      </a:r>
                    </a:p>
                  </a:txBody>
                  <a:tcPr marL="48014" marR="48014">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100" b="0" strike="noStrike" baseline="0" dirty="0" smtClean="0">
                          <a:solidFill>
                            <a:schemeClr val="tx1"/>
                          </a:solidFill>
                          <a:latin typeface="Arial" panose="020B0604020202020204" pitchFamily="34" charset="0"/>
                          <a:cs typeface="Arial" panose="020B0604020202020204" pitchFamily="34" charset="0"/>
                        </a:rPr>
                        <a:t>TBD</a:t>
                      </a:r>
                    </a:p>
                  </a:txBody>
                  <a:tcPr marL="9525" marR="9525" marT="9525" marB="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3" name="Text Box 75"/>
          <p:cNvSpPr txBox="1">
            <a:spLocks noChangeArrowheads="1"/>
          </p:cNvSpPr>
          <p:nvPr/>
        </p:nvSpPr>
        <p:spPr bwMode="gray">
          <a:xfrm>
            <a:off x="366713" y="74355"/>
            <a:ext cx="12102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Additional metrics</a:t>
            </a:r>
            <a:endParaRPr lang="en-US" sz="1200" dirty="0">
              <a:solidFill>
                <a:schemeClr val="bg1">
                  <a:lumMod val="50000"/>
                </a:schemeClr>
              </a:solidFill>
            </a:endParaRPr>
          </a:p>
        </p:txBody>
      </p:sp>
      <p:sp>
        <p:nvSpPr>
          <p:cNvPr id="7" name="Footnote"/>
          <p:cNvSpPr/>
          <p:nvPr/>
        </p:nvSpPr>
        <p:spPr>
          <a:xfrm>
            <a:off x="366713" y="6147263"/>
            <a:ext cx="5000958" cy="105863"/>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definitions</a:t>
            </a:r>
          </a:p>
        </p:txBody>
      </p:sp>
    </p:spTree>
    <p:extLst>
      <p:ext uri="{BB962C8B-B14F-4D97-AF65-F5344CB8AC3E}">
        <p14:creationId xmlns:p14="http://schemas.microsoft.com/office/powerpoint/2010/main" val="16782546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Appendix</a:t>
            </a:r>
            <a:endParaRPr lang="en-GB" sz="3200" b="1" dirty="0">
              <a:solidFill>
                <a:srgbClr val="FF0000"/>
              </a:solidFill>
            </a:endParaRPr>
          </a:p>
        </p:txBody>
      </p:sp>
    </p:spTree>
    <p:extLst>
      <p:ext uri="{BB962C8B-B14F-4D97-AF65-F5344CB8AC3E}">
        <p14:creationId xmlns:p14="http://schemas.microsoft.com/office/powerpoint/2010/main" val="28898262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Appendix contents</a:t>
            </a:r>
            <a:endParaRPr lang="en-GB" dirty="0"/>
          </a:p>
        </p:txBody>
      </p:sp>
      <p:sp>
        <p:nvSpPr>
          <p:cNvPr id="6" name="Content Placeholder 3"/>
          <p:cNvSpPr txBox="1">
            <a:spLocks/>
          </p:cNvSpPr>
          <p:nvPr/>
        </p:nvSpPr>
        <p:spPr bwMode="gray">
          <a:xfrm>
            <a:off x="367487" y="1465170"/>
            <a:ext cx="8824138"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342900" indent="-342900">
              <a:spcBef>
                <a:spcPts val="1200"/>
              </a:spcBef>
              <a:buFont typeface="+mj-lt"/>
              <a:buAutoNum type="alphaUcPeriod"/>
            </a:pPr>
            <a:r>
              <a:rPr lang="en-GB" sz="1800" dirty="0">
                <a:latin typeface="Arial" panose="020B0604020202020204" pitchFamily="34" charset="0"/>
                <a:cs typeface="Arial" panose="020B0604020202020204" pitchFamily="34" charset="0"/>
              </a:rPr>
              <a:t>2016 </a:t>
            </a:r>
            <a:r>
              <a:rPr lang="en-GB" sz="1800" dirty="0" smtClean="0">
                <a:latin typeface="Arial" panose="020B0604020202020204" pitchFamily="34" charset="0"/>
                <a:cs typeface="Arial" panose="020B0604020202020204" pitchFamily="34" charset="0"/>
              </a:rPr>
              <a:t>SHUSA RAS</a:t>
            </a:r>
            <a:endParaRPr lang="en-GB" sz="1800" dirty="0">
              <a:latin typeface="Arial" panose="020B0604020202020204" pitchFamily="34" charset="0"/>
              <a:cs typeface="Arial" panose="020B0604020202020204" pitchFamily="34" charset="0"/>
            </a:endParaRP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Changes from 2015</a:t>
            </a: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Qualitative </a:t>
            </a:r>
            <a:r>
              <a:rPr lang="en-GB" sz="1800" dirty="0">
                <a:latin typeface="Arial" panose="020B0604020202020204" pitchFamily="34" charset="0"/>
                <a:cs typeface="Arial" panose="020B0604020202020204" pitchFamily="34" charset="0"/>
              </a:rPr>
              <a:t>statements</a:t>
            </a:r>
          </a:p>
          <a:p>
            <a:pPr marL="342900" indent="-342900">
              <a:spcBef>
                <a:spcPts val="1200"/>
              </a:spcBef>
              <a:buFont typeface="+mj-lt"/>
              <a:buAutoNum type="alphaUcPeriod"/>
            </a:pPr>
            <a:r>
              <a:rPr lang="en-GB" sz="1800" dirty="0">
                <a:latin typeface="Arial" panose="020B0604020202020204" pitchFamily="34" charset="0"/>
                <a:cs typeface="Arial" panose="020B0604020202020204" pitchFamily="34" charset="0"/>
              </a:rPr>
              <a:t>Glossary </a:t>
            </a:r>
            <a:endParaRPr lang="en-GB" sz="1800" dirty="0" smtClean="0">
              <a:latin typeface="Arial" panose="020B0604020202020204" pitchFamily="34" charset="0"/>
              <a:cs typeface="Arial" panose="020B0604020202020204" pitchFamily="34" charset="0"/>
            </a:endParaRPr>
          </a:p>
          <a:p>
            <a:pPr marL="342900" indent="-342900">
              <a:spcBef>
                <a:spcPts val="1200"/>
              </a:spcBef>
              <a:buFont typeface="+mj-lt"/>
              <a:buAutoNum type="alphaUcPeriod"/>
            </a:pPr>
            <a:r>
              <a:rPr lang="en-GB" sz="1800" dirty="0" smtClean="0">
                <a:latin typeface="Arial" panose="020B0604020202020204" pitchFamily="34" charset="0"/>
                <a:cs typeface="Arial" panose="020B0604020202020204" pitchFamily="34" charset="0"/>
              </a:rPr>
              <a:t>NCO/DPD portfolio-level limit testing</a:t>
            </a:r>
          </a:p>
          <a:p>
            <a:pPr marL="460375" indent="-342900">
              <a:spcBef>
                <a:spcPts val="1200"/>
              </a:spcBef>
              <a:buFont typeface="+mj-lt"/>
              <a:buAutoNum type="alphaUcPeriod"/>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99671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20463365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87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7105248"/>
              </p:ext>
            </p:extLst>
          </p:nvPr>
        </p:nvGraphicFramePr>
        <p:xfrm>
          <a:off x="366713" y="1928814"/>
          <a:ext cx="8824913" cy="4253673"/>
        </p:xfrm>
        <a:graphic>
          <a:graphicData uri="http://schemas.openxmlformats.org/drawingml/2006/table">
            <a:tbl>
              <a:tblPr firstRow="1" bandRow="1">
                <a:tableStyleId>{839DD9DD-9E6C-4910-8AC0-68ADFF6A6AFC}</a:tableStyleId>
              </a:tblPr>
              <a:tblGrid>
                <a:gridCol w="1900237"/>
                <a:gridCol w="6924676"/>
              </a:tblGrid>
              <a:tr h="0">
                <a:tc>
                  <a:txBody>
                    <a:bodyPr/>
                    <a:lstStyle/>
                    <a:p>
                      <a:endParaRPr lang="en-US" sz="1200" b="0" dirty="0">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The SHUSA Risk Appetite Statement is anchored in specific objectives for risk-taking</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Meet regulatory constraints as an autonomous subsidiary</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Sustain confidence of external stakeholders</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Minimize control-related risks</a:t>
                      </a:r>
                    </a:p>
                    <a:p>
                      <a:pPr marL="457200" lvl="1" indent="-228600" algn="l" defTabSz="457200" rtl="0" eaLnBrk="1" latinLnBrk="0" hangingPunct="1">
                        <a:spcBef>
                          <a:spcPct val="20000"/>
                        </a:spcBef>
                        <a:buFont typeface="Arial"/>
                        <a:buChar char="–"/>
                      </a:pPr>
                      <a:r>
                        <a:rPr lang="en-US" sz="1200" b="0" kern="1200" dirty="0" smtClean="0">
                          <a:solidFill>
                            <a:schemeClr val="tx1"/>
                          </a:solidFill>
                          <a:latin typeface="+mn-lt"/>
                          <a:ea typeface="+mn-ea"/>
                          <a:cs typeface="+mn-cs"/>
                        </a:rPr>
                        <a:t>Comply with Santander S.A.’s (or “Group”) consolidated risk appetite</a:t>
                      </a:r>
                    </a:p>
                  </a:txBody>
                  <a:tcPr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33817">
                <a:tc>
                  <a:txBody>
                    <a:bodyPr/>
                    <a:lstStyle/>
                    <a:p>
                      <a:endParaRPr lang="en-US" sz="1200" b="0" dirty="0">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Metrics are selected to target the four primary SHUSA RAS objectives using a common risk taxonomy (tied to ERM Risk Taxonomy) across entities</a:t>
                      </a:r>
                    </a:p>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Supporting qualitative statements are set for each entity and applicable risk taxonomy category</a:t>
                      </a:r>
                    </a:p>
                  </a:txBody>
                  <a:tcPr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endParaRPr lang="en-US" sz="1200" b="0" dirty="0">
                        <a:latin typeface="Arial" panose="020B0604020202020204" pitchFamily="34" charset="0"/>
                        <a:cs typeface="Arial" panose="020B0604020202020204" pitchFamily="34" charset="0"/>
                      </a:endParaRPr>
                    </a:p>
                  </a:txBody>
                  <a:tcP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lvl="0"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A set of “anchor points” is calibrated to ensure internal consistency using</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Internal risk policies</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Model projections (CCAR and non-CCAR)</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Analysis of internal and external data</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endParaRPr lang="en-US" sz="1200" b="0" dirty="0">
                        <a:latin typeface="Arial" panose="020B0604020202020204" pitchFamily="34" charset="0"/>
                        <a:cs typeface="Arial" panose="020B0604020202020204" pitchFamily="34" charset="0"/>
                      </a:endParaRPr>
                    </a:p>
                  </a:txBody>
                  <a:tcP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Senior leadership refines limits to ensure consistency with internal management plans and forward-looking strategic vision, including</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Entity ERM teams and CROs </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Risk heads and their teams</a:t>
                      </a:r>
                    </a:p>
                    <a:p>
                      <a:pPr marL="457200" lvl="1" indent="-228600" algn="l" defTabSz="457200" rtl="0" eaLnBrk="1" latinLnBrk="0" hangingPunct="1">
                        <a:spcBef>
                          <a:spcPct val="20000"/>
                        </a:spcBef>
                        <a:buFont typeface="Arial"/>
                        <a:buChar char="–"/>
                      </a:pPr>
                      <a:r>
                        <a:rPr lang="en-US" sz="1200" kern="1200" dirty="0" smtClean="0">
                          <a:solidFill>
                            <a:schemeClr val="tx1"/>
                          </a:solidFill>
                          <a:latin typeface="+mn-lt"/>
                          <a:ea typeface="+mn-ea"/>
                          <a:cs typeface="+mn-cs"/>
                        </a:rPr>
                        <a:t>Business leaders and CEOs</a:t>
                      </a:r>
                    </a:p>
                    <a:p>
                      <a:pPr marL="228600" marR="0" lvl="0" indent="-228600" algn="l" defTabSz="457200" rtl="0" eaLnBrk="1" fontAlgn="auto" latinLnBrk="0" hangingPunct="1">
                        <a:lnSpc>
                          <a:spcPct val="100000"/>
                        </a:lnSpc>
                        <a:spcBef>
                          <a:spcPct val="20000"/>
                        </a:spcBef>
                        <a:spcAft>
                          <a:spcPts val="0"/>
                        </a:spcAft>
                        <a:buClrTx/>
                        <a:buSzTx/>
                        <a:buFont typeface="Arial"/>
                        <a:buChar char="•"/>
                        <a:tabLst/>
                        <a:defRPr/>
                      </a:pPr>
                      <a:r>
                        <a:rPr lang="en-US" sz="1200" kern="1200" dirty="0" smtClean="0">
                          <a:solidFill>
                            <a:schemeClr val="tx1"/>
                          </a:solidFill>
                          <a:latin typeface="+mn-lt"/>
                          <a:ea typeface="+mn-ea"/>
                          <a:cs typeface="+mn-cs"/>
                        </a:rPr>
                        <a:t>In future</a:t>
                      </a:r>
                      <a:r>
                        <a:rPr lang="en-US" sz="1200" kern="1200" baseline="0" dirty="0" smtClean="0">
                          <a:solidFill>
                            <a:schemeClr val="tx1"/>
                          </a:solidFill>
                          <a:latin typeface="+mn-lt"/>
                          <a:ea typeface="+mn-ea"/>
                          <a:cs typeface="+mn-cs"/>
                        </a:rPr>
                        <a:t> iterations, the RAS team hopes to include the first line directly in calibration discussions</a:t>
                      </a:r>
                      <a:endParaRPr lang="en-US" sz="1200" kern="1200" dirty="0" smtClean="0">
                        <a:solidFill>
                          <a:schemeClr val="tx1"/>
                        </a:solidFill>
                        <a:latin typeface="+mn-lt"/>
                        <a:ea typeface="+mn-ea"/>
                        <a:cs typeface="+mn-cs"/>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Content Placeholder 2"/>
          <p:cNvSpPr>
            <a:spLocks noGrp="1"/>
          </p:cNvSpPr>
          <p:nvPr>
            <p:ph sz="quarter" idx="11"/>
          </p:nvPr>
        </p:nvSpPr>
        <p:spPr>
          <a:xfrm>
            <a:off x="348437" y="381390"/>
            <a:ext cx="8666245" cy="435610"/>
          </a:xfrm>
        </p:spPr>
        <p:txBody>
          <a:bodyPr/>
          <a:lstStyle/>
          <a:p>
            <a:r>
              <a:rPr lang="en-US" dirty="0"/>
              <a:t>We have </a:t>
            </a:r>
            <a:r>
              <a:rPr lang="en-US" dirty="0" smtClean="0"/>
              <a:t>recalibrated the </a:t>
            </a:r>
            <a:r>
              <a:rPr lang="en-US" dirty="0"/>
              <a:t>Board level Risk Appetite Statements for </a:t>
            </a:r>
            <a:r>
              <a:rPr lang="en-US" dirty="0" smtClean="0"/>
              <a:t>SHUSA</a:t>
            </a:r>
            <a:r>
              <a:rPr lang="en-US" dirty="0"/>
              <a:t> </a:t>
            </a:r>
            <a:r>
              <a:rPr lang="en-US" dirty="0" smtClean="0"/>
              <a:t>and its entities</a:t>
            </a:r>
            <a:endParaRPr lang="en-US" dirty="0"/>
          </a:p>
        </p:txBody>
      </p:sp>
      <p:sp>
        <p:nvSpPr>
          <p:cNvPr id="4" name="Text Box 75"/>
          <p:cNvSpPr txBox="1">
            <a:spLocks noChangeArrowheads="1"/>
          </p:cNvSpPr>
          <p:nvPr/>
        </p:nvSpPr>
        <p:spPr bwMode="gray">
          <a:xfrm>
            <a:off x="366713" y="98167"/>
            <a:ext cx="63959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nSpc>
                <a:spcPct val="100000"/>
              </a:lnSpc>
            </a:pPr>
            <a:r>
              <a:rPr lang="en-US" sz="1200" dirty="0" smtClean="0">
                <a:solidFill>
                  <a:schemeClr val="bg1">
                    <a:lumMod val="50000"/>
                  </a:schemeClr>
                </a:solidFill>
              </a:rPr>
              <a:t>Overview</a:t>
            </a:r>
            <a:endParaRPr lang="en-US" sz="1200" dirty="0">
              <a:solidFill>
                <a:schemeClr val="bg1">
                  <a:lumMod val="50000"/>
                </a:schemeClr>
              </a:solidFill>
            </a:endParaRPr>
          </a:p>
        </p:txBody>
      </p:sp>
      <p:sp>
        <p:nvSpPr>
          <p:cNvPr id="6" name="AutoShape 5"/>
          <p:cNvSpPr>
            <a:spLocks noChangeArrowheads="1"/>
          </p:cNvSpPr>
          <p:nvPr/>
        </p:nvSpPr>
        <p:spPr bwMode="gray">
          <a:xfrm rot="5400000">
            <a:off x="620503" y="1673811"/>
            <a:ext cx="1275374" cy="1782954"/>
          </a:xfrm>
          <a:prstGeom prst="homePlate">
            <a:avLst>
              <a:gd name="adj" fmla="val 15085"/>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7" name="AutoShape 2"/>
          <p:cNvSpPr>
            <a:spLocks noChangeArrowheads="1"/>
          </p:cNvSpPr>
          <p:nvPr/>
        </p:nvSpPr>
        <p:spPr bwMode="gray">
          <a:xfrm rot="5400000">
            <a:off x="632488" y="4619494"/>
            <a:ext cx="1251404"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8" name="AutoShape 3"/>
          <p:cNvSpPr>
            <a:spLocks noChangeArrowheads="1"/>
          </p:cNvSpPr>
          <p:nvPr/>
        </p:nvSpPr>
        <p:spPr bwMode="gray">
          <a:xfrm rot="5400000">
            <a:off x="747500" y="3557185"/>
            <a:ext cx="1021380" cy="1782954"/>
          </a:xfrm>
          <a:prstGeom prst="chevron">
            <a:avLst>
              <a:gd name="adj" fmla="val 18956"/>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9" name="AutoShape 4"/>
          <p:cNvSpPr>
            <a:spLocks noChangeArrowheads="1"/>
          </p:cNvSpPr>
          <p:nvPr/>
        </p:nvSpPr>
        <p:spPr bwMode="gray">
          <a:xfrm rot="5400000">
            <a:off x="809439" y="2661811"/>
            <a:ext cx="897502" cy="1782954"/>
          </a:xfrm>
          <a:prstGeom prst="chevron">
            <a:avLst>
              <a:gd name="adj" fmla="val 21560"/>
            </a:avLst>
          </a:prstGeom>
          <a:solidFill>
            <a:schemeClr val="bg1"/>
          </a:solidFill>
          <a:ln w="12700">
            <a:solidFill>
              <a:schemeClr val="bg2"/>
            </a:solidFill>
            <a:miter lim="800000"/>
            <a:headEnd/>
            <a:tailEnd/>
          </a:ln>
          <a:effectLst/>
          <a:extLst/>
        </p:spPr>
        <p:txBody>
          <a:bodyPr rot="10800000" vert="vert" lIns="72000" tIns="72000" rIns="144009"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5" name="TextBox 4"/>
          <p:cNvSpPr txBox="1"/>
          <p:nvPr/>
        </p:nvSpPr>
        <p:spPr>
          <a:xfrm>
            <a:off x="36853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GB" sz="1400" b="1" dirty="0" smtClean="0">
                <a:solidFill>
                  <a:schemeClr val="accent1"/>
                </a:solidFill>
                <a:latin typeface="+mj-lt"/>
              </a:rPr>
              <a:t>RAS recalibration process</a:t>
            </a:r>
            <a:endParaRPr lang="en-GB" sz="1400" b="1" dirty="0">
              <a:solidFill>
                <a:schemeClr val="accent1"/>
              </a:solidFill>
              <a:latin typeface="+mj-lt"/>
            </a:endParaRPr>
          </a:p>
        </p:txBody>
      </p:sp>
    </p:spTree>
    <p:extLst>
      <p:ext uri="{BB962C8B-B14F-4D97-AF65-F5344CB8AC3E}">
        <p14:creationId xmlns:p14="http://schemas.microsoft.com/office/powerpoint/2010/main" val="25750903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A.</a:t>
            </a:r>
            <a:r>
              <a:rPr lang="en-GB" sz="3200" b="1" dirty="0"/>
              <a:t> </a:t>
            </a:r>
            <a:r>
              <a:rPr lang="en-GB" sz="3200" b="1" dirty="0">
                <a:solidFill>
                  <a:schemeClr val="bg2"/>
                </a:solidFill>
              </a:rPr>
              <a:t>2016 </a:t>
            </a:r>
            <a:r>
              <a:rPr lang="en-GB" sz="3200" b="1" dirty="0" err="1">
                <a:solidFill>
                  <a:schemeClr val="bg2"/>
                </a:solidFill>
              </a:rPr>
              <a:t>SHUSA</a:t>
            </a:r>
            <a:r>
              <a:rPr lang="en-GB" sz="3200" b="1" dirty="0">
                <a:solidFill>
                  <a:schemeClr val="bg2"/>
                </a:solidFill>
              </a:rPr>
              <a:t> RAS</a:t>
            </a:r>
          </a:p>
        </p:txBody>
      </p:sp>
    </p:spTree>
    <p:extLst>
      <p:ext uri="{BB962C8B-B14F-4D97-AF65-F5344CB8AC3E}">
        <p14:creationId xmlns:p14="http://schemas.microsoft.com/office/powerpoint/2010/main" val="40252063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2849936"/>
              </p:ext>
            </p:extLst>
          </p:nvPr>
        </p:nvGraphicFramePr>
        <p:xfrm>
          <a:off x="349317" y="1460385"/>
          <a:ext cx="8897871" cy="2450592"/>
        </p:xfrm>
        <a:graphic>
          <a:graphicData uri="http://schemas.openxmlformats.org/drawingml/2006/table">
            <a:tbl>
              <a:tblPr firstRow="1" bandRow="1"/>
              <a:tblGrid>
                <a:gridCol w="836199"/>
                <a:gridCol w="1979725"/>
                <a:gridCol w="926006"/>
                <a:gridCol w="736563"/>
                <a:gridCol w="736563"/>
                <a:gridCol w="736563"/>
                <a:gridCol w="736563"/>
                <a:gridCol w="736563"/>
                <a:gridCol w="736563"/>
                <a:gridCol w="736563"/>
              </a:tblGrid>
              <a:tr h="0">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endParaRPr lang="en-US" sz="1200" b="1" dirty="0">
                        <a:solidFill>
                          <a:schemeClr val="tx1"/>
                        </a:solidFill>
                        <a:latin typeface="Arial" panose="020B0604020202020204" pitchFamily="34" charset="0"/>
                        <a:cs typeface="Arial" panose="020B0604020202020204" pitchFamily="34" charset="0"/>
                      </a:endParaRPr>
                    </a:p>
                  </a:txBody>
                  <a:tcPr marL="36576" marR="36576" marT="36576" marB="36576"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lnSpc>
                          <a:spcPct val="100000"/>
                        </a:lnSpc>
                        <a:spcBef>
                          <a:spcPts val="200"/>
                        </a:spcBef>
                        <a:spcAft>
                          <a:spcPts val="200"/>
                        </a:spcAft>
                      </a:pPr>
                      <a:r>
                        <a:rPr lang="en-US" sz="12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200" b="1" kern="1200" dirty="0">
                        <a:solidFill>
                          <a:srgbClr val="FF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36576" marR="36576" marT="36576" marB="36576">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Risk type</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Ratio</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200" b="1" dirty="0" smtClean="0">
                          <a:solidFill>
                            <a:srgbClr val="FF0000"/>
                          </a:solidFill>
                          <a:latin typeface="Arial" panose="020B0604020202020204" pitchFamily="34" charset="0"/>
                          <a:cs typeface="Arial" panose="020B0604020202020204" pitchFamily="34" charset="0"/>
                        </a:rPr>
                        <a:t>Frequency</a:t>
                      </a:r>
                      <a:endParaRPr lang="en-US" sz="12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a:noFill/>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Mar 16</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Base</a:t>
                      </a:r>
                      <a:r>
                        <a:rPr lang="en-US" sz="1200" b="1" kern="1200" baseline="30000" dirty="0" smtClean="0">
                          <a:solidFill>
                            <a:schemeClr val="tx1"/>
                          </a:solidFill>
                          <a:latin typeface="Arial" panose="020B0604020202020204" pitchFamily="34" charset="0"/>
                          <a:ea typeface="+mn-ea"/>
                          <a:cs typeface="Arial" panose="020B0604020202020204" pitchFamily="34" charset="0"/>
                        </a:rPr>
                        <a:t>1</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Amber trigger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200" b="1" kern="1200" dirty="0" smtClean="0">
                          <a:solidFill>
                            <a:schemeClr val="bg1"/>
                          </a:solidFill>
                          <a:latin typeface="Arial" panose="020B0604020202020204" pitchFamily="34" charset="0"/>
                          <a:ea typeface="+mn-ea"/>
                          <a:cs typeface="Arial" panose="020B0604020202020204" pitchFamily="34" charset="0"/>
                        </a:rPr>
                        <a:t>Red limit</a:t>
                      </a:r>
                      <a:endParaRPr lang="en-US" sz="1200" b="1" kern="1200" dirty="0">
                        <a:solidFill>
                          <a:schemeClr val="bg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BHC</a:t>
                      </a:r>
                      <a:r>
                        <a:rPr lang="en-US" sz="1200" b="1" kern="1200" baseline="0" dirty="0" smtClean="0">
                          <a:solidFill>
                            <a:schemeClr val="tx1"/>
                          </a:solidFill>
                          <a:latin typeface="Arial" panose="020B0604020202020204" pitchFamily="34" charset="0"/>
                          <a:ea typeface="+mn-ea"/>
                          <a:cs typeface="Arial" panose="020B0604020202020204" pitchFamily="34" charset="0"/>
                        </a:rPr>
                        <a:t> Stress</a:t>
                      </a:r>
                      <a:r>
                        <a:rPr lang="en-US" sz="1200" b="1" kern="1200" baseline="30000" dirty="0" smtClean="0">
                          <a:solidFill>
                            <a:schemeClr val="tx1"/>
                          </a:solidFill>
                          <a:latin typeface="Arial" panose="020B0604020202020204" pitchFamily="34" charset="0"/>
                          <a:ea typeface="+mn-ea"/>
                          <a:cs typeface="Arial" panose="020B0604020202020204" pitchFamily="34" charset="0"/>
                        </a:rPr>
                        <a:t>1</a:t>
                      </a:r>
                      <a:endParaRPr lang="en-US" sz="1200" b="1" kern="1200" dirty="0" smtClean="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200" b="1" kern="1200" dirty="0" smtClean="0">
                          <a:solidFill>
                            <a:schemeClr val="tx1"/>
                          </a:solidFill>
                          <a:latin typeface="Arial" panose="020B0604020202020204" pitchFamily="34" charset="0"/>
                          <a:ea typeface="+mn-ea"/>
                          <a:cs typeface="Arial" panose="020B0604020202020204" pitchFamily="34" charset="0"/>
                        </a:rPr>
                        <a:t>Amber trigger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200" b="1" kern="1200" dirty="0" smtClean="0">
                          <a:solidFill>
                            <a:schemeClr val="bg1"/>
                          </a:solidFill>
                          <a:latin typeface="Arial" panose="020B0604020202020204" pitchFamily="34" charset="0"/>
                          <a:ea typeface="+mn-ea"/>
                          <a:cs typeface="Arial" panose="020B0604020202020204" pitchFamily="34" charset="0"/>
                        </a:rPr>
                        <a:t>Red limit</a:t>
                      </a:r>
                      <a:endParaRPr lang="en-US" sz="1200" b="1" kern="1200" dirty="0">
                        <a:solidFill>
                          <a:schemeClr val="bg1"/>
                        </a:solidFill>
                        <a:latin typeface="Arial" panose="020B0604020202020204" pitchFamily="34" charset="0"/>
                        <a:ea typeface="+mn-ea"/>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38912">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a:t>
                      </a:r>
                    </a:p>
                    <a:p>
                      <a:pPr marL="0" marR="0" indent="0" algn="l" defTabSz="457200" rtl="0" eaLnBrk="1" fontAlgn="auto" latinLnBrk="0" hangingPunct="1">
                        <a:lnSpc>
                          <a:spcPct val="100000"/>
                        </a:lnSpc>
                        <a:spcBef>
                          <a:spcPts val="200"/>
                        </a:spcBef>
                        <a:spcAft>
                          <a:spcPts val="200"/>
                        </a:spcAft>
                        <a:buClrTx/>
                        <a:buSzTx/>
                        <a:buFontTx/>
                        <a:buNone/>
                        <a:tabLst/>
                        <a:defRPr/>
                      </a:pPr>
                      <a:r>
                        <a:rPr lang="en-US" sz="1100" b="1" baseline="0" dirty="0" smtClean="0">
                          <a:solidFill>
                            <a:schemeClr val="tx1"/>
                          </a:solidFill>
                          <a:latin typeface="Arial" panose="020B0604020202020204" pitchFamily="34" charset="0"/>
                          <a:cs typeface="Arial" panose="020B0604020202020204" pitchFamily="34" charset="0"/>
                        </a:rPr>
                        <a:t>(ratios)</a:t>
                      </a:r>
                      <a:endParaRPr lang="en-US" sz="1100" b="1"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*Common Equity</a:t>
                      </a:r>
                      <a:r>
                        <a:rPr lang="en-US" sz="1100" b="0" i="1" baseline="0" dirty="0" smtClean="0">
                          <a:solidFill>
                            <a:schemeClr val="tx1"/>
                          </a:solidFill>
                          <a:latin typeface="Arial" panose="020B0604020202020204" pitchFamily="34" charset="0"/>
                          <a:cs typeface="Arial" panose="020B0604020202020204" pitchFamily="34" charset="0"/>
                        </a:rPr>
                        <a:t> Tier 1</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11.88%</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12.24%</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11.00%</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100" dirty="0" smtClean="0">
                          <a:latin typeface="Arial" panose="020B0604020202020204" pitchFamily="34" charset="0"/>
                          <a:cs typeface="Arial" panose="020B0604020202020204" pitchFamily="34" charset="0"/>
                        </a:rPr>
                        <a:t>&lt;=</a:t>
                      </a:r>
                      <a:r>
                        <a:rPr lang="en-US" sz="1100" b="0" i="0" kern="1200" dirty="0" smtClean="0">
                          <a:solidFill>
                            <a:schemeClr val="tx1"/>
                          </a:solidFill>
                          <a:latin typeface="Arial" panose="020B0604020202020204" pitchFamily="34" charset="0"/>
                          <a:ea typeface="+mn-ea"/>
                          <a:cs typeface="Arial" panose="020B0604020202020204" pitchFamily="34" charset="0"/>
                        </a:rPr>
                        <a:t>10.25%</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10.41%</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7.30%</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6.55%</a:t>
                      </a:r>
                      <a:endParaRPr lang="en-US" sz="11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*Total Risk-based Capital</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15.32%</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15.16%</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&lt;=14.25%</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&lt;=13.50%</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a:rPr>
                        <a:t>14.37%</a:t>
                      </a: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10.80%</a:t>
                      </a:r>
                      <a:endParaRPr lang="en-US" sz="1100" b="0" i="0" u="none" strike="noStrike" dirty="0">
                        <a:solidFill>
                          <a:srgbClr val="000000"/>
                        </a:solidFill>
                        <a:effectLst/>
                        <a:latin typeface="Arial"/>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a:rPr>
                        <a:t>10.05%</a:t>
                      </a:r>
                      <a:endParaRPr lang="en-US" sz="11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*Tier</a:t>
                      </a:r>
                      <a:r>
                        <a:rPr lang="en-US" sz="1100" b="0" i="1" baseline="0" dirty="0" smtClean="0">
                          <a:solidFill>
                            <a:schemeClr val="tx1"/>
                          </a:solidFill>
                          <a:latin typeface="Arial" panose="020B0604020202020204" pitchFamily="34" charset="0"/>
                          <a:cs typeface="Arial" panose="020B0604020202020204" pitchFamily="34" charset="0"/>
                        </a:rPr>
                        <a:t> 1 Leverage</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11.55%</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11.45%</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&lt;=10.45%</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1100" dirty="0" smtClean="0">
                          <a:latin typeface="Arial" panose="020B0604020202020204" pitchFamily="34" charset="0"/>
                          <a:cs typeface="Arial" panose="020B0604020202020204" pitchFamily="34" charset="0"/>
                        </a:rPr>
                        <a:t>&lt;=10.00%</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6.35%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38912">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1" dirty="0" smtClean="0">
                          <a:solidFill>
                            <a:schemeClr val="tx1"/>
                          </a:solidFill>
                          <a:latin typeface="Arial" panose="020B0604020202020204" pitchFamily="34" charset="0"/>
                          <a:cs typeface="Arial" panose="020B0604020202020204" pitchFamily="34" charset="0"/>
                        </a:rPr>
                        <a:t>*Tier 1 Risk-based</a:t>
                      </a:r>
                      <a:r>
                        <a:rPr lang="en-US" sz="1100" b="0" i="1" baseline="0" dirty="0" smtClean="0">
                          <a:solidFill>
                            <a:schemeClr val="tx1"/>
                          </a:solidFill>
                          <a:latin typeface="Arial" panose="020B0604020202020204" pitchFamily="34" charset="0"/>
                          <a:cs typeface="Arial" panose="020B0604020202020204" pitchFamily="34" charset="0"/>
                        </a:rPr>
                        <a:t> Capital</a:t>
                      </a:r>
                      <a:endParaRPr lang="en-US" sz="1100" b="0" i="1"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13.43%</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13.48%</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&lt;=12.50%</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&lt;=11.75%</a:t>
                      </a: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fontAlgn="ctr"/>
                      <a:r>
                        <a:rPr lang="en-US" sz="1100" b="0" i="0" u="none" strike="noStrike" dirty="0" smtClean="0">
                          <a:solidFill>
                            <a:srgbClr val="000000"/>
                          </a:solidFill>
                          <a:effectLst/>
                          <a:latin typeface="Arial" panose="020B0604020202020204" pitchFamily="34" charset="0"/>
                          <a:cs typeface="Arial" panose="020B0604020202020204" pitchFamily="34" charset="0"/>
                        </a:rPr>
                        <a:t>11.30%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8.85%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dirty="0" smtClean="0">
                          <a:latin typeface="Arial" panose="020B0604020202020204" pitchFamily="34" charset="0"/>
                          <a:cs typeface="Arial" panose="020B0604020202020204" pitchFamily="34" charset="0"/>
                        </a:rPr>
                        <a:t>&lt;=</a:t>
                      </a:r>
                      <a:r>
                        <a:rPr lang="en-US" sz="1100" b="0" i="0" u="none" strike="noStrike" dirty="0" smtClean="0">
                          <a:solidFill>
                            <a:srgbClr val="000000"/>
                          </a:solidFill>
                          <a:effectLst/>
                          <a:latin typeface="Arial" panose="020B0604020202020204" pitchFamily="34" charset="0"/>
                          <a:cs typeface="Arial" panose="020B0604020202020204" pitchFamily="34" charset="0"/>
                        </a:rPr>
                        <a:t>8.10%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(1/3</a:t>
            </a:r>
            <a:r>
              <a:rPr lang="en-US" dirty="0" smtClean="0"/>
              <a:t>)</a:t>
            </a:r>
            <a:endParaRPr lang="en-GB" dirty="0"/>
          </a:p>
        </p:txBody>
      </p:sp>
      <p:sp>
        <p:nvSpPr>
          <p:cNvPr id="10" name="Footnote"/>
          <p:cNvSpPr/>
          <p:nvPr/>
        </p:nvSpPr>
        <p:spPr>
          <a:xfrm>
            <a:off x="2228518" y="6332539"/>
            <a:ext cx="5000958" cy="369332"/>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Source: SHUSA RAS March Monthly Report </a:t>
            </a:r>
            <a:r>
              <a:rPr lang="en-US" sz="800" dirty="0" smtClean="0">
                <a:solidFill>
                  <a:srgbClr val="000000"/>
                </a:solidFill>
                <a:latin typeface="Arial" panose="020B0604020202020204" pitchFamily="34" charset="0"/>
                <a:cs typeface="Arial" panose="020B0604020202020204" pitchFamily="34" charset="0"/>
                <a:sym typeface="+mn-lt"/>
              </a:rPr>
              <a:t>– April</a:t>
            </a:r>
          </a:p>
          <a:p>
            <a:pPr algn="l" eaLnBrk="1" hangingPunct="1">
              <a:lnSpc>
                <a:spcPct val="100000"/>
              </a:lnSpc>
              <a:spcBef>
                <a:spcPts val="0"/>
              </a:spcBef>
              <a:spcAft>
                <a:spcPts val="0"/>
              </a:spcAft>
            </a:pPr>
            <a:r>
              <a:rPr lang="en-US" sz="800" dirty="0" smtClean="0">
                <a:solidFill>
                  <a:srgbClr val="000000"/>
                </a:solidFill>
                <a:latin typeface="Arial" panose="020B0604020202020204" pitchFamily="34" charset="0"/>
                <a:cs typeface="Arial" panose="020B0604020202020204" pitchFamily="34" charset="0"/>
                <a:sym typeface="+mn-lt"/>
              </a:rPr>
              <a:t>1. Correspond to “Worst Quarter” Additional metrics in Group RAS</a:t>
            </a:r>
            <a:endParaRPr lang="en-US" sz="800" dirty="0">
              <a:solidFill>
                <a:srgbClr val="000000"/>
              </a:solidFill>
              <a:latin typeface="Arial" panose="020B0604020202020204" pitchFamily="34" charset="0"/>
              <a:cs typeface="Arial" panose="020B0604020202020204" pitchFamily="34" charset="0"/>
              <a:sym typeface="+mn-lt"/>
            </a:endParaRPr>
          </a:p>
        </p:txBody>
      </p:sp>
      <p:grpSp>
        <p:nvGrpSpPr>
          <p:cNvPr id="13" name="Group 12"/>
          <p:cNvGrpSpPr/>
          <p:nvPr/>
        </p:nvGrpSpPr>
        <p:grpSpPr>
          <a:xfrm>
            <a:off x="372254" y="6017810"/>
            <a:ext cx="3676170" cy="125740"/>
            <a:chOff x="372254" y="5975278"/>
            <a:chExt cx="3676170" cy="125740"/>
          </a:xfrm>
        </p:grpSpPr>
        <p:sp>
          <p:nvSpPr>
            <p:cNvPr id="15" name="TextBox 14"/>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7" name="Group 16"/>
            <p:cNvGrpSpPr/>
            <p:nvPr/>
          </p:nvGrpSpPr>
          <p:grpSpPr>
            <a:xfrm>
              <a:off x="372254" y="5975278"/>
              <a:ext cx="1731805" cy="119135"/>
              <a:chOff x="372254" y="5494048"/>
              <a:chExt cx="1731805" cy="119135"/>
            </a:xfrm>
          </p:grpSpPr>
          <p:sp>
            <p:nvSpPr>
              <p:cNvPr id="18" name="TextBox 17"/>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19" name="TextBox 18"/>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0" name="TextBox 19"/>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1" name="Group 10"/>
          <p:cNvGrpSpPr/>
          <p:nvPr/>
        </p:nvGrpSpPr>
        <p:grpSpPr>
          <a:xfrm>
            <a:off x="350611" y="72184"/>
            <a:ext cx="2220142" cy="189008"/>
            <a:chOff x="403281" y="164517"/>
            <a:chExt cx="2220142" cy="189008"/>
          </a:xfrm>
        </p:grpSpPr>
        <p:sp>
          <p:nvSpPr>
            <p:cNvPr id="12"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5130012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01566365"/>
              </p:ext>
            </p:extLst>
          </p:nvPr>
        </p:nvGraphicFramePr>
        <p:xfrm>
          <a:off x="348436" y="1470025"/>
          <a:ext cx="8894248" cy="4513072"/>
        </p:xfrm>
        <a:graphic>
          <a:graphicData uri="http://schemas.openxmlformats.org/drawingml/2006/table">
            <a:tbl>
              <a:tblPr firstRow="1" bandRow="1"/>
              <a:tblGrid>
                <a:gridCol w="1225183"/>
                <a:gridCol w="3147237"/>
                <a:gridCol w="850604"/>
                <a:gridCol w="871870"/>
                <a:gridCol w="1031358"/>
                <a:gridCol w="883998"/>
                <a:gridCol w="883998"/>
              </a:tblGrid>
              <a:tr h="13542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30000" dirty="0" smtClean="0">
                          <a:solidFill>
                            <a:srgbClr val="FF0000"/>
                          </a:solidFill>
                          <a:latin typeface="Arial" panose="020B0604020202020204" pitchFamily="34" charset="0"/>
                          <a:cs typeface="Arial" panose="020B0604020202020204" pitchFamily="34" charset="0"/>
                        </a:rPr>
                        <a:t>1</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3542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1" dirty="0" smtClean="0">
                          <a:latin typeface="Arial" panose="020B0604020202020204" pitchFamily="34" charset="0"/>
                          <a:cs typeface="Arial" panose="020B0604020202020204" pitchFamily="34" charset="0"/>
                        </a:rPr>
                        <a:t>PPNR Impairment (CCAR 9Q)</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Annual</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$4,913M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&gt;=$5,639M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&gt;=$5,861M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i="1" dirty="0" smtClean="0">
                          <a:latin typeface="Arial" panose="020B0604020202020204" pitchFamily="34" charset="0"/>
                          <a:cs typeface="Arial" panose="020B0604020202020204" pitchFamily="34" charset="0"/>
                        </a:rPr>
                        <a:t>*Loss in Stress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Annual</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4463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*SC Tota</a:t>
                      </a:r>
                      <a:r>
                        <a:rPr lang="en-US" sz="1000" b="0" baseline="0" dirty="0" smtClean="0">
                          <a:latin typeface="Arial" panose="020B0604020202020204" pitchFamily="34" charset="0"/>
                          <a:cs typeface="Arial" panose="020B0604020202020204" pitchFamily="34" charset="0"/>
                        </a:rPr>
                        <a:t>l RWA</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SC</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$38.9B (with PL</a:t>
                      </a:r>
                      <a:r>
                        <a:rPr lang="en-US" sz="1000" baseline="30000" dirty="0" smtClean="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a:t>
                      </a:r>
                    </a:p>
                    <a:p>
                      <a:pPr>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$37.5B (exc. PL</a:t>
                      </a:r>
                      <a:r>
                        <a:rPr lang="en-US" sz="1000" baseline="30000" dirty="0" smtClean="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Red - $2BN</a:t>
                      </a:r>
                    </a:p>
                    <a:p>
                      <a:pPr algn="ctr">
                        <a:lnSpc>
                          <a:spcPct val="100000"/>
                        </a:lnSpc>
                        <a:spcBef>
                          <a:spcPts val="200"/>
                        </a:spcBef>
                        <a:spcAft>
                          <a:spcPts val="200"/>
                        </a:spcAft>
                      </a:pPr>
                      <a:r>
                        <a:rPr lang="en-US" sz="1000" dirty="0" smtClean="0">
                          <a:solidFill>
                            <a:schemeClr val="bg2"/>
                          </a:solidFill>
                          <a:latin typeface="Arial" panose="020B0604020202020204" pitchFamily="34" charset="0"/>
                          <a:cs typeface="Arial" panose="020B0604020202020204" pitchFamily="34" charset="0"/>
                        </a:rPr>
                        <a:t>[&gt;=$37.1B]</a:t>
                      </a:r>
                      <a:endParaRPr lang="en-US" sz="1000" dirty="0">
                        <a:solidFill>
                          <a:schemeClr val="bg2"/>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 of CET1</a:t>
                      </a:r>
                    </a:p>
                    <a:p>
                      <a:pPr algn="ctr">
                        <a:lnSpc>
                          <a:spcPct val="100000"/>
                        </a:lnSpc>
                        <a:spcBef>
                          <a:spcPts val="200"/>
                        </a:spcBef>
                        <a:spcAft>
                          <a:spcPts val="200"/>
                        </a:spcAft>
                      </a:pPr>
                      <a:r>
                        <a:rPr lang="en-US" sz="1000" dirty="0" smtClean="0">
                          <a:solidFill>
                            <a:schemeClr val="bg2"/>
                          </a:solidFill>
                          <a:latin typeface="Arial" panose="020B0604020202020204" pitchFamily="34" charset="0"/>
                          <a:cs typeface="Arial" panose="020B0604020202020204" pitchFamily="34" charset="0"/>
                        </a:rPr>
                        <a:t>[&gt;=$39.1B]</a:t>
                      </a:r>
                      <a:endParaRPr lang="en-US" sz="1000" dirty="0">
                        <a:solidFill>
                          <a:schemeClr val="bg2"/>
                        </a:solidFill>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(losses)</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Total Credit Losses </a:t>
                      </a:r>
                      <a:r>
                        <a:rPr lang="en-US" sz="1000" b="0" i="1" dirty="0" smtClean="0">
                          <a:latin typeface="Arial" panose="020B0604020202020204" pitchFamily="34" charset="0"/>
                          <a:cs typeface="Arial" panose="020B0604020202020204" pitchFamily="34" charset="0"/>
                        </a:rPr>
                        <a:t>(CCAR 9Q)</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Annual</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b="0" dirty="0" smtClean="0">
                          <a:solidFill>
                            <a:schemeClr val="tx1"/>
                          </a:solidFill>
                          <a:latin typeface="Arial" panose="020B0604020202020204" pitchFamily="34" charset="0"/>
                          <a:cs typeface="Arial" panose="020B0604020202020204" pitchFamily="34" charset="0"/>
                        </a:rPr>
                        <a:t>$11,052M</a:t>
                      </a:r>
                      <a:endParaRPr lang="en-US" sz="1000" b="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$12,686M</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$13,186M</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Net Charge-off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 </a:t>
                      </a:r>
                    </a:p>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(trailing</a:t>
                      </a:r>
                      <a:r>
                        <a:rPr lang="en-US" sz="1000" baseline="0" dirty="0" smtClean="0">
                          <a:latin typeface="Arial" panose="020B0604020202020204" pitchFamily="34" charset="0"/>
                          <a:cs typeface="Arial" panose="020B0604020202020204" pitchFamily="34" charset="0"/>
                        </a:rPr>
                        <a:t> 12m</a:t>
                      </a:r>
                      <a:r>
                        <a:rPr lang="en-US" sz="1000" dirty="0" smtClean="0">
                          <a:latin typeface="Arial" panose="020B0604020202020204" pitchFamily="34" charset="0"/>
                          <a:cs typeface="Arial" panose="020B0604020202020204" pitchFamily="34" charset="0"/>
                        </a:rPr>
                        <a:t>)</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0.27%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&gt;=0.6%</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US"/>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7.67%</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&gt;=9.6%</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1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dirty="0">
                        <a:latin typeface="Arial" panose="020B0604020202020204" pitchFamily="34" charset="0"/>
                        <a:cs typeface="Arial" panose="020B0604020202020204" pitchFamily="34" charset="0"/>
                      </a:endParaRPr>
                    </a:p>
                  </a:txBody>
                  <a:tcPr marL="45720" marR="45720">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&gt;=1.9%</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rowSpan="3">
                  <a:txBody>
                    <a:bodyPr/>
                    <a:lstStyle/>
                    <a:p>
                      <a:pPr>
                        <a:lnSpc>
                          <a:spcPct val="100000"/>
                        </a:lnSpc>
                        <a:spcBef>
                          <a:spcPts val="200"/>
                        </a:spcBef>
                        <a:spcAft>
                          <a:spcPts val="200"/>
                        </a:spcAft>
                      </a:pPr>
                      <a:r>
                        <a:rPr lang="en-US" sz="1000" b="0" i="1" dirty="0" smtClean="0">
                          <a:latin typeface="Arial" panose="020B0604020202020204" pitchFamily="34" charset="0"/>
                          <a:cs typeface="Arial" panose="020B0604020202020204" pitchFamily="34" charset="0"/>
                        </a:rPr>
                        <a:t>60/61+</a:t>
                      </a:r>
                      <a:r>
                        <a:rPr lang="en-US" sz="1000" b="0" i="1" baseline="0" dirty="0" smtClean="0">
                          <a:latin typeface="Arial" panose="020B0604020202020204" pitchFamily="34" charset="0"/>
                          <a:cs typeface="Arial" panose="020B0604020202020204" pitchFamily="34" charset="0"/>
                        </a:rPr>
                        <a:t> DPD Rate</a:t>
                      </a:r>
                      <a:endParaRPr lang="en-US" sz="1000" b="0" i="1"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baseline="0" dirty="0" smtClean="0">
                        <a:latin typeface="Arial" panose="020B0604020202020204" pitchFamily="34" charset="0"/>
                        <a:cs typeface="Arial" panose="020B0604020202020204" pitchFamily="34" charset="0"/>
                      </a:endParaRPr>
                    </a:p>
                    <a:p>
                      <a:pPr algn="ctr">
                        <a:lnSpc>
                          <a:spcPct val="100000"/>
                        </a:lnSpc>
                        <a:spcBef>
                          <a:spcPts val="200"/>
                        </a:spcBef>
                        <a:spcAft>
                          <a:spcPts val="200"/>
                        </a:spcAft>
                      </a:pPr>
                      <a:r>
                        <a:rPr lang="en-US" sz="1000" b="0" baseline="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 Retail</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2.06%</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&gt;=2.84%</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&gt;=3.10%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4.02%</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&gt;=5.1%</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&gt;=5.3%</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vMerge="1">
                  <a:txBody>
                    <a:bodyPr/>
                    <a:lstStyle/>
                    <a:p>
                      <a:pPr>
                        <a:lnSpc>
                          <a:spcPts val="1000"/>
                        </a:lnSpc>
                      </a:pP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4.09%</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&gt;=6.6%</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&gt;=7.1%</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rowSpan="1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 (concentration)</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*Single Obligor</a:t>
                      </a:r>
                      <a:r>
                        <a:rPr lang="en-US" sz="1000" b="0" i="0" kern="1200" baseline="0" dirty="0" smtClean="0">
                          <a:solidFill>
                            <a:srgbClr val="008AB3"/>
                          </a:solidFill>
                          <a:latin typeface="Arial" panose="020B0604020202020204" pitchFamily="34" charset="0"/>
                          <a:ea typeface="+mn-ea"/>
                          <a:cs typeface="Arial" panose="020B0604020202020204" pitchFamily="34" charset="0"/>
                        </a:rPr>
                        <a:t> Exposure (Corporates &amp; FIs)</a:t>
                      </a:r>
                      <a:endParaRPr lang="en-US" sz="1000" b="0" i="0" kern="1200" dirty="0" smtClean="0">
                        <a:solidFill>
                          <a:srgbClr val="008AB3"/>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$500M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&gt;$500M</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0" i="0" dirty="0" smtClean="0">
                          <a:solidFill>
                            <a:schemeClr val="tx1"/>
                          </a:solidFill>
                          <a:latin typeface="Arial" panose="020B0604020202020204" pitchFamily="34" charset="0"/>
                          <a:cs typeface="Arial" panose="020B0604020202020204" pitchFamily="34" charset="0"/>
                        </a:rPr>
                        <a:t>*Top 20 Corporates Exposure</a:t>
                      </a:r>
                      <a:endParaRPr lang="en-US" sz="1000" b="0" i="0" dirty="0">
                        <a:solidFill>
                          <a:schemeClr val="tx1"/>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$6.17B</a:t>
                      </a:r>
                      <a:endParaRPr lang="en-US" sz="10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*Obligor</a:t>
                      </a:r>
                      <a:r>
                        <a:rPr lang="en-US" sz="1000" b="0" baseline="0" dirty="0" smtClean="0">
                          <a:latin typeface="Arial" panose="020B0604020202020204" pitchFamily="34" charset="0"/>
                          <a:cs typeface="Arial" panose="020B0604020202020204" pitchFamily="34" charset="0"/>
                        </a:rPr>
                        <a:t> Rating Exposure</a:t>
                      </a:r>
                      <a:r>
                        <a:rPr lang="en-US" sz="1000" b="0" baseline="30000" dirty="0" smtClean="0">
                          <a:latin typeface="Arial" panose="020B0604020202020204" pitchFamily="34" charset="0"/>
                          <a:cs typeface="Arial" panose="020B0604020202020204" pitchFamily="34" charset="0"/>
                        </a:rPr>
                        <a:t>3</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*Industry Exposure</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$4.8B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a:lnSpc>
                          <a:spcPct val="100000"/>
                        </a:lnSpc>
                        <a:spcBef>
                          <a:spcPts val="200"/>
                        </a:spcBef>
                        <a:spcAft>
                          <a:spcPts val="200"/>
                        </a:spcAft>
                      </a:pPr>
                      <a:r>
                        <a:rPr lang="en-US" sz="1000" dirty="0" smtClean="0">
                          <a:solidFill>
                            <a:srgbClr val="008AB3"/>
                          </a:solidFill>
                          <a:latin typeface="Arial" panose="020B0604020202020204" pitchFamily="34" charset="0"/>
                          <a:cs typeface="Arial" panose="020B0604020202020204" pitchFamily="34" charset="0"/>
                        </a:rPr>
                        <a:t>Financial &amp;</a:t>
                      </a:r>
                      <a:r>
                        <a:rPr lang="en-US" sz="1000" baseline="0" dirty="0" smtClean="0">
                          <a:solidFill>
                            <a:srgbClr val="008AB3"/>
                          </a:solidFill>
                          <a:latin typeface="Arial" panose="020B0604020202020204" pitchFamily="34" charset="0"/>
                          <a:cs typeface="Arial" panose="020B0604020202020204" pitchFamily="34" charset="0"/>
                        </a:rPr>
                        <a:t> Insurance Exposure</a:t>
                      </a:r>
                      <a:endParaRPr lang="en-US" sz="1000" dirty="0">
                        <a:solidFill>
                          <a:srgbClr val="008AB3"/>
                        </a:solidFill>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$5.1B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$9.1B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&gt;=$10.1B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$10.5B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&gt;=$10.6B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&gt;=$11.1B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Monthly</a:t>
                      </a:r>
                      <a:endParaRPr lang="en-US" sz="1000" b="0" dirty="0" smtClean="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$2.9B</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&gt;=$3.75B</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&gt;=$4.25B</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endParaRPr lang="en-GB"/>
                    </a:p>
                  </a:txBody>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rgbClr val="008AB3"/>
                          </a:solidFill>
                          <a:latin typeface="Arial" panose="020B0604020202020204" pitchFamily="34" charset="0"/>
                          <a:ea typeface="+mn-ea"/>
                          <a:cs typeface="Arial" panose="020B0604020202020204" pitchFamily="34" charset="0"/>
                        </a:rPr>
                        <a:t>Public Sector Exposure</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Monthly</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$348M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&gt;=$436M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&gt;=$543M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44630">
                <a:tc vMerge="1">
                  <a:txBody>
                    <a:bodyPr/>
                    <a:lstStyle/>
                    <a:p>
                      <a:endParaRPr lang="en-GB"/>
                    </a:p>
                  </a:txBody>
                  <a:tcPr/>
                </a:tc>
                <a:tc>
                  <a:txBody>
                    <a:bodyPr/>
                    <a:lstStyle/>
                    <a:p>
                      <a:pPr algn="l" fontAlgn="b">
                        <a:lnSpc>
                          <a:spcPct val="100000"/>
                        </a:lnSpc>
                        <a:spcBef>
                          <a:spcPts val="200"/>
                        </a:spcBef>
                        <a:spcAft>
                          <a:spcPts val="200"/>
                        </a:spcAft>
                      </a:pPr>
                      <a:r>
                        <a:rPr lang="en-US" sz="1000" u="none" strike="noStrike" dirty="0" smtClean="0">
                          <a:effectLst/>
                          <a:latin typeface="Arial" panose="020B0604020202020204" pitchFamily="34" charset="0"/>
                          <a:cs typeface="Arial" panose="020B0604020202020204" pitchFamily="34" charset="0"/>
                        </a:rPr>
                        <a:t>SC Subprime Assets</a:t>
                      </a:r>
                      <a:r>
                        <a:rPr lang="en-US" sz="1000" u="none" strike="noStrike" baseline="30000" dirty="0" smtClean="0">
                          <a:effectLst/>
                          <a:latin typeface="Arial" panose="020B0604020202020204" pitchFamily="34" charset="0"/>
                          <a:cs typeface="Arial" panose="020B0604020202020204" pitchFamily="34" charset="0"/>
                        </a:rPr>
                        <a:t>4</a:t>
                      </a:r>
                      <a:r>
                        <a:rPr lang="en-US" sz="1000" u="none" strike="noStrike" dirty="0" smtClean="0">
                          <a:effectLst/>
                          <a:latin typeface="Arial" panose="020B0604020202020204" pitchFamily="34" charset="0"/>
                          <a:cs typeface="Arial" panose="020B0604020202020204" pitchFamily="34" charset="0"/>
                        </a:rPr>
                        <a:t> </a:t>
                      </a:r>
                      <a:r>
                        <a:rPr lang="en-US" sz="1000" u="none" strike="noStrike" dirty="0">
                          <a:effectLst/>
                          <a:latin typeface="Arial" panose="020B0604020202020204" pitchFamily="34" charset="0"/>
                          <a:cs typeface="Arial" panose="020B0604020202020204" pitchFamily="34" charset="0"/>
                        </a:rPr>
                        <a:t>as % </a:t>
                      </a:r>
                      <a:r>
                        <a:rPr lang="en-US" sz="1000" u="none" strike="noStrike" dirty="0" smtClean="0">
                          <a:effectLst/>
                          <a:latin typeface="Arial" panose="020B0604020202020204" pitchFamily="34" charset="0"/>
                          <a:cs typeface="Arial" panose="020B0604020202020204" pitchFamily="34" charset="0"/>
                        </a:rPr>
                        <a:t>SHUSA Credit</a:t>
                      </a:r>
                      <a:r>
                        <a:rPr lang="en-US" sz="1000" u="none" strike="noStrike" baseline="0" dirty="0" smtClean="0">
                          <a:effectLst/>
                          <a:latin typeface="Arial" panose="020B0604020202020204" pitchFamily="34" charset="0"/>
                          <a:cs typeface="Arial" panose="020B0604020202020204" pitchFamily="34" charset="0"/>
                        </a:rPr>
                        <a:t> Exposure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20.0%(with PL</a:t>
                      </a:r>
                      <a:r>
                        <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a:t>
                      </a: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a:t>
                      </a:r>
                      <a:endPar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endParaRPr>
                    </a:p>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19.1%(excl. PL</a:t>
                      </a:r>
                      <a:r>
                        <a:rPr kumimoji="0" lang="en-US" sz="1000" b="0" i="0" u="none" strike="noStrike" kern="1200" cap="none" spc="0" normalizeH="0" baseline="3000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a:t>
                      </a: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3542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*Total Subprime Assets</a:t>
                      </a:r>
                      <a:r>
                        <a:rPr lang="en-US" sz="1000" b="0" i="0" u="none" strike="noStrike" baseline="30000" dirty="0" smtClean="0">
                          <a:solidFill>
                            <a:srgbClr val="008AB3"/>
                          </a:solidFill>
                          <a:effectLst/>
                          <a:latin typeface="Arial" panose="020B0604020202020204" pitchFamily="34" charset="0"/>
                          <a:cs typeface="Arial" panose="020B0604020202020204" pitchFamily="34" charset="0"/>
                        </a:rPr>
                        <a:t>4</a:t>
                      </a:r>
                      <a:r>
                        <a:rPr lang="en-US" sz="1000" b="0" i="0" u="none" strike="noStrike" dirty="0" smtClean="0">
                          <a:solidFill>
                            <a:srgbClr val="008AB3"/>
                          </a:solidFill>
                          <a:effectLst/>
                          <a:latin typeface="Arial" panose="020B0604020202020204" pitchFamily="34" charset="0"/>
                          <a:cs typeface="Arial" panose="020B0604020202020204" pitchFamily="34" charset="0"/>
                        </a:rPr>
                        <a:t> </a:t>
                      </a:r>
                      <a:r>
                        <a:rPr lang="en-US" sz="1000" b="0" i="0" u="none" strike="noStrike" dirty="0">
                          <a:solidFill>
                            <a:srgbClr val="008AB3"/>
                          </a:solidFill>
                          <a:effectLst/>
                          <a:latin typeface="Arial" panose="020B0604020202020204" pitchFamily="34" charset="0"/>
                          <a:cs typeface="Arial" panose="020B0604020202020204" pitchFamily="34" charset="0"/>
                        </a:rPr>
                        <a:t>as % </a:t>
                      </a:r>
                      <a:r>
                        <a:rPr lang="en-US" sz="1000" b="0" i="0" u="none" strike="noStrike" dirty="0" smtClean="0">
                          <a:solidFill>
                            <a:srgbClr val="008AB3"/>
                          </a:solidFill>
                          <a:effectLst/>
                          <a:latin typeface="Arial" panose="020B0604020202020204" pitchFamily="34" charset="0"/>
                          <a:cs typeface="Arial" panose="020B0604020202020204" pitchFamily="34" charset="0"/>
                        </a:rPr>
                        <a:t>SHUSA Credit</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Exposure</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21.5%</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(2/3)</a:t>
            </a:r>
          </a:p>
        </p:txBody>
      </p:sp>
      <p:sp>
        <p:nvSpPr>
          <p:cNvPr id="15" name="Footnote"/>
          <p:cNvSpPr/>
          <p:nvPr/>
        </p:nvSpPr>
        <p:spPr>
          <a:xfrm>
            <a:off x="2228517" y="6208714"/>
            <a:ext cx="5305757" cy="635174"/>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a:t>
            </a:r>
            <a:r>
              <a:rPr lang="en-US" sz="800" dirty="0" smtClean="0">
                <a:latin typeface="Arial"/>
                <a:ea typeface="ＭＳ Ｐゴシック"/>
                <a:sym typeface="Arial"/>
              </a:rPr>
              <a:t>definitions</a:t>
            </a:r>
          </a:p>
          <a:p>
            <a:pPr marL="114300" indent="-114300" algn="l" eaLnBrk="1" hangingPunct="1">
              <a:buFont typeface="+mj-lt"/>
              <a:buAutoNum type="arabicPeriod"/>
            </a:pPr>
            <a:r>
              <a:rPr lang="en-US" sz="800" dirty="0" smtClean="0">
                <a:latin typeface="Arial"/>
                <a:ea typeface="ＭＳ Ｐゴシック"/>
                <a:sym typeface="Arial"/>
              </a:rPr>
              <a:t>Portfolio </a:t>
            </a:r>
            <a:r>
              <a:rPr lang="en-US" sz="800" dirty="0">
                <a:latin typeface="Arial"/>
                <a:ea typeface="ＭＳ Ｐゴシック"/>
                <a:sym typeface="Arial"/>
              </a:rPr>
              <a:t>level granularity available in Entity RAS materials</a:t>
            </a:r>
          </a:p>
          <a:p>
            <a:pPr marL="114300" indent="-114300" algn="l" eaLnBrk="1" hangingPunct="1">
              <a:buFont typeface="+mj-lt"/>
              <a:buAutoNum type="arabicPeriod"/>
            </a:pPr>
            <a:r>
              <a:rPr lang="en-US" sz="800" dirty="0">
                <a:latin typeface="Arial"/>
                <a:ea typeface="ＭＳ Ｐゴシック"/>
                <a:sym typeface="Arial"/>
              </a:rPr>
              <a:t>Abbreviation for Personal Lending – Lending Club (sold on Feb 1</a:t>
            </a:r>
            <a:r>
              <a:rPr lang="en-US" sz="800" baseline="30000" dirty="0">
                <a:latin typeface="Arial"/>
                <a:ea typeface="ＭＳ Ｐゴシック"/>
                <a:sym typeface="Arial"/>
              </a:rPr>
              <a:t>st</a:t>
            </a:r>
            <a:r>
              <a:rPr lang="en-US" sz="800" dirty="0">
                <a:latin typeface="Arial"/>
                <a:ea typeface="ＭＳ Ｐゴシック"/>
                <a:sym typeface="Arial"/>
              </a:rPr>
              <a:t>), Bluestem &amp; NCL (Held for Sale)</a:t>
            </a:r>
          </a:p>
          <a:p>
            <a:pPr marL="114300" indent="-114300" algn="l" eaLnBrk="1" hangingPunct="1">
              <a:buFont typeface="+mj-lt"/>
              <a:buAutoNum type="arabicPeriod"/>
            </a:pPr>
            <a:r>
              <a:rPr lang="en-US" sz="800" dirty="0">
                <a:latin typeface="Arial"/>
                <a:ea typeface="ＭＳ Ｐゴシック"/>
                <a:sym typeface="Arial"/>
              </a:rPr>
              <a:t># of counterparties with </a:t>
            </a:r>
            <a:r>
              <a:rPr lang="en-US" sz="800" dirty="0" err="1">
                <a:latin typeface="Arial"/>
                <a:ea typeface="ＭＳ Ｐゴシック"/>
                <a:sym typeface="Arial"/>
              </a:rPr>
              <a:t>Sant</a:t>
            </a:r>
            <a:r>
              <a:rPr lang="en-US" sz="800" dirty="0">
                <a:latin typeface="Arial"/>
                <a:ea typeface="ＭＳ Ｐゴシック"/>
                <a:sym typeface="Arial"/>
              </a:rPr>
              <a:t>. Risk Rating &lt; 5.0 &amp; exposure&gt;$</a:t>
            </a:r>
            <a:r>
              <a:rPr lang="en-US" sz="800" dirty="0" smtClean="0">
                <a:latin typeface="Arial"/>
                <a:ea typeface="ＭＳ Ｐゴシック"/>
                <a:sym typeface="Arial"/>
              </a:rPr>
              <a:t>100M</a:t>
            </a:r>
            <a:endParaRPr lang="en-US" sz="800" dirty="0">
              <a:latin typeface="Arial"/>
              <a:ea typeface="ＭＳ Ｐゴシック"/>
              <a:sym typeface="Arial"/>
            </a:endParaRPr>
          </a:p>
          <a:p>
            <a:pPr marL="114300" indent="-114300" algn="l" eaLnBrk="1" hangingPunct="1">
              <a:buFont typeface="+mj-lt"/>
              <a:buAutoNum type="arabicPeriod"/>
            </a:pPr>
            <a:r>
              <a:rPr lang="en-US" sz="800" dirty="0">
                <a:ea typeface="ＭＳ Ｐゴシック"/>
              </a:rPr>
              <a:t>Subprime is defined as FICO &lt; 630 or no FICO score available (excluding Commercial Fleet s)</a:t>
            </a:r>
            <a:endParaRPr lang="en-US" sz="800" dirty="0">
              <a:latin typeface="Arial"/>
              <a:ea typeface="ＭＳ Ｐゴシック"/>
              <a:sym typeface="Arial"/>
            </a:endParaRPr>
          </a:p>
          <a:p>
            <a:pPr algn="l" eaLnBrk="1" hangingPunct="1"/>
            <a:r>
              <a:rPr lang="en-US" sz="800" dirty="0">
                <a:latin typeface="Arial"/>
                <a:ea typeface="ＭＳ Ｐゴシック"/>
                <a:sym typeface="Arial"/>
              </a:rPr>
              <a:t>Source: SHUSA RAS March Monthly Report - April; BSPR RAS 2016 inventory of metrics</a:t>
            </a:r>
          </a:p>
        </p:txBody>
      </p:sp>
      <p:sp>
        <p:nvSpPr>
          <p:cNvPr id="4" name="Rectangular Callout 3"/>
          <p:cNvSpPr/>
          <p:nvPr/>
        </p:nvSpPr>
        <p:spPr>
          <a:xfrm>
            <a:off x="6996220" y="797442"/>
            <a:ext cx="1265267" cy="606055"/>
          </a:xfrm>
          <a:prstGeom prst="wedgeRectCallout">
            <a:avLst>
              <a:gd name="adj1" fmla="val -29413"/>
              <a:gd name="adj2" fmla="val 156832"/>
            </a:avLst>
          </a:prstGeom>
          <a:solidFill>
            <a:srgbClr val="E8F6E6"/>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sz="900" dirty="0" smtClean="0">
                <a:solidFill>
                  <a:schemeClr val="tx1"/>
                </a:solidFill>
                <a:latin typeface="Arial"/>
                <a:cs typeface="Arial" panose="020B0604020202020204" pitchFamily="34" charset="0"/>
                <a:sym typeface="Arial"/>
              </a:rPr>
              <a:t>$36.8BN (w/ PL) &amp; $35.4BN (exc. PL) after restricted cash risk-weight change</a:t>
            </a:r>
          </a:p>
        </p:txBody>
      </p:sp>
      <p:grpSp>
        <p:nvGrpSpPr>
          <p:cNvPr id="11" name="Group 10"/>
          <p:cNvGrpSpPr/>
          <p:nvPr/>
        </p:nvGrpSpPr>
        <p:grpSpPr>
          <a:xfrm>
            <a:off x="372254" y="6017810"/>
            <a:ext cx="3676170" cy="125740"/>
            <a:chOff x="372254" y="5975278"/>
            <a:chExt cx="3676170" cy="125740"/>
          </a:xfrm>
        </p:grpSpPr>
        <p:sp>
          <p:nvSpPr>
            <p:cNvPr id="12" name="TextBox 11"/>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13" name="Group 12"/>
            <p:cNvGrpSpPr/>
            <p:nvPr/>
          </p:nvGrpSpPr>
          <p:grpSpPr>
            <a:xfrm>
              <a:off x="372254" y="5975278"/>
              <a:ext cx="1731805" cy="119135"/>
              <a:chOff x="372254" y="5494048"/>
              <a:chExt cx="1731805" cy="119135"/>
            </a:xfrm>
          </p:grpSpPr>
          <p:sp>
            <p:nvSpPr>
              <p:cNvPr id="14" name="TextBox 13"/>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16" name="TextBox 15"/>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18" name="TextBox 17"/>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a:t>
            </a:r>
            <a:r>
              <a:rPr lang="en-US" sz="900" dirty="0" smtClean="0">
                <a:solidFill>
                  <a:srgbClr val="000000"/>
                </a:solidFill>
                <a:ea typeface="ＭＳ Ｐゴシック"/>
              </a:rPr>
              <a:t>(see appendix for comparison)</a:t>
            </a:r>
            <a:endParaRPr lang="en-US" sz="900" dirty="0">
              <a:solidFill>
                <a:srgbClr val="000000"/>
              </a:solidFill>
              <a:ea typeface="ＭＳ Ｐゴシック"/>
            </a:endParaRPr>
          </a:p>
        </p:txBody>
      </p:sp>
      <p:grpSp>
        <p:nvGrpSpPr>
          <p:cNvPr id="17" name="Group 16"/>
          <p:cNvGrpSpPr/>
          <p:nvPr/>
        </p:nvGrpSpPr>
        <p:grpSpPr>
          <a:xfrm>
            <a:off x="350611" y="72184"/>
            <a:ext cx="2220142" cy="189008"/>
            <a:chOff x="403281" y="164517"/>
            <a:chExt cx="2220142" cy="189008"/>
          </a:xfrm>
        </p:grpSpPr>
        <p:sp>
          <p:nvSpPr>
            <p:cNvPr id="19"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20" name="Oval 1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4022268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941787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9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sz="quarter" idx="11"/>
          </p:nvPr>
        </p:nvSpPr>
        <p:spPr/>
        <p:txBody>
          <a:bodyPr/>
          <a:lstStyle/>
          <a:p>
            <a:r>
              <a:rPr lang="en-US" dirty="0"/>
              <a:t>2016 RAS </a:t>
            </a:r>
            <a:r>
              <a:rPr lang="en-US" dirty="0" smtClean="0"/>
              <a:t>– </a:t>
            </a:r>
            <a:r>
              <a:rPr lang="en-US" dirty="0"/>
              <a:t>Proposed metric limits (3/3)</a:t>
            </a:r>
          </a:p>
        </p:txBody>
      </p:sp>
      <p:graphicFrame>
        <p:nvGraphicFramePr>
          <p:cNvPr id="25" name="Table 24"/>
          <p:cNvGraphicFramePr>
            <a:graphicFrameLocks noGrp="1"/>
          </p:cNvGraphicFramePr>
          <p:nvPr>
            <p:extLst>
              <p:ext uri="{D42A27DB-BD31-4B8C-83A1-F6EECF244321}">
                <p14:modId xmlns:p14="http://schemas.microsoft.com/office/powerpoint/2010/main" val="1171500327"/>
              </p:ext>
            </p:extLst>
          </p:nvPr>
        </p:nvGraphicFramePr>
        <p:xfrm>
          <a:off x="348436" y="1470025"/>
          <a:ext cx="8894142" cy="4307840"/>
        </p:xfrm>
        <a:graphic>
          <a:graphicData uri="http://schemas.openxmlformats.org/drawingml/2006/table">
            <a:tbl>
              <a:tblPr firstRow="1" bandRow="1"/>
              <a:tblGrid>
                <a:gridCol w="1225296"/>
                <a:gridCol w="3145536"/>
                <a:gridCol w="850392"/>
                <a:gridCol w="868680"/>
                <a:gridCol w="1033272"/>
                <a:gridCol w="883998"/>
                <a:gridCol w="886968"/>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a:noFill/>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30000" dirty="0" smtClean="0">
                          <a:solidFill>
                            <a:srgbClr val="FF0000"/>
                          </a:solidFill>
                          <a:latin typeface="Arial" panose="020B0604020202020204" pitchFamily="34" charset="0"/>
                          <a:cs typeface="Arial" panose="020B0604020202020204" pitchFamily="34" charset="0"/>
                        </a:rPr>
                        <a:t>1</a:t>
                      </a:r>
                      <a:endParaRPr lang="en-US" sz="1000" b="1" dirty="0">
                        <a:solidFill>
                          <a:srgbClr val="FF0000"/>
                        </a:solidFill>
                        <a:latin typeface="Arial" panose="020B0604020202020204" pitchFamily="34" charset="0"/>
                        <a:cs typeface="Arial" panose="020B0604020202020204" pitchFamily="34" charset="0"/>
                      </a:endParaRPr>
                    </a:p>
                  </a:txBody>
                  <a:tcPr marL="18288" marR="18288" marT="18288" marB="18288"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spcBef>
                          <a:spcPts val="200"/>
                        </a:spcBef>
                        <a:spcAft>
                          <a:spcPts val="200"/>
                        </a:spcAft>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2700" cmpd="sng">
                      <a:noFill/>
                      <a:prstDash val="soli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spcBef>
                          <a:spcPts val="200"/>
                        </a:spcBef>
                        <a:spcAft>
                          <a:spcPts val="200"/>
                        </a:spcAft>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18288" marR="18288" marT="18288" marB="18288">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Residual value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Residual</a:t>
                      </a:r>
                      <a:r>
                        <a:rPr lang="en-US" sz="1000" b="0" i="0" kern="1200" baseline="0" dirty="0" smtClean="0">
                          <a:solidFill>
                            <a:schemeClr val="tx1"/>
                          </a:solidFill>
                          <a:latin typeface="Arial" panose="020B0604020202020204" pitchFamily="34" charset="0"/>
                          <a:ea typeface="+mn-ea"/>
                          <a:cs typeface="Arial" panose="020B0604020202020204" pitchFamily="34" charset="0"/>
                        </a:rPr>
                        <a:t> Risk / CRLIT</a:t>
                      </a:r>
                      <a:r>
                        <a:rPr lang="en-US" sz="1000" b="0" i="0" kern="1200" baseline="30000" dirty="0" smtClean="0">
                          <a:solidFill>
                            <a:schemeClr val="tx1"/>
                          </a:solidFill>
                          <a:latin typeface="Arial" panose="020B0604020202020204" pitchFamily="34" charset="0"/>
                          <a:ea typeface="+mn-ea"/>
                          <a:cs typeface="Arial" panose="020B0604020202020204" pitchFamily="34" charset="0"/>
                        </a:rPr>
                        <a:t>3</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2.26%</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6">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Liquidity/funding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*Stressed </a:t>
                      </a:r>
                      <a:r>
                        <a:rPr lang="en-US" sz="1000" b="0" i="1" u="none" strike="noStrike" dirty="0">
                          <a:effectLst/>
                          <a:latin typeface="Arial" panose="020B0604020202020204" pitchFamily="34" charset="0"/>
                          <a:cs typeface="Arial" panose="020B0604020202020204" pitchFamily="34" charset="0"/>
                        </a:rPr>
                        <a:t>Survival </a:t>
                      </a:r>
                      <a:r>
                        <a:rPr lang="en-US" sz="1000" b="0" i="1" u="none" strike="noStrike" dirty="0" smtClean="0">
                          <a:effectLst/>
                          <a:latin typeface="Arial" panose="020B0604020202020204" pitchFamily="34" charset="0"/>
                          <a:cs typeface="Arial" panose="020B0604020202020204" pitchFamily="34" charset="0"/>
                        </a:rPr>
                        <a:t>Period </a:t>
                      </a:r>
                      <a:r>
                        <a:rPr lang="en-US" sz="1000" b="0" i="1" u="none" strike="noStrike" dirty="0">
                          <a:effectLst/>
                          <a:latin typeface="Arial" panose="020B0604020202020204" pitchFamily="34" charset="0"/>
                          <a:cs typeface="Arial" panose="020B0604020202020204" pitchFamily="34" charset="0"/>
                        </a:rPr>
                        <a:t>(days)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82</a:t>
                      </a:r>
                      <a:r>
                        <a:rPr lang="en-US" sz="1000" baseline="30000" dirty="0" smtClean="0">
                          <a:latin typeface="Arial" panose="020B0604020202020204" pitchFamily="34" charset="0"/>
                          <a:cs typeface="Arial" panose="020B0604020202020204" pitchFamily="34" charset="0"/>
                        </a:rPr>
                        <a:t>2</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&lt;=45</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GB"/>
                    </a:p>
                  </a:txBody>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*Liquidity </a:t>
                      </a:r>
                      <a:r>
                        <a:rPr lang="en-US" sz="1000" b="0" i="1" u="none" strike="noStrike" dirty="0">
                          <a:effectLst/>
                          <a:latin typeface="Arial" panose="020B0604020202020204" pitchFamily="34" charset="0"/>
                          <a:cs typeface="Arial" panose="020B0604020202020204" pitchFamily="34" charset="0"/>
                        </a:rPr>
                        <a:t>Coverage </a:t>
                      </a:r>
                      <a:r>
                        <a:rPr lang="en-US" sz="1000" b="0" i="1" u="none" strike="noStrike" dirty="0" smtClean="0">
                          <a:effectLst/>
                          <a:latin typeface="Arial" panose="020B0604020202020204" pitchFamily="34" charset="0"/>
                          <a:cs typeface="Arial" panose="020B0604020202020204" pitchFamily="34" charset="0"/>
                        </a:rPr>
                        <a:t>Ratio – EUR</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178%</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*Liquidity Coverage Ratio Modified</a:t>
                      </a:r>
                      <a:r>
                        <a:rPr lang="en-US" sz="1000" b="0" i="1" u="none" strike="noStrike" baseline="0" dirty="0" smtClean="0">
                          <a:effectLst/>
                          <a:latin typeface="Arial" panose="020B0604020202020204" pitchFamily="34" charset="0"/>
                          <a:cs typeface="Arial" panose="020B0604020202020204" pitchFamily="34" charset="0"/>
                        </a:rPr>
                        <a:t> </a:t>
                      </a:r>
                      <a:r>
                        <a:rPr lang="en-US" sz="1000" b="0" i="1" u="none" strike="noStrike" dirty="0" smtClean="0">
                          <a:effectLst/>
                          <a:latin typeface="Arial" panose="020B0604020202020204" pitchFamily="34" charset="0"/>
                          <a:cs typeface="Arial" panose="020B0604020202020204" pitchFamily="34" charset="0"/>
                        </a:rPr>
                        <a:t> – US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254%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&lt;=110%</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effectLst/>
                          <a:latin typeface="Arial" panose="020B0604020202020204" pitchFamily="34" charset="0"/>
                          <a:cs typeface="Arial" panose="020B0604020202020204" pitchFamily="34" charset="0"/>
                        </a:rPr>
                        <a:t>*Structural Funding </a:t>
                      </a:r>
                      <a:r>
                        <a:rPr lang="en-US" sz="1000" b="0" i="1" u="none" strike="noStrike" dirty="0">
                          <a:effectLst/>
                          <a:latin typeface="Arial" panose="020B0604020202020204" pitchFamily="34" charset="0"/>
                          <a:cs typeface="Arial" panose="020B0604020202020204" pitchFamily="34" charset="0"/>
                        </a:rPr>
                        <a:t>R</a:t>
                      </a:r>
                      <a:r>
                        <a:rPr lang="en-US" sz="1000" b="0" i="1" u="none" strike="noStrike" dirty="0" smtClean="0">
                          <a:effectLst/>
                          <a:latin typeface="Arial" panose="020B0604020202020204" pitchFamily="34" charset="0"/>
                          <a:cs typeface="Arial" panose="020B0604020202020204" pitchFamily="34" charset="0"/>
                        </a:rPr>
                        <a:t>atio </a:t>
                      </a:r>
                      <a:r>
                        <a:rPr lang="en-US" sz="1000" b="0" i="1" u="none" strike="noStrike" dirty="0">
                          <a:effectLst/>
                          <a:latin typeface="Arial" panose="020B0604020202020204" pitchFamily="34" charset="0"/>
                          <a:cs typeface="Arial" panose="020B0604020202020204" pitchFamily="34" charset="0"/>
                        </a:rPr>
                        <a:t>(%)</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&lt;=103%</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&lt;=100%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GB"/>
                    </a:p>
                  </a:txBody>
                  <a:tcPr/>
                </a:tc>
                <a:tc>
                  <a:txBody>
                    <a:bodyPr/>
                    <a:lstStyle/>
                    <a:p>
                      <a:pPr algn="l" rtl="0"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Liquidity Horizon - </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W</a:t>
                      </a:r>
                      <a:r>
                        <a:rPr lang="en-US" sz="1000" b="0" i="0" u="none" strike="noStrike" dirty="0" smtClean="0">
                          <a:solidFill>
                            <a:srgbClr val="008AB3"/>
                          </a:solidFill>
                          <a:effectLst/>
                          <a:latin typeface="Arial" panose="020B0604020202020204" pitchFamily="34" charset="0"/>
                          <a:cs typeface="Arial" panose="020B0604020202020204" pitchFamily="34" charset="0"/>
                        </a:rPr>
                        <a:t>holesale</a:t>
                      </a:r>
                      <a:r>
                        <a:rPr lang="en-US" sz="1000" b="0" i="0" u="none" strike="noStrike" baseline="0" dirty="0" smtClean="0">
                          <a:solidFill>
                            <a:srgbClr val="008AB3"/>
                          </a:solidFill>
                          <a:effectLst/>
                          <a:latin typeface="Arial" panose="020B0604020202020204" pitchFamily="34" charset="0"/>
                          <a:cs typeface="Arial" panose="020B0604020202020204" pitchFamily="34" charset="0"/>
                        </a:rPr>
                        <a:t> Scenario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0"/>
                        </a:spcBef>
                        <a:spcAft>
                          <a:spcPts val="0"/>
                        </a:spcAft>
                      </a:pPr>
                      <a:r>
                        <a:rPr lang="en-US" sz="1000" b="0" dirty="0" smtClean="0">
                          <a:latin typeface="Arial" panose="020B0604020202020204" pitchFamily="34" charset="0"/>
                          <a:cs typeface="Arial" panose="020B0604020202020204" pitchFamily="34" charset="0"/>
                        </a:rPr>
                        <a:t>SHUSA </a:t>
                      </a:r>
                    </a:p>
                    <a:p>
                      <a:pPr algn="ctr" rtl="0">
                        <a:lnSpc>
                          <a:spcPct val="100000"/>
                        </a:lnSpc>
                        <a:spcBef>
                          <a:spcPts val="0"/>
                        </a:spcBef>
                        <a:spcAft>
                          <a:spcPts val="0"/>
                        </a:spcAft>
                      </a:pPr>
                      <a:r>
                        <a:rPr lang="en-US" sz="1000" b="0" dirty="0" smtClean="0">
                          <a:latin typeface="Arial" panose="020B0604020202020204" pitchFamily="34" charset="0"/>
                          <a:cs typeface="Arial" panose="020B0604020202020204" pitchFamily="34" charset="0"/>
                        </a:rPr>
                        <a:t>(Parent</a:t>
                      </a:r>
                      <a:r>
                        <a:rPr lang="en-US" sz="1000" b="0" baseline="0" dirty="0" smtClean="0">
                          <a:latin typeface="Arial" panose="020B0604020202020204" pitchFamily="34" charset="0"/>
                          <a:cs typeface="Arial" panose="020B0604020202020204" pitchFamily="34" charset="0"/>
                        </a:rPr>
                        <a:t> only)</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&gt;12 months</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&lt;=12 months</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&lt;=6 Months</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0"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0" i="0"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&gt;=60%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*NII</a:t>
                      </a:r>
                      <a:r>
                        <a:rPr lang="en-US" sz="1000" b="0" i="1" kern="1200" baseline="30000" dirty="0" smtClean="0">
                          <a:solidFill>
                            <a:schemeClr val="tx1"/>
                          </a:solidFill>
                          <a:latin typeface="Arial" panose="020B0604020202020204" pitchFamily="34" charset="0"/>
                          <a:ea typeface="+mn-ea"/>
                          <a:cs typeface="Arial" panose="020B0604020202020204" pitchFamily="34" charset="0"/>
                        </a:rPr>
                        <a:t>#</a:t>
                      </a:r>
                      <a:r>
                        <a:rPr lang="en-US" sz="1000" b="0" i="1"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1" kern="1200" dirty="0" smtClean="0">
                          <a:solidFill>
                            <a:schemeClr val="tx1"/>
                          </a:solidFill>
                          <a:latin typeface="Arial" panose="020B0604020202020204" pitchFamily="34" charset="0"/>
                          <a:ea typeface="+mn-ea"/>
                          <a:cs typeface="Arial" panose="020B0604020202020204" pitchFamily="34" charset="0"/>
                        </a:rPr>
                        <a:t>(+/- 100bps)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-1.84%</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-4.5%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-5.5%</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00" b="0" i="1" kern="1200" dirty="0" smtClean="0">
                          <a:solidFill>
                            <a:srgbClr val="008AB3"/>
                          </a:solidFill>
                          <a:latin typeface="Arial" panose="020B0604020202020204" pitchFamily="34" charset="0"/>
                          <a:ea typeface="+mn-ea"/>
                          <a:cs typeface="Arial" panose="020B0604020202020204" pitchFamily="34" charset="0"/>
                        </a:rPr>
                        <a:t>*MVE</a:t>
                      </a:r>
                      <a:r>
                        <a:rPr lang="en-US" sz="1000" b="0" i="1" kern="1200" baseline="30000" dirty="0" smtClean="0">
                          <a:solidFill>
                            <a:srgbClr val="008AB3"/>
                          </a:solidFill>
                          <a:latin typeface="Arial" panose="020B0604020202020204" pitchFamily="34" charset="0"/>
                          <a:ea typeface="+mn-ea"/>
                          <a:cs typeface="Arial" panose="020B0604020202020204" pitchFamily="34" charset="0"/>
                        </a:rPr>
                        <a:t>#</a:t>
                      </a:r>
                      <a:r>
                        <a:rPr lang="en-US" sz="1000" b="0" i="1" kern="1200" dirty="0" smtClean="0">
                          <a:solidFill>
                            <a:srgbClr val="008AB3"/>
                          </a:solidFill>
                          <a:latin typeface="Arial" panose="020B0604020202020204" pitchFamily="34" charset="0"/>
                          <a:ea typeface="+mn-ea"/>
                          <a:cs typeface="Arial" panose="020B0604020202020204" pitchFamily="34" charset="0"/>
                        </a:rPr>
                        <a:t> Sensitivity(+/- 100bps)</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-4.55%</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&lt;=-6.5%</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MTM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1" kern="1200" dirty="0" smtClean="0">
                          <a:solidFill>
                            <a:schemeClr val="tx1"/>
                          </a:solidFill>
                          <a:latin typeface="Arial" panose="020B0604020202020204" pitchFamily="34" charset="0"/>
                          <a:ea typeface="+mn-ea"/>
                          <a:cs typeface="Arial" panose="020B0604020202020204" pitchFamily="34" charset="0"/>
                        </a:rPr>
                        <a:t>Mark</a:t>
                      </a:r>
                      <a:r>
                        <a:rPr lang="en-US" sz="1000" b="0" i="1" kern="1200" baseline="0" dirty="0" smtClean="0">
                          <a:solidFill>
                            <a:schemeClr val="tx1"/>
                          </a:solidFill>
                          <a:latin typeface="Arial" panose="020B0604020202020204" pitchFamily="34" charset="0"/>
                          <a:ea typeface="+mn-ea"/>
                          <a:cs typeface="Arial" panose="020B0604020202020204" pitchFamily="34" charset="0"/>
                        </a:rPr>
                        <a:t>-to-Market Value at Risk (VaR)</a:t>
                      </a:r>
                      <a:endParaRPr lang="en-US" sz="1000" b="0" i="1"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$2.7M</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&gt;=$7.0M</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&gt;=$9.0M</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*Gross Operational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Risk L</a:t>
                      </a:r>
                      <a:r>
                        <a:rPr lang="en-US" sz="1000" b="0" i="1" u="none" strike="noStrike" dirty="0" smtClean="0">
                          <a:solidFill>
                            <a:srgbClr val="008AB3"/>
                          </a:solidFill>
                          <a:effectLst/>
                          <a:latin typeface="Arial" panose="020B0604020202020204" pitchFamily="34" charset="0"/>
                          <a:cs typeface="Arial" panose="020B0604020202020204" pitchFamily="34" charset="0"/>
                        </a:rPr>
                        <a:t>osses </a:t>
                      </a:r>
                      <a:r>
                        <a:rPr lang="en-US" sz="1000" b="0" i="1" u="none" strike="noStrike" dirty="0">
                          <a:solidFill>
                            <a:srgbClr val="008AB3"/>
                          </a:solidFill>
                          <a:effectLst/>
                          <a:latin typeface="Arial" panose="020B0604020202020204" pitchFamily="34" charset="0"/>
                          <a:cs typeface="Arial" panose="020B0604020202020204" pitchFamily="34" charset="0"/>
                        </a:rPr>
                        <a:t>/ </a:t>
                      </a:r>
                      <a:r>
                        <a:rPr lang="en-US" sz="1000" b="0" i="1" u="none" strike="noStrike" dirty="0" smtClean="0">
                          <a:solidFill>
                            <a:srgbClr val="008AB3"/>
                          </a:solidFill>
                          <a:effectLst/>
                          <a:latin typeface="Arial" panose="020B0604020202020204" pitchFamily="34" charset="0"/>
                          <a:cs typeface="Arial" panose="020B0604020202020204" pitchFamily="34" charset="0"/>
                        </a:rPr>
                        <a:t/>
                      </a:r>
                      <a:br>
                        <a:rPr lang="en-US" sz="1000" b="0" i="1" u="none" strike="noStrike" dirty="0" smtClean="0">
                          <a:solidFill>
                            <a:srgbClr val="008AB3"/>
                          </a:solidFill>
                          <a:effectLst/>
                          <a:latin typeface="Arial" panose="020B0604020202020204" pitchFamily="34" charset="0"/>
                          <a:cs typeface="Arial" panose="020B0604020202020204" pitchFamily="34" charset="0"/>
                        </a:rPr>
                      </a:br>
                      <a:r>
                        <a:rPr lang="en-US" sz="1000" b="0" i="1" u="none" strike="noStrike" dirty="0" smtClean="0">
                          <a:solidFill>
                            <a:srgbClr val="008AB3"/>
                          </a:solidFill>
                          <a:effectLst/>
                          <a:latin typeface="Arial" panose="020B0604020202020204" pitchFamily="34" charset="0"/>
                          <a:cs typeface="Arial" panose="020B0604020202020204" pitchFamily="34" charset="0"/>
                        </a:rPr>
                        <a:t>Gross Margin</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p>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(trailing 12m)</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kern="1200" dirty="0" smtClean="0">
                          <a:solidFill>
                            <a:schemeClr val="tx1"/>
                          </a:solidFill>
                          <a:effectLst/>
                          <a:latin typeface="Arial" panose="020B0604020202020204" pitchFamily="34" charset="0"/>
                          <a:ea typeface="+mn-ea"/>
                          <a:cs typeface="Arial" panose="020B0604020202020204" pitchFamily="34" charset="0"/>
                        </a:rPr>
                        <a:t>1.0%</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0" i="1" u="none" strike="noStrike" dirty="0" smtClean="0">
                          <a:solidFill>
                            <a:srgbClr val="008AB3"/>
                          </a:solidFill>
                          <a:effectLst/>
                          <a:latin typeface="Arial" panose="020B0604020202020204" pitchFamily="34" charset="0"/>
                          <a:cs typeface="Arial" panose="020B0604020202020204" pitchFamily="34" charset="0"/>
                        </a:rPr>
                        <a:t>Material</a:t>
                      </a:r>
                      <a:r>
                        <a:rPr lang="en-US" sz="1000" b="0" i="1" u="none" strike="noStrike" baseline="0" dirty="0" smtClean="0">
                          <a:solidFill>
                            <a:srgbClr val="008AB3"/>
                          </a:solidFill>
                          <a:effectLst/>
                          <a:latin typeface="Arial" panose="020B0604020202020204" pitchFamily="34" charset="0"/>
                          <a:cs typeface="Arial" panose="020B0604020202020204" pitchFamily="34" charset="0"/>
                        </a:rPr>
                        <a:t> Operational Risk E</a:t>
                      </a:r>
                      <a:r>
                        <a:rPr lang="en-US" sz="1000" b="0" i="1" u="none" strike="noStrike" dirty="0" smtClean="0">
                          <a:solidFill>
                            <a:srgbClr val="008AB3"/>
                          </a:solidFill>
                          <a:effectLst/>
                          <a:latin typeface="Arial" panose="020B0604020202020204" pitchFamily="34" charset="0"/>
                          <a:cs typeface="Arial" panose="020B0604020202020204" pitchFamily="34" charset="0"/>
                        </a:rPr>
                        <a:t>vents</a:t>
                      </a:r>
                      <a:endParaRPr lang="en-US" sz="1000" b="0" i="1" u="none" strike="noStrike" dirty="0">
                        <a:solidFill>
                          <a:srgbClr val="008AB3"/>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&gt;=11</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102</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fontAlgn="b" latinLnBrk="0" hangingPunct="1">
                        <a:lnSpc>
                          <a:spcPct val="100000"/>
                        </a:lnSpc>
                        <a:spcBef>
                          <a:spcPts val="200"/>
                        </a:spcBef>
                        <a:spcAft>
                          <a:spcPts val="200"/>
                        </a:spcAft>
                      </a:pPr>
                      <a:r>
                        <a:rPr lang="en-US" sz="1000" b="0" i="0" kern="1200" dirty="0" smtClean="0">
                          <a:solidFill>
                            <a:schemeClr val="tx1"/>
                          </a:solidFill>
                          <a:latin typeface="Arial" panose="020B0604020202020204" pitchFamily="34" charset="0"/>
                          <a:ea typeface="+mn-ea"/>
                          <a:cs typeface="Arial" panose="020B0604020202020204" pitchFamily="34" charset="0"/>
                        </a:rPr>
                        <a:t>N/A</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dirty="0" smtClean="0">
                          <a:solidFill>
                            <a:schemeClr val="tx1"/>
                          </a:solidFill>
                          <a:latin typeface="Arial" panose="020B0604020202020204" pitchFamily="34" charset="0"/>
                          <a:ea typeface="+mn-ea"/>
                          <a:cs typeface="Arial" panose="020B0604020202020204" pitchFamily="34" charset="0"/>
                        </a:rPr>
                        <a:t>1Q2016</a:t>
                      </a:r>
                      <a:r>
                        <a:rPr lang="en-US" sz="1000" b="0" i="0" kern="1200" baseline="0" dirty="0" smtClean="0">
                          <a:solidFill>
                            <a:schemeClr val="tx1"/>
                          </a:solidFill>
                          <a:latin typeface="Arial" panose="020B0604020202020204" pitchFamily="34" charset="0"/>
                          <a:ea typeface="+mn-ea"/>
                          <a:cs typeface="Arial" panose="020B0604020202020204" pitchFamily="34" charset="0"/>
                        </a:rPr>
                        <a:t> – 148</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2Q2016 – 116</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3Q2016 – 103</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4Q2016 – 46</a:t>
                      </a:r>
                    </a:p>
                    <a:p>
                      <a:pPr marL="0" indent="0" algn="ctr" defTabSz="457200" rtl="0" eaLnBrk="1" fontAlgn="b" latinLnBrk="0" hangingPunct="1">
                        <a:lnSpc>
                          <a:spcPct val="100000"/>
                        </a:lnSpc>
                        <a:spcBef>
                          <a:spcPts val="200"/>
                        </a:spcBef>
                        <a:spcAft>
                          <a:spcPts val="200"/>
                        </a:spcAft>
                        <a:buFont typeface="Arial" panose="020B0604020202020204" pitchFamily="34" charset="0"/>
                        <a:buNone/>
                      </a:pPr>
                      <a:r>
                        <a:rPr lang="en-US" sz="1000" b="0" i="0" kern="1200" baseline="0" dirty="0" smtClean="0">
                          <a:solidFill>
                            <a:schemeClr val="tx1"/>
                          </a:solidFill>
                          <a:latin typeface="Arial" panose="020B0604020202020204" pitchFamily="34" charset="0"/>
                          <a:ea typeface="+mn-ea"/>
                          <a:cs typeface="Arial" panose="020B0604020202020204" pitchFamily="34" charset="0"/>
                        </a:rPr>
                        <a:t>1Q2017 – 0</a:t>
                      </a: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risk</a:t>
                      </a: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ＭＳ Ｐゴシック"/>
                          <a:cs typeface="Arial" panose="020B0604020202020204" pitchFamily="34" charset="0"/>
                        </a:rPr>
                        <a:t>Open MRIAs and other equivalent matters requiring immediate attention</a:t>
                      </a: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200"/>
                        </a:spcBef>
                        <a:spcAft>
                          <a:spcPts val="200"/>
                        </a:spcAft>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28</a:t>
                      </a:r>
                    </a:p>
                    <a:p>
                      <a:pPr algn="ctr" rtl="0">
                        <a:lnSpc>
                          <a:spcPct val="100000"/>
                        </a:lnSpc>
                        <a:spcBef>
                          <a:spcPts val="0"/>
                        </a:spcBef>
                        <a:spcAft>
                          <a:spcPts val="0"/>
                        </a:spcAft>
                      </a:pPr>
                      <a:r>
                        <a:rPr lang="en-US" sz="1000" dirty="0" smtClean="0">
                          <a:latin typeface="Arial" panose="020B0604020202020204" pitchFamily="34" charset="0"/>
                          <a:cs typeface="Arial" panose="020B0604020202020204" pitchFamily="34" charset="0"/>
                        </a:rPr>
                        <a:t>(MRIAs</a:t>
                      </a:r>
                      <a:r>
                        <a:rPr lang="en-US" sz="1000" baseline="0" dirty="0" smtClean="0">
                          <a:latin typeface="Arial" panose="020B0604020202020204" pitchFamily="34" charset="0"/>
                          <a:cs typeface="Arial" panose="020B0604020202020204" pitchFamily="34" charset="0"/>
                        </a:rPr>
                        <a:t> – 25) </a:t>
                      </a:r>
                    </a:p>
                    <a:p>
                      <a:pPr algn="ctr" rtl="0">
                        <a:lnSpc>
                          <a:spcPct val="100000"/>
                        </a:lnSpc>
                        <a:spcBef>
                          <a:spcPts val="0"/>
                        </a:spcBef>
                        <a:spcAft>
                          <a:spcPts val="0"/>
                        </a:spcAft>
                      </a:pPr>
                      <a:r>
                        <a:rPr lang="en-US" sz="1000" baseline="0" dirty="0" smtClean="0">
                          <a:latin typeface="Arial" panose="020B0604020202020204" pitchFamily="34" charset="0"/>
                          <a:cs typeface="Arial" panose="020B0604020202020204" pitchFamily="34" charset="0"/>
                        </a:rPr>
                        <a:t>(OCC EAs – 3)</a:t>
                      </a:r>
                      <a:endParaRPr lang="en-US" sz="10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18288" marR="18288" marT="18288" marB="18288">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18288" marR="18288" marT="18288" marB="18288">
                    <a:lnL>
                      <a:noFill/>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18" name="Footnote"/>
          <p:cNvSpPr/>
          <p:nvPr/>
        </p:nvSpPr>
        <p:spPr>
          <a:xfrm>
            <a:off x="2228517" y="6327232"/>
            <a:ext cx="5305757" cy="529312"/>
          </a:xfrm>
          <a:prstGeom prst="rect">
            <a:avLst/>
          </a:prstGeom>
          <a:extLst/>
        </p:spPr>
        <p:txBody>
          <a:bodyPr vert="horz" wrap="square" lIns="0" tIns="0" rIns="0" bIns="0" numCol="1" anchor="t" anchorCtr="0" compatLnSpc="1">
            <a:prstTxWarp prst="textNoShape">
              <a:avLst/>
            </a:prstTxWarp>
            <a:spAutoFit/>
          </a:bodyPr>
          <a:lstStyle/>
          <a:p>
            <a:pPr algn="l" eaLnBrk="1" hangingPunct="1"/>
            <a:r>
              <a:rPr lang="en-US" sz="800" dirty="0">
                <a:latin typeface="Arial"/>
                <a:ea typeface="ＭＳ Ｐゴシック"/>
                <a:sym typeface="Arial"/>
              </a:rPr>
              <a:t>See Metric Glossary in appendix for metric </a:t>
            </a:r>
            <a:r>
              <a:rPr lang="en-US" sz="800" dirty="0" smtClean="0">
                <a:latin typeface="Arial"/>
                <a:ea typeface="ＭＳ Ｐゴシック"/>
                <a:sym typeface="Arial"/>
              </a:rPr>
              <a:t>definitions</a:t>
            </a:r>
            <a:endParaRPr lang="en-US" sz="800" dirty="0">
              <a:latin typeface="Arial"/>
              <a:ea typeface="ＭＳ Ｐゴシック"/>
              <a:sym typeface="Arial"/>
            </a:endParaRPr>
          </a:p>
          <a:p>
            <a:pPr marL="114300" indent="-114300" algn="l" eaLnBrk="1" hangingPunct="1">
              <a:buFont typeface="+mj-lt"/>
              <a:buAutoNum type="arabicPeriod"/>
            </a:pPr>
            <a:r>
              <a:rPr lang="en-US" sz="800" dirty="0">
                <a:latin typeface="Arial"/>
                <a:ea typeface="ＭＳ Ｐゴシック"/>
                <a:sym typeface="Arial"/>
              </a:rPr>
              <a:t>Portfolio level granularity available in Entity RAS </a:t>
            </a:r>
            <a:r>
              <a:rPr lang="en-US" sz="800" dirty="0" smtClean="0">
                <a:latin typeface="Arial"/>
                <a:ea typeface="ＭＳ Ｐゴシック"/>
                <a:sym typeface="Arial"/>
              </a:rPr>
              <a:t>materials</a:t>
            </a:r>
          </a:p>
          <a:p>
            <a:pPr marL="114300" indent="-114300" algn="l" eaLnBrk="1" hangingPunct="1">
              <a:buFont typeface="+mj-lt"/>
              <a:buAutoNum type="arabicPeriod"/>
            </a:pPr>
            <a:r>
              <a:rPr lang="en-US" sz="800" dirty="0" smtClean="0">
                <a:latin typeface="Arial"/>
                <a:ea typeface="ＭＳ Ｐゴシック"/>
                <a:sym typeface="Arial"/>
              </a:rPr>
              <a:t>As </a:t>
            </a:r>
            <a:r>
              <a:rPr lang="en-US" sz="800" dirty="0">
                <a:latin typeface="Arial"/>
                <a:ea typeface="ＭＳ Ｐゴシック"/>
                <a:sym typeface="Arial"/>
              </a:rPr>
              <a:t>of February 2016. Metric is on a 2-month lag</a:t>
            </a:r>
          </a:p>
          <a:p>
            <a:pPr marL="114300" indent="-114300" algn="l">
              <a:buFont typeface="+mj-lt"/>
              <a:buAutoNum type="arabicPeriod"/>
            </a:pPr>
            <a:r>
              <a:rPr lang="en-US" sz="800" dirty="0" smtClean="0">
                <a:latin typeface="Arial"/>
                <a:ea typeface="ＭＳ Ｐゴシック"/>
                <a:sym typeface="Arial"/>
              </a:rPr>
              <a:t>CRLIT Contract </a:t>
            </a:r>
            <a:r>
              <a:rPr lang="en-US" sz="800" dirty="0">
                <a:latin typeface="Arial"/>
                <a:ea typeface="ＭＳ Ｐゴシック"/>
                <a:sym typeface="Arial"/>
              </a:rPr>
              <a:t>Residual less Incentives and </a:t>
            </a:r>
            <a:r>
              <a:rPr lang="en-US" sz="800" dirty="0" smtClean="0">
                <a:latin typeface="Arial"/>
                <a:ea typeface="ＭＳ Ｐゴシック"/>
                <a:sym typeface="Arial"/>
              </a:rPr>
              <a:t>Tax; NII: Net </a:t>
            </a:r>
            <a:r>
              <a:rPr lang="en-US" sz="800" dirty="0">
                <a:latin typeface="Arial"/>
                <a:ea typeface="ＭＳ Ｐゴシック"/>
                <a:sym typeface="Arial"/>
              </a:rPr>
              <a:t>Interest </a:t>
            </a:r>
            <a:r>
              <a:rPr lang="en-US" sz="800" dirty="0" smtClean="0">
                <a:latin typeface="Arial"/>
                <a:ea typeface="ＭＳ Ｐゴシック"/>
                <a:sym typeface="Arial"/>
              </a:rPr>
              <a:t>Income; MVE: Market </a:t>
            </a:r>
            <a:r>
              <a:rPr lang="en-US" sz="800" dirty="0">
                <a:latin typeface="Arial"/>
                <a:ea typeface="ＭＳ Ｐゴシック"/>
                <a:sym typeface="Arial"/>
              </a:rPr>
              <a:t>Value of Equity</a:t>
            </a:r>
          </a:p>
          <a:p>
            <a:pPr algn="l" eaLnBrk="1" hangingPunct="1"/>
            <a:r>
              <a:rPr lang="en-US" sz="800" dirty="0">
                <a:latin typeface="Arial"/>
                <a:ea typeface="ＭＳ Ｐゴシック"/>
                <a:sym typeface="Arial"/>
              </a:rPr>
              <a:t>Source: SHUSA RAS March Monthly Report - April; BSPR RAS 2016 inventory of metrics</a:t>
            </a:r>
          </a:p>
        </p:txBody>
      </p:sp>
      <p:grpSp>
        <p:nvGrpSpPr>
          <p:cNvPr id="17" name="Group 16"/>
          <p:cNvGrpSpPr/>
          <p:nvPr/>
        </p:nvGrpSpPr>
        <p:grpSpPr>
          <a:xfrm>
            <a:off x="372254" y="6017810"/>
            <a:ext cx="3676170" cy="125740"/>
            <a:chOff x="372254" y="5975278"/>
            <a:chExt cx="3676170" cy="125740"/>
          </a:xfrm>
        </p:grpSpPr>
        <p:sp>
          <p:nvSpPr>
            <p:cNvPr id="19" name="TextBox 18"/>
            <p:cNvSpPr txBox="1"/>
            <p:nvPr/>
          </p:nvSpPr>
          <p:spPr>
            <a:xfrm>
              <a:off x="2188941" y="5981883"/>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6" name="Group 25"/>
            <p:cNvGrpSpPr/>
            <p:nvPr/>
          </p:nvGrpSpPr>
          <p:grpSpPr>
            <a:xfrm>
              <a:off x="372254" y="5975278"/>
              <a:ext cx="1731805" cy="119135"/>
              <a:chOff x="372254" y="5494048"/>
              <a:chExt cx="1731805" cy="119135"/>
            </a:xfrm>
          </p:grpSpPr>
          <p:sp>
            <p:nvSpPr>
              <p:cNvPr id="27" name="TextBox 26"/>
              <p:cNvSpPr txBox="1"/>
              <p:nvPr/>
            </p:nvSpPr>
            <p:spPr>
              <a:xfrm>
                <a:off x="372254" y="5494048"/>
                <a:ext cx="593022" cy="119135"/>
              </a:xfrm>
              <a:prstGeom prst="rect">
                <a:avLst/>
              </a:prstGeom>
              <a:noFill/>
            </p:spPr>
            <p:txBody>
              <a:bodyPr wrap="square" lIns="0" tIns="0" rIns="0" bIns="0" rtlCol="0">
                <a:spAutoFit/>
              </a:bodyPr>
              <a:lstStyle/>
              <a:p>
                <a:pPr algn="l"/>
                <a:r>
                  <a:rPr lang="en-GB" sz="900" b="1" dirty="0" smtClean="0"/>
                  <a:t>Legend</a:t>
                </a:r>
                <a:endParaRPr lang="en-GB" sz="900" b="1" dirty="0"/>
              </a:p>
            </p:txBody>
          </p:sp>
          <p:sp>
            <p:nvSpPr>
              <p:cNvPr id="28" name="TextBox 27"/>
              <p:cNvSpPr txBox="1"/>
              <p:nvPr/>
            </p:nvSpPr>
            <p:spPr>
              <a:xfrm>
                <a:off x="898601" y="5494048"/>
                <a:ext cx="1205458" cy="119135"/>
              </a:xfrm>
              <a:prstGeom prst="rect">
                <a:avLst/>
              </a:prstGeom>
              <a:noFill/>
            </p:spPr>
            <p:txBody>
              <a:bodyPr wrap="none" lIns="0" tIns="0" rIns="0" bIns="0" rtlCol="0">
                <a:spAutoFit/>
              </a:bodyPr>
              <a:lstStyle/>
              <a:p>
                <a:pPr algn="l" eaLnBrk="1" hangingPunct="1"/>
                <a:r>
                  <a:rPr lang="en-US" sz="900" dirty="0">
                    <a:solidFill>
                      <a:srgbClr val="008AB3"/>
                    </a:solidFill>
                    <a:ea typeface="ＭＳ Ｐゴシック"/>
                  </a:rPr>
                  <a:t>New </a:t>
                </a:r>
                <a:r>
                  <a:rPr lang="en-US" sz="900" dirty="0" smtClean="0">
                    <a:solidFill>
                      <a:srgbClr val="008AB3"/>
                    </a:solidFill>
                    <a:ea typeface="ＭＳ Ｐゴシック"/>
                  </a:rPr>
                  <a:t>metric or definition</a:t>
                </a:r>
                <a:endParaRPr lang="en-US" sz="900" dirty="0">
                  <a:solidFill>
                    <a:srgbClr val="008AB3"/>
                  </a:solidFill>
                  <a:ea typeface="ＭＳ Ｐゴシック"/>
                </a:endParaRPr>
              </a:p>
            </p:txBody>
          </p:sp>
        </p:grpSp>
      </p:grpSp>
      <p:sp>
        <p:nvSpPr>
          <p:cNvPr id="29" name="TextBox 28"/>
          <p:cNvSpPr txBox="1"/>
          <p:nvPr/>
        </p:nvSpPr>
        <p:spPr>
          <a:xfrm>
            <a:off x="4126393" y="6015740"/>
            <a:ext cx="3210065" cy="119135"/>
          </a:xfrm>
          <a:prstGeom prst="rect">
            <a:avLst/>
          </a:prstGeom>
          <a:noFill/>
        </p:spPr>
        <p:txBody>
          <a:bodyPr wrap="square" lIns="0" tIns="0" rIns="0" bIns="0" rtlCol="0">
            <a:spAutoFit/>
          </a:bodyPr>
          <a:lstStyle/>
          <a:p>
            <a:pPr eaLnBrk="1" hangingPunct="1">
              <a:lnSpc>
                <a:spcPct val="86000"/>
              </a:lnSpc>
            </a:pPr>
            <a:r>
              <a:rPr lang="en-US" sz="900" i="1" dirty="0" smtClean="0">
                <a:solidFill>
                  <a:srgbClr val="000000"/>
                </a:solidFill>
                <a:ea typeface="ＭＳ Ｐゴシック"/>
              </a:rPr>
              <a:t>Updated limit from 2015 (see appendix for comparison)</a:t>
            </a:r>
            <a:endParaRPr lang="en-US" sz="900" i="1" dirty="0">
              <a:solidFill>
                <a:srgbClr val="000000"/>
              </a:solidFill>
              <a:ea typeface="ＭＳ Ｐゴシック"/>
            </a:endParaRPr>
          </a:p>
        </p:txBody>
      </p:sp>
      <p:grpSp>
        <p:nvGrpSpPr>
          <p:cNvPr id="12" name="Group 11"/>
          <p:cNvGrpSpPr/>
          <p:nvPr/>
        </p:nvGrpSpPr>
        <p:grpSpPr>
          <a:xfrm>
            <a:off x="350611" y="72184"/>
            <a:ext cx="2220142" cy="189008"/>
            <a:chOff x="403281" y="164517"/>
            <a:chExt cx="2220142" cy="189008"/>
          </a:xfrm>
        </p:grpSpPr>
        <p:sp>
          <p:nvSpPr>
            <p:cNvPr id="13" name="Text Box 75"/>
            <p:cNvSpPr txBox="1">
              <a:spLocks noChangeArrowheads="1"/>
            </p:cNvSpPr>
            <p:nvPr/>
          </p:nvSpPr>
          <p:spPr bwMode="gray">
            <a:xfrm>
              <a:off x="636148" y="166688"/>
              <a:ext cx="198727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2016 </a:t>
              </a:r>
              <a:r>
                <a:rPr lang="en-US" sz="1200" dirty="0" err="1">
                  <a:solidFill>
                    <a:schemeClr val="bg1">
                      <a:lumMod val="50000"/>
                    </a:schemeClr>
                  </a:solidFill>
                </a:rPr>
                <a:t>SHUSA</a:t>
              </a:r>
              <a:r>
                <a:rPr lang="en-US" sz="1200" dirty="0">
                  <a:solidFill>
                    <a:schemeClr val="bg1">
                      <a:lumMod val="50000"/>
                    </a:schemeClr>
                  </a:solidFill>
                </a:rPr>
                <a:t> RAS</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A</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0223945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B.</a:t>
            </a:r>
            <a:r>
              <a:rPr lang="en-GB" sz="3200" b="1" dirty="0" smtClean="0"/>
              <a:t> </a:t>
            </a:r>
            <a:r>
              <a:rPr lang="en-GB" sz="3200" b="1" dirty="0" smtClean="0">
                <a:solidFill>
                  <a:schemeClr val="bg2"/>
                </a:solidFill>
              </a:rPr>
              <a:t>Changes from 2015</a:t>
            </a:r>
            <a:endParaRPr lang="en-GB" sz="3200" b="1" dirty="0">
              <a:solidFill>
                <a:schemeClr val="bg2"/>
              </a:solidFill>
            </a:endParaRPr>
          </a:p>
        </p:txBody>
      </p:sp>
    </p:spTree>
    <p:extLst>
      <p:ext uri="{BB962C8B-B14F-4D97-AF65-F5344CB8AC3E}">
        <p14:creationId xmlns:p14="http://schemas.microsoft.com/office/powerpoint/2010/main" val="17673472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a:spLocks/>
          </p:cNvSpPr>
          <p:nvPr/>
        </p:nvSpPr>
        <p:spPr bwMode="auto">
          <a:xfrm>
            <a:off x="353345" y="1472050"/>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latin typeface="Arial" panose="020B0604020202020204" pitchFamily="34" charset="0"/>
                <a:ea typeface="ＭＳ Ｐゴシック"/>
                <a:cs typeface="Arial" panose="020B0604020202020204" pitchFamily="34" charset="0"/>
              </a:rPr>
              <a:t>RAS risk taxonomy</a:t>
            </a:r>
            <a:endParaRPr kumimoji="0" lang="en-US" sz="140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25" name="Text Placeholder 2"/>
          <p:cNvSpPr txBox="1">
            <a:spLocks/>
          </p:cNvSpPr>
          <p:nvPr/>
        </p:nvSpPr>
        <p:spPr bwMode="auto">
          <a:xfrm>
            <a:off x="3751517" y="1472084"/>
            <a:ext cx="2591735" cy="205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0"/>
              </a:spcBef>
              <a:spcAft>
                <a:spcPct val="0"/>
              </a:spcAft>
              <a:buNone/>
              <a:defRPr sz="1200" b="1">
                <a:solidFill>
                  <a:srgbClr val="FF0000"/>
                </a:solidFill>
                <a:latin typeface="+mj-lt"/>
                <a:ea typeface="+mn-ea"/>
                <a:cs typeface="+mn-cs"/>
              </a:defRPr>
            </a:lvl1pPr>
            <a:lvl2pPr marL="0" indent="0" algn="l" rtl="0" eaLnBrk="1" fontAlgn="base" hangingPunct="1">
              <a:lnSpc>
                <a:spcPct val="120000"/>
              </a:lnSpc>
              <a:spcBef>
                <a:spcPts val="0"/>
              </a:spcBef>
              <a:spcAft>
                <a:spcPct val="0"/>
              </a:spcAft>
              <a:buClr>
                <a:schemeClr val="tx1"/>
              </a:buClr>
              <a:buFont typeface="Wingdings" pitchFamily="2" charset="2"/>
              <a:buNone/>
              <a:defRPr sz="1200">
                <a:solidFill>
                  <a:srgbClr val="FF0000"/>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000">
                <a:solidFill>
                  <a:schemeClr val="accent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accent2"/>
                </a:solidFill>
                <a:latin typeface="Arial" charset="0"/>
                <a:ea typeface="+mn-ea"/>
                <a:cs typeface="+mn-cs"/>
              </a:defRPr>
            </a:lvl4pPr>
            <a:lvl5pPr marL="857250" indent="-115888" algn="l" rtl="0" eaLnBrk="1" fontAlgn="base" hangingPunct="1">
              <a:spcBef>
                <a:spcPct val="20000"/>
              </a:spcBef>
              <a:spcAft>
                <a:spcPct val="0"/>
              </a:spcAft>
              <a:buClr>
                <a:schemeClr val="tx1"/>
              </a:buClr>
              <a:defRPr sz="1000">
                <a:solidFill>
                  <a:schemeClr val="accent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lvl="0">
              <a:lnSpc>
                <a:spcPct val="100000"/>
              </a:lnSpc>
              <a:spcAft>
                <a:spcPts val="0"/>
              </a:spcAft>
              <a:defRPr/>
            </a:pPr>
            <a:r>
              <a:rPr lang="en-US" sz="1400" dirty="0">
                <a:latin typeface="Arial" panose="020B0604020202020204" pitchFamily="34" charset="0"/>
                <a:ea typeface="ＭＳ Ｐゴシック"/>
                <a:cs typeface="Arial" panose="020B0604020202020204" pitchFamily="34" charset="0"/>
              </a:rPr>
              <a:t>Metric specific changes</a:t>
            </a:r>
          </a:p>
        </p:txBody>
      </p:sp>
      <p:graphicFrame>
        <p:nvGraphicFramePr>
          <p:cNvPr id="3" name="Table 2"/>
          <p:cNvGraphicFramePr>
            <a:graphicFrameLocks noGrp="1"/>
          </p:cNvGraphicFramePr>
          <p:nvPr>
            <p:extLst>
              <p:ext uri="{D42A27DB-BD31-4B8C-83A1-F6EECF244321}">
                <p14:modId xmlns:p14="http://schemas.microsoft.com/office/powerpoint/2010/main" val="1111025166"/>
              </p:ext>
            </p:extLst>
          </p:nvPr>
        </p:nvGraphicFramePr>
        <p:xfrm>
          <a:off x="4064432" y="1768900"/>
          <a:ext cx="5182755" cy="4101166"/>
        </p:xfrm>
        <a:graphic>
          <a:graphicData uri="http://schemas.openxmlformats.org/drawingml/2006/table">
            <a:tbl>
              <a:tblPr firstRow="1" bandRow="1">
                <a:tableStyleId>{5C22544A-7EE6-4342-B048-85BDC9FD1C3A}</a:tableStyleId>
              </a:tblPr>
              <a:tblGrid>
                <a:gridCol w="5182755"/>
              </a:tblGrid>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solidFill>
                            <a:schemeClr val="tx1"/>
                          </a:solidFill>
                          <a:latin typeface="Arial" panose="020B0604020202020204" pitchFamily="34" charset="0"/>
                          <a:cs typeface="Arial" panose="020B0604020202020204" pitchFamily="34" charset="0"/>
                        </a:rPr>
                        <a:t>Capital adequacy </a:t>
                      </a:r>
                      <a:r>
                        <a:rPr lang="en-GB" sz="1200" dirty="0" smtClean="0">
                          <a:solidFill>
                            <a:schemeClr val="tx1"/>
                          </a:solidFill>
                          <a:latin typeface="Arial" panose="020B0604020202020204" pitchFamily="34" charset="0"/>
                          <a:cs typeface="Arial" panose="020B0604020202020204" pitchFamily="34" charset="0"/>
                        </a:rPr>
                        <a:t>limits</a:t>
                      </a:r>
                      <a:r>
                        <a:rPr lang="en-GB" sz="1200" b="1" dirty="0" smtClean="0">
                          <a:solidFill>
                            <a:schemeClr val="tx1"/>
                          </a:solidFill>
                          <a:latin typeface="Arial" panose="020B0604020202020204" pitchFamily="34" charset="0"/>
                          <a:cs typeface="Arial" panose="020B0604020202020204" pitchFamily="34" charset="0"/>
                        </a:rPr>
                        <a:t> </a:t>
                      </a:r>
                      <a:r>
                        <a:rPr lang="en-GB" sz="1200" b="0" dirty="0" smtClean="0">
                          <a:solidFill>
                            <a:schemeClr val="tx1"/>
                          </a:solidFill>
                          <a:latin typeface="Arial" panose="020B0604020202020204" pitchFamily="34" charset="0"/>
                          <a:cs typeface="Arial" panose="020B0604020202020204" pitchFamily="34" charset="0"/>
                        </a:rPr>
                        <a:t>aligned to the 2016 Capital Policy</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Credit risk </a:t>
                      </a:r>
                      <a:r>
                        <a:rPr lang="en-GB" sz="1200" dirty="0" smtClean="0">
                          <a:latin typeface="Arial" panose="020B0604020202020204" pitchFamily="34" charset="0"/>
                          <a:cs typeface="Arial" panose="020B0604020202020204" pitchFamily="34" charset="0"/>
                        </a:rPr>
                        <a:t>concentration</a:t>
                      </a:r>
                      <a:r>
                        <a:rPr lang="en-GB" sz="1200" b="1"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metrics broken down by material portfolio</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Liquidity/funding risk </a:t>
                      </a:r>
                      <a:r>
                        <a:rPr lang="en-GB" sz="1200" dirty="0" smtClean="0">
                          <a:latin typeface="Arial" panose="020B0604020202020204" pitchFamily="34" charset="0"/>
                          <a:cs typeface="Arial" panose="020B0604020202020204" pitchFamily="34" charset="0"/>
                        </a:rPr>
                        <a:t>metric added as requested by Group</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Interest rate risk </a:t>
                      </a:r>
                      <a:r>
                        <a:rPr lang="en-GB" sz="1200" dirty="0" smtClean="0">
                          <a:latin typeface="Arial" panose="020B0604020202020204" pitchFamily="34" charset="0"/>
                          <a:cs typeface="Arial" panose="020B0604020202020204" pitchFamily="34" charset="0"/>
                        </a:rPr>
                        <a:t>metric aligned with Group definition</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Strategic risk </a:t>
                      </a:r>
                      <a:r>
                        <a:rPr lang="en-GB" sz="1200" b="0" dirty="0" smtClean="0">
                          <a:latin typeface="Arial" panose="020B0604020202020204" pitchFamily="34" charset="0"/>
                          <a:cs typeface="Arial" panose="020B0604020202020204" pitchFamily="34" charset="0"/>
                        </a:rPr>
                        <a:t>includes qualitative statements only; 2015 metrics have been re-categorized</a:t>
                      </a:r>
                      <a:r>
                        <a:rPr lang="en-GB" sz="1200" b="0" baseline="0" dirty="0" smtClean="0">
                          <a:latin typeface="Arial" panose="020B0604020202020204" pitchFamily="34" charset="0"/>
                          <a:cs typeface="Arial" panose="020B0604020202020204" pitchFamily="34" charset="0"/>
                        </a:rPr>
                        <a:t> </a:t>
                      </a:r>
                      <a:r>
                        <a:rPr lang="en-GB" sz="1200" b="0" dirty="0" smtClean="0">
                          <a:latin typeface="Arial" panose="020B0604020202020204" pitchFamily="34" charset="0"/>
                          <a:cs typeface="Arial" panose="020B0604020202020204" pitchFamily="34" charset="0"/>
                        </a:rPr>
                        <a:t>to other risk</a:t>
                      </a:r>
                      <a:r>
                        <a:rPr lang="en-GB" sz="1200" b="0" baseline="0" dirty="0" smtClean="0">
                          <a:latin typeface="Arial" panose="020B0604020202020204" pitchFamily="34" charset="0"/>
                          <a:cs typeface="Arial" panose="020B0604020202020204" pitchFamily="34" charset="0"/>
                        </a:rPr>
                        <a:t> types</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0490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Operational risk </a:t>
                      </a:r>
                      <a:r>
                        <a:rPr lang="en-GB" sz="1200" b="0" dirty="0" smtClean="0">
                          <a:latin typeface="Arial" panose="020B0604020202020204" pitchFamily="34" charset="0"/>
                          <a:cs typeface="Arial" panose="020B0604020202020204" pitchFamily="34" charset="0"/>
                        </a:rPr>
                        <a:t>metrics</a:t>
                      </a:r>
                      <a:r>
                        <a:rPr lang="en-GB" sz="1200" b="0" baseline="0" dirty="0" smtClean="0">
                          <a:latin typeface="Arial" panose="020B0604020202020204" pitchFamily="34" charset="0"/>
                          <a:cs typeface="Arial" panose="020B0604020202020204" pitchFamily="34" charset="0"/>
                        </a:rPr>
                        <a:t> refreshed based on analysis of historical data </a:t>
                      </a:r>
                      <a:r>
                        <a:rPr lang="en-GB" sz="1200" b="0" dirty="0" smtClean="0">
                          <a:latin typeface="Arial" panose="020B0604020202020204" pitchFamily="34" charset="0"/>
                          <a:cs typeface="Arial" panose="020B0604020202020204" pitchFamily="34" charset="0"/>
                        </a:rPr>
                        <a:t>and shifted conservatively in line with supervisory feedback</a:t>
                      </a: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2711">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1" dirty="0" smtClean="0">
                          <a:latin typeface="Arial" panose="020B0604020202020204" pitchFamily="34" charset="0"/>
                          <a:cs typeface="Arial" panose="020B0604020202020204" pitchFamily="34" charset="0"/>
                        </a:rPr>
                        <a:t>Fiduciary risk </a:t>
                      </a:r>
                      <a:r>
                        <a:rPr lang="en-GB" sz="1200" dirty="0" smtClean="0">
                          <a:latin typeface="Arial" panose="020B0604020202020204" pitchFamily="34" charset="0"/>
                          <a:cs typeface="Arial" panose="020B0604020202020204" pitchFamily="34" charset="0"/>
                        </a:rPr>
                        <a:t>metrics added for BSI Miami</a:t>
                      </a:r>
                      <a:endParaRPr lang="en-GB" sz="1200" b="0" dirty="0" smtClean="0">
                        <a:latin typeface="Arial" panose="020B0604020202020204" pitchFamily="34" charset="0"/>
                        <a:cs typeface="Arial" panose="020B0604020202020204" pitchFamily="34" charset="0"/>
                      </a:endParaRPr>
                    </a:p>
                  </a:txBody>
                  <a:tcPr marL="96028" marR="96028" anchor="ctr">
                    <a:lnL w="12700" cmpd="sng">
                      <a:noFill/>
                    </a:lnL>
                    <a:lnR w="12700" cmpd="sng">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a:spLocks noChangeArrowheads="1"/>
          </p:cNvSpPr>
          <p:nvPr/>
        </p:nvSpPr>
        <p:spPr bwMode="gray">
          <a:xfrm>
            <a:off x="502164" y="1787950"/>
            <a:ext cx="834800" cy="2658535"/>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34" name="Rectangle 13"/>
          <p:cNvSpPr>
            <a:spLocks noChangeArrowheads="1"/>
          </p:cNvSpPr>
          <p:nvPr/>
        </p:nvSpPr>
        <p:spPr bwMode="gray">
          <a:xfrm>
            <a:off x="1540131" y="2705060"/>
            <a:ext cx="1558214" cy="365760"/>
          </a:xfrm>
          <a:prstGeom prst="rect">
            <a:avLst/>
          </a:prstGeom>
          <a:solidFill>
            <a:srgbClr val="FFDDDD"/>
          </a:solidFill>
          <a:ln w="9525" algn="ctr">
            <a:solidFill>
              <a:srgbClr val="FF0000"/>
            </a:solidFill>
            <a:miter lim="800000"/>
            <a:headEnd/>
            <a:tailEnd/>
          </a:ln>
          <a:effectLst/>
          <a:extLst/>
        </p:spPr>
        <p:txBody>
          <a:bodyPr lIns="182880" tIns="36576" rIns="91440" bIns="36576" anchor="ctr"/>
          <a:lstStyle/>
          <a:p>
            <a:pPr algn="ctr">
              <a:lnSpc>
                <a:spcPct val="100000"/>
              </a:lnSpc>
              <a:tabLst>
                <a:tab pos="517525" algn="r"/>
              </a:tabLst>
            </a:pPr>
            <a:r>
              <a:rPr lang="en-US" altLang="zh-CN" sz="1200" dirty="0" smtClean="0">
                <a:solidFill>
                  <a:srgbClr val="000000"/>
                </a:solidFill>
                <a:ea typeface="SimSun" pitchFamily="2" charset="-122"/>
              </a:rPr>
              <a:t>Liquidity/</a:t>
            </a:r>
            <a:br>
              <a:rPr lang="en-US" altLang="zh-CN" sz="1200" dirty="0" smtClean="0">
                <a:solidFill>
                  <a:srgbClr val="000000"/>
                </a:solidFill>
                <a:ea typeface="SimSun" pitchFamily="2" charset="-122"/>
              </a:rPr>
            </a:br>
            <a:r>
              <a:rPr lang="en-US" altLang="zh-CN" sz="1200" dirty="0" smtClean="0">
                <a:solidFill>
                  <a:srgbClr val="000000"/>
                </a:solidFill>
                <a:ea typeface="SimSun" pitchFamily="2" charset="-122"/>
              </a:rPr>
              <a:t>funding risk</a:t>
            </a:r>
            <a:endParaRPr lang="en-US" altLang="zh-CN" sz="1200" dirty="0">
              <a:solidFill>
                <a:srgbClr val="000000"/>
              </a:solidFill>
              <a:ea typeface="SimSun" pitchFamily="2" charset="-122"/>
            </a:endParaRPr>
          </a:p>
        </p:txBody>
      </p:sp>
      <p:sp>
        <p:nvSpPr>
          <p:cNvPr id="35" name="Rectangle 13"/>
          <p:cNvSpPr>
            <a:spLocks noChangeArrowheads="1"/>
          </p:cNvSpPr>
          <p:nvPr/>
        </p:nvSpPr>
        <p:spPr bwMode="gray">
          <a:xfrm>
            <a:off x="1540131" y="316361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200" dirty="0" smtClean="0">
                <a:solidFill>
                  <a:srgbClr val="000000"/>
                </a:solidFill>
                <a:ea typeface="SimSun" pitchFamily="2" charset="-122"/>
              </a:rPr>
              <a:t>Interest rate risk</a:t>
            </a:r>
            <a:endParaRPr lang="en-US" altLang="zh-CN" sz="1200" dirty="0">
              <a:solidFill>
                <a:srgbClr val="000000"/>
              </a:solidFill>
              <a:ea typeface="SimSun" pitchFamily="2" charset="-122"/>
            </a:endParaRPr>
          </a:p>
        </p:txBody>
      </p:sp>
      <p:sp>
        <p:nvSpPr>
          <p:cNvPr id="36" name="Rectangle 13"/>
          <p:cNvSpPr>
            <a:spLocks noChangeArrowheads="1"/>
          </p:cNvSpPr>
          <p:nvPr/>
        </p:nvSpPr>
        <p:spPr bwMode="gray">
          <a:xfrm>
            <a:off x="1540131" y="224650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37" name="Rectangle 19"/>
          <p:cNvSpPr>
            <a:spLocks noChangeArrowheads="1"/>
          </p:cNvSpPr>
          <p:nvPr/>
        </p:nvSpPr>
        <p:spPr bwMode="gray">
          <a:xfrm>
            <a:off x="502163" y="453928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39" name="Rectangle 20"/>
          <p:cNvSpPr>
            <a:spLocks noChangeArrowheads="1"/>
          </p:cNvSpPr>
          <p:nvPr/>
        </p:nvSpPr>
        <p:spPr bwMode="gray">
          <a:xfrm>
            <a:off x="510261" y="5456390"/>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40" name="Rectangle 20"/>
          <p:cNvSpPr>
            <a:spLocks noChangeArrowheads="1"/>
          </p:cNvSpPr>
          <p:nvPr/>
        </p:nvSpPr>
        <p:spPr bwMode="gray">
          <a:xfrm>
            <a:off x="502163" y="4997835"/>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200" dirty="0" smtClean="0">
                <a:solidFill>
                  <a:srgbClr val="000000"/>
                </a:solidFill>
                <a:ea typeface="SimSun" pitchFamily="2" charset="-122"/>
              </a:rPr>
              <a:t>Model risk</a:t>
            </a:r>
            <a:endParaRPr lang="en-US" altLang="zh-CN" sz="1200" dirty="0">
              <a:solidFill>
                <a:srgbClr val="000000"/>
              </a:solidFill>
              <a:ea typeface="SimSun" pitchFamily="2" charset="-122"/>
            </a:endParaRPr>
          </a:p>
        </p:txBody>
      </p:sp>
      <p:sp>
        <p:nvSpPr>
          <p:cNvPr id="42" name="Rectangle 13"/>
          <p:cNvSpPr>
            <a:spLocks noChangeArrowheads="1"/>
          </p:cNvSpPr>
          <p:nvPr/>
        </p:nvSpPr>
        <p:spPr bwMode="gray">
          <a:xfrm>
            <a:off x="1540131" y="3622170"/>
            <a:ext cx="1558214" cy="365760"/>
          </a:xfrm>
          <a:prstGeom prst="rect">
            <a:avLst/>
          </a:prstGeom>
          <a:solidFill>
            <a:srgbClr val="FFDDDD"/>
          </a:solidFill>
          <a:ln w="9525" algn="ctr">
            <a:solidFill>
              <a:srgbClr val="FF0000"/>
            </a:solidFill>
            <a:miter lim="800000"/>
            <a:headEnd/>
            <a:tailEnd/>
          </a:ln>
          <a:effectLst/>
          <a:extLst/>
        </p:spPr>
        <p:txBody>
          <a:bodyPr lIns="91440" tIns="36576" rIns="91440" bIns="36576" anchor="ctr"/>
          <a:lstStyle/>
          <a:p>
            <a:pPr algn="ctr">
              <a:lnSpc>
                <a:spcPct val="100000"/>
              </a:lnSpc>
              <a:tabLst>
                <a:tab pos="517525" algn="r"/>
              </a:tabLst>
            </a:pPr>
            <a:r>
              <a:rPr lang="en-US" altLang="zh-CN" sz="1200" dirty="0" smtClean="0">
                <a:solidFill>
                  <a:srgbClr val="000000"/>
                </a:solidFill>
                <a:ea typeface="SimSun" pitchFamily="2" charset="-122"/>
              </a:rPr>
              <a:t>Mark-to-market portfolio risk</a:t>
            </a:r>
            <a:endParaRPr lang="en-US" altLang="zh-CN" sz="1200" dirty="0">
              <a:solidFill>
                <a:srgbClr val="000000"/>
              </a:solidFill>
              <a:ea typeface="SimSun" pitchFamily="2" charset="-122"/>
            </a:endParaRPr>
          </a:p>
        </p:txBody>
      </p:sp>
      <p:sp>
        <p:nvSpPr>
          <p:cNvPr id="49" name="Oval 48"/>
          <p:cNvSpPr/>
          <p:nvPr/>
        </p:nvSpPr>
        <p:spPr bwMode="auto">
          <a:xfrm>
            <a:off x="386348" y="1754246"/>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A</a:t>
            </a:r>
          </a:p>
        </p:txBody>
      </p:sp>
      <p:sp>
        <p:nvSpPr>
          <p:cNvPr id="50" name="Oval 49"/>
          <p:cNvSpPr/>
          <p:nvPr/>
        </p:nvSpPr>
        <p:spPr bwMode="auto">
          <a:xfrm>
            <a:off x="1394823" y="310375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D</a:t>
            </a:r>
          </a:p>
        </p:txBody>
      </p:sp>
      <p:sp>
        <p:nvSpPr>
          <p:cNvPr id="52" name="Oval 51"/>
          <p:cNvSpPr/>
          <p:nvPr/>
        </p:nvSpPr>
        <p:spPr bwMode="auto">
          <a:xfrm>
            <a:off x="364956" y="449076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F</a:t>
            </a:r>
          </a:p>
        </p:txBody>
      </p:sp>
      <p:sp>
        <p:nvSpPr>
          <p:cNvPr id="55" name="Rectangle 13"/>
          <p:cNvSpPr>
            <a:spLocks noChangeArrowheads="1"/>
          </p:cNvSpPr>
          <p:nvPr/>
        </p:nvSpPr>
        <p:spPr bwMode="gray">
          <a:xfrm>
            <a:off x="1540131" y="1787950"/>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Credit risk</a:t>
            </a:r>
          </a:p>
        </p:txBody>
      </p:sp>
      <p:sp>
        <p:nvSpPr>
          <p:cNvPr id="56" name="Oval 55"/>
          <p:cNvSpPr/>
          <p:nvPr/>
        </p:nvSpPr>
        <p:spPr bwMode="auto">
          <a:xfrm>
            <a:off x="1394823" y="1743018"/>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B</a:t>
            </a:r>
          </a:p>
        </p:txBody>
      </p:sp>
      <p:sp>
        <p:nvSpPr>
          <p:cNvPr id="58" name="Oval 57"/>
          <p:cNvSpPr/>
          <p:nvPr/>
        </p:nvSpPr>
        <p:spPr bwMode="auto">
          <a:xfrm>
            <a:off x="1394823" y="2640781"/>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59" name="Rectangle 13"/>
          <p:cNvSpPr>
            <a:spLocks noChangeArrowheads="1"/>
          </p:cNvSpPr>
          <p:nvPr/>
        </p:nvSpPr>
        <p:spPr bwMode="gray">
          <a:xfrm>
            <a:off x="1540131" y="4080725"/>
            <a:ext cx="1558214"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60" name="Oval 59"/>
          <p:cNvSpPr/>
          <p:nvPr/>
        </p:nvSpPr>
        <p:spPr bwMode="auto">
          <a:xfrm>
            <a:off x="1394823" y="4021743"/>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noProof="0" dirty="0">
                <a:solidFill>
                  <a:srgbClr val="FFFFFF"/>
                </a:solidFill>
                <a:ea typeface="ＭＳ Ｐゴシック" pitchFamily="-112" charset="-128"/>
                <a:cs typeface="ＭＳ Ｐゴシック" pitchFamily="-112" charset="-128"/>
              </a:rPr>
              <a:t>E</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1" name="Rectangle 20"/>
          <p:cNvSpPr>
            <a:spLocks noChangeArrowheads="1"/>
          </p:cNvSpPr>
          <p:nvPr/>
        </p:nvSpPr>
        <p:spPr bwMode="gray">
          <a:xfrm>
            <a:off x="506360" y="5914942"/>
            <a:ext cx="2595637" cy="365760"/>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200" b="0" i="0" u="none" strike="noStrike" kern="0" cap="none" spc="0" normalizeH="0" baseline="0" noProof="0" dirty="0" smtClean="0">
                <a:ln>
                  <a:noFill/>
                </a:ln>
                <a:solidFill>
                  <a:srgbClr val="000000"/>
                </a:solidFill>
                <a:effectLst/>
                <a:uLnTx/>
                <a:uFillTx/>
                <a:ea typeface="SimSun" pitchFamily="2" charset="-122"/>
              </a:rPr>
              <a:t>Fiduciary risk</a:t>
            </a:r>
          </a:p>
        </p:txBody>
      </p:sp>
      <p:sp>
        <p:nvSpPr>
          <p:cNvPr id="62" name="Oval 61"/>
          <p:cNvSpPr/>
          <p:nvPr/>
        </p:nvSpPr>
        <p:spPr bwMode="auto">
          <a:xfrm>
            <a:off x="361056" y="5847342"/>
            <a:ext cx="292608"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G</a:t>
            </a:r>
          </a:p>
        </p:txBody>
      </p:sp>
      <p:sp>
        <p:nvSpPr>
          <p:cNvPr id="64" name="Oval 63"/>
          <p:cNvSpPr/>
          <p:nvPr/>
        </p:nvSpPr>
        <p:spPr bwMode="auto">
          <a:xfrm>
            <a:off x="3751517" y="1920595"/>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A</a:t>
            </a:r>
          </a:p>
        </p:txBody>
      </p:sp>
      <p:sp>
        <p:nvSpPr>
          <p:cNvPr id="65" name="Oval 64"/>
          <p:cNvSpPr/>
          <p:nvPr/>
        </p:nvSpPr>
        <p:spPr bwMode="auto">
          <a:xfrm>
            <a:off x="3751517" y="5430931"/>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G</a:t>
            </a:r>
          </a:p>
        </p:txBody>
      </p:sp>
      <p:sp>
        <p:nvSpPr>
          <p:cNvPr id="66" name="Oval 65"/>
          <p:cNvSpPr/>
          <p:nvPr/>
        </p:nvSpPr>
        <p:spPr bwMode="auto">
          <a:xfrm>
            <a:off x="3751517" y="2516735"/>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B</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7" name="Oval 66"/>
          <p:cNvSpPr/>
          <p:nvPr/>
        </p:nvSpPr>
        <p:spPr bwMode="auto">
          <a:xfrm>
            <a:off x="3751517" y="3087936"/>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C</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8" name="Oval 67"/>
          <p:cNvSpPr/>
          <p:nvPr/>
        </p:nvSpPr>
        <p:spPr bwMode="auto">
          <a:xfrm>
            <a:off x="3751517" y="3667450"/>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smtClean="0">
                <a:solidFill>
                  <a:srgbClr val="FFFFFF"/>
                </a:solidFill>
                <a:ea typeface="ＭＳ Ｐゴシック" pitchFamily="-112" charset="-128"/>
                <a:cs typeface="ＭＳ Ｐゴシック" pitchFamily="-112" charset="-128"/>
              </a:rPr>
              <a:t>D</a:t>
            </a:r>
            <a:endPar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endParaRPr>
          </a:p>
        </p:txBody>
      </p:sp>
      <p:sp>
        <p:nvSpPr>
          <p:cNvPr id="69" name="Oval 68"/>
          <p:cNvSpPr/>
          <p:nvPr/>
        </p:nvSpPr>
        <p:spPr bwMode="auto">
          <a:xfrm>
            <a:off x="3751517" y="4255277"/>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E</a:t>
            </a:r>
          </a:p>
        </p:txBody>
      </p:sp>
      <p:sp>
        <p:nvSpPr>
          <p:cNvPr id="70" name="Oval 69"/>
          <p:cNvSpPr/>
          <p:nvPr/>
        </p:nvSpPr>
        <p:spPr bwMode="auto">
          <a:xfrm>
            <a:off x="3751517" y="4851417"/>
            <a:ext cx="290610" cy="292608"/>
          </a:xfrm>
          <a:prstGeom prst="ellipse">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F</a:t>
            </a:r>
          </a:p>
        </p:txBody>
      </p:sp>
      <p:sp>
        <p:nvSpPr>
          <p:cNvPr id="2" name="Content Placeholder 1"/>
          <p:cNvSpPr>
            <a:spLocks noGrp="1"/>
          </p:cNvSpPr>
          <p:nvPr>
            <p:ph sz="quarter" idx="11"/>
          </p:nvPr>
        </p:nvSpPr>
        <p:spPr>
          <a:xfrm>
            <a:off x="348437" y="452510"/>
            <a:ext cx="8666245" cy="435610"/>
          </a:xfrm>
        </p:spPr>
        <p:txBody>
          <a:bodyPr/>
          <a:lstStyle/>
          <a:p>
            <a:r>
              <a:rPr lang="en-GB" dirty="0"/>
              <a:t>2016 RAS </a:t>
            </a:r>
            <a:r>
              <a:rPr lang="en-GB" dirty="0" smtClean="0"/>
              <a:t>– Changes </a:t>
            </a:r>
            <a:r>
              <a:rPr lang="en-GB" dirty="0"/>
              <a:t>from </a:t>
            </a:r>
            <a:r>
              <a:rPr lang="en-GB" dirty="0" smtClean="0"/>
              <a:t>2015</a:t>
            </a:r>
            <a:endParaRPr lang="en-GB" dirty="0"/>
          </a:p>
        </p:txBody>
      </p:sp>
      <p:cxnSp>
        <p:nvCxnSpPr>
          <p:cNvPr id="5" name="Straight Connector 4"/>
          <p:cNvCxnSpPr/>
          <p:nvPr/>
        </p:nvCxnSpPr>
        <p:spPr>
          <a:xfrm>
            <a:off x="3424931" y="1463504"/>
            <a:ext cx="0" cy="4869034"/>
          </a:xfrm>
          <a:prstGeom prst="line">
            <a:avLst/>
          </a:prstGeom>
          <a:ln w="9525">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350611" y="72184"/>
            <a:ext cx="2303947" cy="189008"/>
            <a:chOff x="403281" y="164517"/>
            <a:chExt cx="2303947" cy="189008"/>
          </a:xfrm>
        </p:grpSpPr>
        <p:sp>
          <p:nvSpPr>
            <p:cNvPr id="47"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48" name="Oval 47"/>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7376751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033429024"/>
              </p:ext>
            </p:extLst>
          </p:nvPr>
        </p:nvGraphicFramePr>
        <p:xfrm>
          <a:off x="348434" y="1470025"/>
          <a:ext cx="8900109" cy="3173984"/>
        </p:xfrm>
        <a:graphic>
          <a:graphicData uri="http://schemas.openxmlformats.org/drawingml/2006/table">
            <a:tbl>
              <a:tblPr firstRow="1" bandRow="1">
                <a:tableStyleId>{2D5ABB26-0587-4C30-8999-92F81FD0307C}</a:tableStyleId>
              </a:tblPr>
              <a:tblGrid>
                <a:gridCol w="1078992"/>
                <a:gridCol w="1411467"/>
                <a:gridCol w="1907805"/>
                <a:gridCol w="841248"/>
                <a:gridCol w="642733"/>
                <a:gridCol w="754466"/>
                <a:gridCol w="754466"/>
                <a:gridCol w="754466"/>
                <a:gridCol w="754466"/>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Metric</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Justification</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Frequency</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Mar 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Amber trigger</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Red</a:t>
                      </a:r>
                      <a:r>
                        <a:rPr lang="en-GB" sz="1050" b="1" baseline="0" dirty="0" smtClean="0">
                          <a:solidFill>
                            <a:schemeClr val="bg1"/>
                          </a:solidFill>
                          <a:latin typeface="Arial" panose="020B0604020202020204" pitchFamily="34" charset="0"/>
                          <a:cs typeface="Arial" panose="020B0604020202020204" pitchFamily="34" charset="0"/>
                        </a:rPr>
                        <a:t> limits</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a:p>
                  </a:txBody>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2016</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rowSpan="5">
                  <a:txBody>
                    <a:bodyPr/>
                    <a:lstStyle/>
                    <a:p>
                      <a:pPr algn="l">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Capital adequacy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Common Equity</a:t>
                      </a:r>
                      <a:r>
                        <a:rPr lang="en-US" sz="1050" b="0" i="0" baseline="0" dirty="0" smtClean="0">
                          <a:solidFill>
                            <a:schemeClr val="tx1"/>
                          </a:solidFill>
                          <a:latin typeface="Arial" panose="020B0604020202020204" pitchFamily="34" charset="0"/>
                          <a:cs typeface="Arial" panose="020B0604020202020204" pitchFamily="34" charset="0"/>
                        </a:rPr>
                        <a:t> Tier 1</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Aligned with 2016 </a:t>
                      </a:r>
                      <a:br>
                        <a:rPr lang="en-GB" sz="1050" b="0" dirty="0" smtClean="0">
                          <a:solidFill>
                            <a:schemeClr val="tx1"/>
                          </a:solidFill>
                          <a:latin typeface="Arial" panose="020B0604020202020204" pitchFamily="34" charset="0"/>
                          <a:cs typeface="Arial" panose="020B0604020202020204" pitchFamily="34" charset="0"/>
                        </a:rPr>
                      </a:br>
                      <a:r>
                        <a:rPr lang="en-GB" sz="1050" b="0" dirty="0" smtClean="0">
                          <a:solidFill>
                            <a:schemeClr val="tx1"/>
                          </a:solidFill>
                          <a:latin typeface="Arial" panose="020B0604020202020204" pitchFamily="34" charset="0"/>
                          <a:cs typeface="Arial" panose="020B0604020202020204" pitchFamily="34" charset="0"/>
                        </a:rPr>
                        <a:t>Capital Policy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Monthly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11.88%</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chemeClr val="tx1"/>
                          </a:solidFill>
                          <a:latin typeface="Arial" panose="020B0604020202020204" pitchFamily="34" charset="0"/>
                          <a:ea typeface="+mn-ea"/>
                          <a:cs typeface="Arial" panose="020B0604020202020204" pitchFamily="34" charset="0"/>
                        </a:rPr>
                        <a:t>10.25%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10.50%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Total Risk-based Capital</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15.32%</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&lt;=14.25%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&lt;=14.50%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&lt;=13.50%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14.00%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Tier</a:t>
                      </a:r>
                      <a:r>
                        <a:rPr lang="en-US" sz="1050" b="0" i="0" baseline="0" dirty="0" smtClean="0">
                          <a:solidFill>
                            <a:schemeClr val="tx1"/>
                          </a:solidFill>
                          <a:latin typeface="Arial" panose="020B0604020202020204" pitchFamily="34" charset="0"/>
                          <a:cs typeface="Arial" panose="020B0604020202020204" pitchFamily="34" charset="0"/>
                        </a:rPr>
                        <a:t> 1 Leverage</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11.55%</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&lt;=10.45%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&lt;=10.25%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&lt;=10.00%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9.75%</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dirty="0" smtClean="0">
                          <a:solidFill>
                            <a:schemeClr val="tx1"/>
                          </a:solidFill>
                          <a:latin typeface="Arial" panose="020B0604020202020204" pitchFamily="34" charset="0"/>
                          <a:cs typeface="Arial" panose="020B0604020202020204" pitchFamily="34" charset="0"/>
                        </a:rPr>
                        <a:t>Tier 1 Risk-based</a:t>
                      </a:r>
                      <a:r>
                        <a:rPr lang="en-US" sz="1050" b="0" i="0" baseline="0" dirty="0" smtClean="0">
                          <a:solidFill>
                            <a:schemeClr val="tx1"/>
                          </a:solidFill>
                          <a:latin typeface="Arial" panose="020B0604020202020204" pitchFamily="34" charset="0"/>
                          <a:cs typeface="Arial" panose="020B0604020202020204" pitchFamily="34" charset="0"/>
                        </a:rPr>
                        <a:t> Capital</a:t>
                      </a:r>
                      <a:endParaRPr lang="en-US" sz="1050" b="0" i="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b="0" dirty="0" smtClean="0">
                          <a:latin typeface="Arial" panose="020B0604020202020204" pitchFamily="34" charset="0"/>
                          <a:cs typeface="Arial" panose="020B0604020202020204" pitchFamily="34" charset="0"/>
                        </a:rPr>
                        <a:t>13.43%</a:t>
                      </a:r>
                      <a:endParaRPr lang="en-US" sz="1050" b="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&lt;=12.50%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&lt;=12.50%</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&lt;=11.75%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12.00%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26178">
                <a:tc vMerge="1">
                  <a:txBody>
                    <a:bodyPr/>
                    <a:lstStyle/>
                    <a:p>
                      <a:pPr algn="l"/>
                      <a:endParaRPr lang="en-GB" sz="1000" b="1"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dirty="0" smtClean="0">
                          <a:latin typeface="Arial" panose="020B0604020202020204" pitchFamily="34" charset="0"/>
                          <a:cs typeface="Arial" panose="020B0604020202020204" pitchFamily="34" charset="0"/>
                        </a:rPr>
                        <a:t>PPNR Impairment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50" b="0" dirty="0" smtClean="0">
                          <a:solidFill>
                            <a:schemeClr val="tx1"/>
                          </a:solidFill>
                          <a:latin typeface="Arial" panose="020B0604020202020204" pitchFamily="34" charset="0"/>
                          <a:cs typeface="Arial" panose="020B0604020202020204" pitchFamily="34" charset="0"/>
                        </a:rPr>
                        <a:t>Changes from CCAR 2015 affecting </a:t>
                      </a:r>
                      <a:r>
                        <a:rPr lang="en-GB" sz="1050" b="1" dirty="0" smtClean="0">
                          <a:solidFill>
                            <a:schemeClr val="tx1"/>
                          </a:solidFill>
                          <a:latin typeface="Arial" panose="020B0604020202020204" pitchFamily="34" charset="0"/>
                          <a:cs typeface="Arial" panose="020B0604020202020204" pitchFamily="34" charset="0"/>
                        </a:rPr>
                        <a:t>CCAR-linked </a:t>
                      </a:r>
                      <a:r>
                        <a:rPr lang="en-GB" sz="1050" b="0" dirty="0" smtClean="0">
                          <a:solidFill>
                            <a:schemeClr val="tx1"/>
                          </a:solidFill>
                          <a:latin typeface="Arial" panose="020B0604020202020204" pitchFamily="34" charset="0"/>
                          <a:cs typeface="Arial" panose="020B0604020202020204" pitchFamily="34" charset="0"/>
                        </a:rPr>
                        <a:t>metrics:</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50" b="0" dirty="0" smtClean="0">
                          <a:solidFill>
                            <a:schemeClr val="tx1"/>
                          </a:solidFill>
                          <a:latin typeface="Arial" panose="020B0604020202020204" pitchFamily="34" charset="0"/>
                          <a:cs typeface="Arial" panose="020B0604020202020204" pitchFamily="34" charset="0"/>
                        </a:rPr>
                        <a:t>Updated</a:t>
                      </a:r>
                      <a:r>
                        <a:rPr lang="en-GB" sz="1050" b="0" baseline="0" dirty="0" smtClean="0">
                          <a:solidFill>
                            <a:schemeClr val="tx1"/>
                          </a:solidFill>
                          <a:latin typeface="Arial" panose="020B0604020202020204" pitchFamily="34" charset="0"/>
                          <a:cs typeface="Arial" panose="020B0604020202020204" pitchFamily="34" charset="0"/>
                        </a:rPr>
                        <a:t> CCAR projections and capital policy for 2016</a:t>
                      </a:r>
                    </a:p>
                    <a:p>
                      <a:pPr marL="171450" marR="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5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50" b="0" baseline="0" dirty="0" smtClean="0">
                          <a:solidFill>
                            <a:schemeClr val="tx1"/>
                          </a:solidFill>
                          <a:latin typeface="Arial" panose="020B0604020202020204" pitchFamily="34" charset="0"/>
                          <a:cs typeface="Arial" panose="020B0604020202020204" pitchFamily="34" charset="0"/>
                        </a:rPr>
                        <a:t>Annual</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$4,913M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&gt;=$5,651M</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&gt;=$3,825M</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&gt;=$5,876M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$4,100M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2" name="Content Placeholder 1"/>
          <p:cNvSpPr>
            <a:spLocks noGrp="1"/>
          </p:cNvSpPr>
          <p:nvPr>
            <p:ph sz="quarter" idx="11"/>
          </p:nvPr>
        </p:nvSpPr>
        <p:spPr/>
        <p:txBody>
          <a:bodyPr/>
          <a:lstStyle/>
          <a:p>
            <a:r>
              <a:rPr lang="en-US" dirty="0"/>
              <a:t>2016 RAS </a:t>
            </a:r>
            <a:r>
              <a:rPr lang="en-US" dirty="0" smtClean="0"/>
              <a:t>– </a:t>
            </a:r>
            <a:r>
              <a:rPr lang="en-US" dirty="0"/>
              <a:t>Changes compared to 2015 RAS limits (1/2</a:t>
            </a:r>
            <a:r>
              <a:rPr lang="en-US" dirty="0" smtClean="0"/>
              <a:t>)</a:t>
            </a:r>
            <a:endParaRPr lang="en-GB" dirty="0"/>
          </a:p>
        </p:txBody>
      </p:sp>
      <p:sp>
        <p:nvSpPr>
          <p:cNvPr id="5"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pSp>
        <p:nvGrpSpPr>
          <p:cNvPr id="12" name="Group 11"/>
          <p:cNvGrpSpPr/>
          <p:nvPr/>
        </p:nvGrpSpPr>
        <p:grpSpPr>
          <a:xfrm>
            <a:off x="350611" y="72184"/>
            <a:ext cx="2303947" cy="189008"/>
            <a:chOff x="403281" y="164517"/>
            <a:chExt cx="2303947" cy="189008"/>
          </a:xfrm>
        </p:grpSpPr>
        <p:sp>
          <p:nvSpPr>
            <p:cNvPr id="13"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4" name="Oval 13"/>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9811705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9044534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99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Content Placeholder 1"/>
          <p:cNvSpPr>
            <a:spLocks noGrp="1"/>
          </p:cNvSpPr>
          <p:nvPr>
            <p:ph sz="quarter" idx="11"/>
          </p:nvPr>
        </p:nvSpPr>
        <p:spPr/>
        <p:txBody>
          <a:bodyPr/>
          <a:lstStyle/>
          <a:p>
            <a:r>
              <a:rPr lang="en-US" dirty="0"/>
              <a:t>2016 RAS </a:t>
            </a:r>
            <a:r>
              <a:rPr lang="en-US" dirty="0" smtClean="0"/>
              <a:t>– </a:t>
            </a:r>
            <a:r>
              <a:rPr lang="en-US" dirty="0"/>
              <a:t>Changes compared to 2015 RAS limits (2/2</a:t>
            </a:r>
            <a:r>
              <a:rPr lang="en-US" dirty="0" smtClean="0"/>
              <a:t>)</a:t>
            </a:r>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2008293907"/>
              </p:ext>
            </p:extLst>
          </p:nvPr>
        </p:nvGraphicFramePr>
        <p:xfrm>
          <a:off x="348434" y="1470025"/>
          <a:ext cx="8896170" cy="4316476"/>
        </p:xfrm>
        <a:graphic>
          <a:graphicData uri="http://schemas.openxmlformats.org/drawingml/2006/table">
            <a:tbl>
              <a:tblPr firstRow="1" bandRow="1">
                <a:tableStyleId>{2D5ABB26-0587-4C30-8999-92F81FD0307C}</a:tableStyleId>
              </a:tblPr>
              <a:tblGrid>
                <a:gridCol w="1076329"/>
                <a:gridCol w="1408176"/>
                <a:gridCol w="1911096"/>
                <a:gridCol w="839972"/>
                <a:gridCol w="657305"/>
                <a:gridCol w="750823"/>
                <a:gridCol w="750823"/>
                <a:gridCol w="750823"/>
                <a:gridCol w="750823"/>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1" dirty="0" smtClean="0">
                          <a:solidFill>
                            <a:srgbClr val="FF0000"/>
                          </a:solidFill>
                          <a:latin typeface="Arial" panose="020B0604020202020204" pitchFamily="34" charset="0"/>
                          <a:cs typeface="Arial" panose="020B0604020202020204" pitchFamily="34" charset="0"/>
                        </a:rPr>
                        <a:t>Risk type</a:t>
                      </a: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Metric</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Justification</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nSpc>
                          <a:spcPct val="100000"/>
                        </a:lnSpc>
                        <a:spcBef>
                          <a:spcPts val="200"/>
                        </a:spcBef>
                        <a:spcAft>
                          <a:spcPts val="200"/>
                        </a:spcAft>
                      </a:pPr>
                      <a:r>
                        <a:rPr lang="en-GB" sz="1050" b="1" dirty="0" smtClean="0">
                          <a:solidFill>
                            <a:srgbClr val="FF0000"/>
                          </a:solidFill>
                          <a:latin typeface="Arial" panose="020B0604020202020204" pitchFamily="34" charset="0"/>
                          <a:cs typeface="Arial" panose="020B0604020202020204" pitchFamily="34" charset="0"/>
                        </a:rPr>
                        <a:t>Frequency</a:t>
                      </a:r>
                      <a:endParaRPr lang="en-GB" sz="105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Mar 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Amber trigger</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Red</a:t>
                      </a:r>
                      <a:r>
                        <a:rPr lang="en-GB" sz="1050" b="1" baseline="0" dirty="0" smtClean="0">
                          <a:solidFill>
                            <a:schemeClr val="bg1"/>
                          </a:solidFill>
                          <a:latin typeface="Arial" panose="020B0604020202020204" pitchFamily="34" charset="0"/>
                          <a:cs typeface="Arial" panose="020B0604020202020204" pitchFamily="34" charset="0"/>
                        </a:rPr>
                        <a:t> limits</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endParaRPr lang="en-GB"/>
                    </a:p>
                  </a:txBody>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2016</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50" b="1" dirty="0" smtClean="0">
                          <a:solidFill>
                            <a:schemeClr val="bg1"/>
                          </a:solidFill>
                          <a:latin typeface="Arial" panose="020B0604020202020204" pitchFamily="34" charset="0"/>
                          <a:cs typeface="Arial" panose="020B0604020202020204" pitchFamily="34" charset="0"/>
                        </a:rPr>
                        <a:t>2016</a:t>
                      </a:r>
                      <a:endParaRPr lang="en-GB" sz="1050" b="1" dirty="0">
                        <a:solidFill>
                          <a:schemeClr val="bg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2015</a:t>
                      </a: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rowSpan="3">
                  <a:txBody>
                    <a:bodyPr/>
                    <a:lstStyle/>
                    <a:p>
                      <a:pPr algn="l">
                        <a:lnSpc>
                          <a:spcPct val="100000"/>
                        </a:lnSpc>
                        <a:spcBef>
                          <a:spcPts val="200"/>
                        </a:spcBef>
                        <a:spcAft>
                          <a:spcPts val="200"/>
                        </a:spcAft>
                      </a:pPr>
                      <a:r>
                        <a:rPr lang="en-GB" sz="1050" b="1" dirty="0" smtClean="0">
                          <a:solidFill>
                            <a:schemeClr val="tx1"/>
                          </a:solidFill>
                          <a:latin typeface="Arial" panose="020B0604020202020204" pitchFamily="34" charset="0"/>
                          <a:cs typeface="Arial" panose="020B0604020202020204" pitchFamily="34" charset="0"/>
                        </a:rPr>
                        <a:t>Liquidity/</a:t>
                      </a:r>
                      <a:br>
                        <a:rPr lang="en-GB" sz="1050" b="1" dirty="0" smtClean="0">
                          <a:solidFill>
                            <a:schemeClr val="tx1"/>
                          </a:solidFill>
                          <a:latin typeface="Arial" panose="020B0604020202020204" pitchFamily="34" charset="0"/>
                          <a:cs typeface="Arial" panose="020B0604020202020204" pitchFamily="34" charset="0"/>
                        </a:rPr>
                      </a:br>
                      <a:r>
                        <a:rPr lang="en-GB" sz="1050" b="1" dirty="0" smtClean="0">
                          <a:solidFill>
                            <a:schemeClr val="tx1"/>
                          </a:solidFill>
                          <a:latin typeface="Arial" panose="020B0604020202020204" pitchFamily="34" charset="0"/>
                          <a:cs typeface="Arial" panose="020B0604020202020204" pitchFamily="34" charset="0"/>
                        </a:rPr>
                        <a:t>funding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50" u="none" strike="noStrike" dirty="0">
                          <a:effectLst/>
                          <a:latin typeface="Arial" panose="020B0604020202020204" pitchFamily="34" charset="0"/>
                          <a:cs typeface="Arial" panose="020B0604020202020204" pitchFamily="34" charset="0"/>
                        </a:rPr>
                        <a:t>Stressed Survival </a:t>
                      </a:r>
                      <a:r>
                        <a:rPr lang="en-US" sz="1050" u="none" strike="noStrike" dirty="0" smtClean="0">
                          <a:effectLst/>
                          <a:latin typeface="Arial" panose="020B0604020202020204" pitchFamily="34" charset="0"/>
                          <a:cs typeface="Arial" panose="020B0604020202020204" pitchFamily="34" charset="0"/>
                        </a:rPr>
                        <a:t>Period </a:t>
                      </a:r>
                      <a:r>
                        <a:rPr lang="en-US" sz="1050" u="none" strike="noStrike" dirty="0">
                          <a:effectLst/>
                          <a:latin typeface="Arial" panose="020B0604020202020204" pitchFamily="34" charset="0"/>
                          <a:cs typeface="Arial" panose="020B0604020202020204" pitchFamily="34" charset="0"/>
                        </a:rPr>
                        <a:t>(days)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90-day</a:t>
                      </a:r>
                      <a:r>
                        <a:rPr lang="en-GB" sz="1050" b="0" baseline="0" dirty="0" smtClean="0">
                          <a:solidFill>
                            <a:schemeClr val="tx1"/>
                          </a:solidFill>
                          <a:latin typeface="Arial" panose="020B0604020202020204" pitchFamily="34" charset="0"/>
                          <a:cs typeface="Arial" panose="020B0604020202020204" pitchFamily="34" charset="0"/>
                        </a:rPr>
                        <a:t> used as a KRI </a:t>
                      </a:r>
                      <a:br>
                        <a:rPr lang="en-GB" sz="1050" b="0" baseline="0" dirty="0" smtClean="0">
                          <a:solidFill>
                            <a:schemeClr val="tx1"/>
                          </a:solidFill>
                          <a:latin typeface="Arial" panose="020B0604020202020204" pitchFamily="34" charset="0"/>
                          <a:cs typeface="Arial" panose="020B0604020202020204" pitchFamily="34" charset="0"/>
                        </a:rPr>
                      </a:br>
                      <a:r>
                        <a:rPr lang="en-GB" sz="1050" b="0" baseline="0" dirty="0" smtClean="0">
                          <a:solidFill>
                            <a:schemeClr val="tx1"/>
                          </a:solidFill>
                          <a:latin typeface="Arial" panose="020B0604020202020204" pitchFamily="34" charset="0"/>
                          <a:cs typeface="Arial" panose="020B0604020202020204" pitchFamily="34" charset="0"/>
                        </a:rPr>
                        <a:t>(key risk indicator), requiring adjustment to existing limits</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82</a:t>
                      </a:r>
                      <a:r>
                        <a:rPr lang="en-US" sz="1050" baseline="30000" dirty="0" smtClean="0">
                          <a:latin typeface="Arial" panose="020B0604020202020204" pitchFamily="34" charset="0"/>
                          <a:cs typeface="Arial" panose="020B0604020202020204" pitchFamily="34" charset="0"/>
                        </a:rPr>
                        <a:t>1</a:t>
                      </a:r>
                      <a:endParaRPr lang="en-US" sz="1050"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75</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90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cs typeface="+mn-cs"/>
                        </a:rPr>
                        <a:t>45</a:t>
                      </a:r>
                      <a:endParaRPr lang="en-US" sz="1050" b="0" i="0" u="none" strike="noStrike" dirty="0" smtClean="0">
                        <a:solidFill>
                          <a:sysClr val="windowText" lastClr="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kern="1200" dirty="0" smtClean="0">
                          <a:solidFill>
                            <a:sysClr val="windowText" lastClr="000000"/>
                          </a:solidFill>
                          <a:latin typeface="Arial" panose="020B0604020202020204" pitchFamily="34" charset="0"/>
                          <a:ea typeface="+mn-ea"/>
                          <a:cs typeface="Arial" panose="020B0604020202020204" pitchFamily="34" charset="0"/>
                        </a:rPr>
                        <a:t>60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5475">
                <a:tc vMerge="1">
                  <a:txBody>
                    <a:bodyPr/>
                    <a:lstStyle/>
                    <a:p>
                      <a:endParaRPr lang="en-GB"/>
                    </a:p>
                  </a:txBody>
                  <a:tcPr/>
                </a:tc>
                <a:tc>
                  <a:txBody>
                    <a:bodyPr/>
                    <a:lstStyle/>
                    <a:p>
                      <a:pPr algn="l" fontAlgn="b">
                        <a:lnSpc>
                          <a:spcPct val="100000"/>
                        </a:lnSpc>
                        <a:spcBef>
                          <a:spcPts val="200"/>
                        </a:spcBef>
                        <a:spcAft>
                          <a:spcPts val="200"/>
                        </a:spcAft>
                      </a:pPr>
                      <a:r>
                        <a:rPr lang="en-US" sz="1050" u="none" strike="noStrike" dirty="0" smtClean="0">
                          <a:effectLst/>
                          <a:latin typeface="Arial" panose="020B0604020202020204" pitchFamily="34" charset="0"/>
                          <a:cs typeface="Arial" panose="020B0604020202020204" pitchFamily="34" charset="0"/>
                        </a:rPr>
                        <a:t>Liquidity </a:t>
                      </a:r>
                      <a:r>
                        <a:rPr lang="en-US" sz="1050" u="none" strike="noStrike" dirty="0">
                          <a:effectLst/>
                          <a:latin typeface="Arial" panose="020B0604020202020204" pitchFamily="34" charset="0"/>
                          <a:cs typeface="Arial" panose="020B0604020202020204" pitchFamily="34" charset="0"/>
                        </a:rPr>
                        <a:t>Coverage </a:t>
                      </a:r>
                      <a:r>
                        <a:rPr lang="en-US" sz="1050" u="none" strike="noStrike" dirty="0" smtClean="0">
                          <a:effectLst/>
                          <a:latin typeface="Arial" panose="020B0604020202020204" pitchFamily="34" charset="0"/>
                          <a:cs typeface="Arial" panose="020B0604020202020204" pitchFamily="34" charset="0"/>
                        </a:rPr>
                        <a:t/>
                      </a:r>
                      <a:br>
                        <a:rPr lang="en-US" sz="1050" u="none" strike="noStrike" dirty="0" smtClean="0">
                          <a:effectLst/>
                          <a:latin typeface="Arial" panose="020B0604020202020204" pitchFamily="34" charset="0"/>
                          <a:cs typeface="Arial" panose="020B0604020202020204" pitchFamily="34" charset="0"/>
                        </a:rPr>
                      </a:br>
                      <a:r>
                        <a:rPr lang="en-US" sz="1050" u="none" strike="noStrike" dirty="0" smtClean="0">
                          <a:effectLst/>
                          <a:latin typeface="Arial" panose="020B0604020202020204" pitchFamily="34" charset="0"/>
                          <a:cs typeface="Arial" panose="020B0604020202020204" pitchFamily="34" charset="0"/>
                        </a:rPr>
                        <a:t>Ratio</a:t>
                      </a:r>
                      <a:r>
                        <a:rPr lang="en-US" sz="1050" u="none" strike="noStrike" baseline="0" dirty="0" smtClean="0">
                          <a:effectLst/>
                          <a:latin typeface="Arial" panose="020B0604020202020204" pitchFamily="34" charset="0"/>
                          <a:cs typeface="Arial" panose="020B0604020202020204" pitchFamily="34" charset="0"/>
                        </a:rPr>
                        <a:t> (EUR &amp; US)</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Set using the regulatory</a:t>
                      </a:r>
                      <a:r>
                        <a:rPr lang="en-GB" sz="1050" b="0" baseline="0" dirty="0" smtClean="0">
                          <a:solidFill>
                            <a:schemeClr val="tx1"/>
                          </a:solidFill>
                          <a:latin typeface="Arial" panose="020B0604020202020204" pitchFamily="34" charset="0"/>
                          <a:cs typeface="Arial" panose="020B0604020202020204" pitchFamily="34" charset="0"/>
                        </a:rPr>
                        <a:t> minimums (100%) plus a buffer per management judgment, and verified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178% (EUR)</a:t>
                      </a:r>
                    </a:p>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254%</a:t>
                      </a:r>
                      <a:r>
                        <a:rPr lang="en-US" sz="1050" baseline="0" dirty="0" smtClean="0">
                          <a:latin typeface="Arial" panose="020B0604020202020204" pitchFamily="34" charset="0"/>
                          <a:cs typeface="Arial" panose="020B0604020202020204" pitchFamily="34" charset="0"/>
                        </a:rPr>
                        <a:t> (US Mod)</a:t>
                      </a:r>
                      <a:endParaRPr lang="en-US" sz="1050"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110%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79129">
                <a:tc vMerge="1">
                  <a:txBody>
                    <a:bodyPr/>
                    <a:lstStyle/>
                    <a:p>
                      <a:endParaRPr lang="en-GB"/>
                    </a:p>
                  </a:txBody>
                  <a:tcPr/>
                </a:tc>
                <a:tc>
                  <a:txBody>
                    <a:bodyPr/>
                    <a:lstStyle/>
                    <a:p>
                      <a:pPr algn="l" fontAlgn="b">
                        <a:lnSpc>
                          <a:spcPct val="100000"/>
                        </a:lnSpc>
                        <a:spcBef>
                          <a:spcPts val="200"/>
                        </a:spcBef>
                        <a:spcAft>
                          <a:spcPts val="200"/>
                        </a:spcAft>
                      </a:pPr>
                      <a:r>
                        <a:rPr lang="en-US" sz="1050" u="none" strike="noStrike" dirty="0">
                          <a:effectLst/>
                          <a:latin typeface="Arial" panose="020B0604020202020204" pitchFamily="34" charset="0"/>
                          <a:cs typeface="Arial" panose="020B0604020202020204" pitchFamily="34" charset="0"/>
                        </a:rPr>
                        <a:t>Structural </a:t>
                      </a:r>
                      <a:r>
                        <a:rPr lang="en-US" sz="1050" u="none" strike="noStrike" dirty="0" smtClean="0">
                          <a:effectLst/>
                          <a:latin typeface="Arial" panose="020B0604020202020204" pitchFamily="34" charset="0"/>
                          <a:cs typeface="Arial" panose="020B0604020202020204" pitchFamily="34" charset="0"/>
                        </a:rPr>
                        <a:t>Funding </a:t>
                      </a:r>
                      <a:br>
                        <a:rPr lang="en-US" sz="1050" u="none" strike="noStrike" dirty="0" smtClean="0">
                          <a:effectLst/>
                          <a:latin typeface="Arial" panose="020B0604020202020204" pitchFamily="34" charset="0"/>
                          <a:cs typeface="Arial" panose="020B0604020202020204" pitchFamily="34" charset="0"/>
                        </a:rPr>
                      </a:br>
                      <a:r>
                        <a:rPr lang="en-US" sz="1050" u="none" strike="noStrike" dirty="0" smtClean="0">
                          <a:effectLst/>
                          <a:latin typeface="Arial" panose="020B0604020202020204" pitchFamily="34" charset="0"/>
                          <a:cs typeface="Arial" panose="020B0604020202020204" pitchFamily="34" charset="0"/>
                        </a:rPr>
                        <a:t>Ratio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solidFill>
                      <a:schemeClr val="bg1"/>
                    </a:solidFill>
                  </a:tcPr>
                </a:tc>
                <a:tc vMerge="1">
                  <a:txBody>
                    <a:bodyPr/>
                    <a:lstStyle/>
                    <a:p>
                      <a:endParaRPr lang="en-GB"/>
                    </a:p>
                  </a:txBody>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112%</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dirty="0" smtClean="0">
                          <a:latin typeface="Arial" panose="020B0604020202020204" pitchFamily="34" charset="0"/>
                          <a:cs typeface="Arial" panose="020B0604020202020204" pitchFamily="34" charset="0"/>
                        </a:rPr>
                        <a:t>103%</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dirty="0" smtClean="0">
                          <a:latin typeface="Arial" panose="020B0604020202020204" pitchFamily="34" charset="0"/>
                          <a:cs typeface="Arial" panose="020B0604020202020204" pitchFamily="34" charset="0"/>
                        </a:rPr>
                        <a:t>105%</a:t>
                      </a:r>
                      <a:endParaRPr lang="en-US" sz="1050" dirty="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50" b="0" i="0" u="none" strike="noStrike" dirty="0" smtClean="0">
                          <a:solidFill>
                            <a:sysClr val="windowText" lastClr="000000"/>
                          </a:solidFill>
                          <a:effectLst/>
                          <a:latin typeface="Arial"/>
                        </a:rPr>
                        <a:t>100%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ysClr val="windowText" lastClr="000000"/>
                          </a:solidFill>
                          <a:latin typeface="Arial" panose="020B0604020202020204" pitchFamily="34" charset="0"/>
                          <a:ea typeface="+mn-ea"/>
                          <a:cs typeface="Arial" panose="020B0604020202020204" pitchFamily="34" charset="0"/>
                        </a:rPr>
                        <a:t>&lt;=100%</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Interest rate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1050" b="0" i="0" kern="1200" dirty="0" smtClean="0">
                          <a:solidFill>
                            <a:schemeClr val="tx1"/>
                          </a:solidFill>
                          <a:latin typeface="Arial" panose="020B0604020202020204" pitchFamily="34" charset="0"/>
                          <a:ea typeface="+mn-ea"/>
                          <a:cs typeface="Arial" panose="020B0604020202020204" pitchFamily="34" charset="0"/>
                        </a:rPr>
                        <a:t>NII</a:t>
                      </a:r>
                      <a:r>
                        <a:rPr lang="en-US" sz="105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50" b="0" i="0" kern="1200" dirty="0" smtClean="0">
                          <a:solidFill>
                            <a:schemeClr val="tx1"/>
                          </a:solidFill>
                          <a:latin typeface="Arial" panose="020B0604020202020204" pitchFamily="34" charset="0"/>
                          <a:ea typeface="+mn-ea"/>
                          <a:cs typeface="Arial" panose="020B0604020202020204" pitchFamily="34" charset="0"/>
                        </a:rPr>
                        <a:t>(+/- 100bps)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Group request to use percentages; limits tested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smtClean="0">
                          <a:solidFill>
                            <a:schemeClr val="tx1"/>
                          </a:solidFill>
                          <a:latin typeface="Arial" panose="020B0604020202020204" pitchFamily="34" charset="0"/>
                          <a:cs typeface="Arial" panose="020B0604020202020204" pitchFamily="34" charset="0"/>
                        </a:rPr>
                        <a:t>Monthly</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-1.84%</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-4.5%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[≈$(271)M]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$(120)M</a:t>
                      </a:r>
                      <a:endParaRPr lang="en-GB" sz="1050" b="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-5.5%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[≈$(332)M]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$(140)M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0518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Mark-to-market portfolio</a:t>
                      </a:r>
                      <a:r>
                        <a:rPr lang="en-US" sz="1050" b="1" baseline="0" dirty="0" smtClean="0">
                          <a:latin typeface="Arial" panose="020B0604020202020204" pitchFamily="34" charset="0"/>
                          <a:cs typeface="Arial" panose="020B0604020202020204" pitchFamily="34" charset="0"/>
                        </a:rPr>
                        <a:t> risk</a:t>
                      </a:r>
                      <a:endParaRPr lang="en-US" sz="1050" b="1" dirty="0" smtClean="0">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i="0" u="none" strike="noStrike" dirty="0" smtClean="0">
                          <a:solidFill>
                            <a:srgbClr val="000000"/>
                          </a:solidFill>
                          <a:effectLst/>
                          <a:latin typeface="Arial" panose="020B0604020202020204" pitchFamily="34" charset="0"/>
                          <a:cs typeface="Arial" panose="020B0604020202020204" pitchFamily="34" charset="0"/>
                        </a:rPr>
                        <a:t>Mark-to-Market Value</a:t>
                      </a:r>
                      <a:r>
                        <a:rPr lang="en-US" sz="1050" b="0" i="0" u="none" strike="noStrike" baseline="0" dirty="0" smtClean="0">
                          <a:solidFill>
                            <a:srgbClr val="000000"/>
                          </a:solidFill>
                          <a:effectLst/>
                          <a:latin typeface="Arial" panose="020B0604020202020204" pitchFamily="34" charset="0"/>
                          <a:cs typeface="Arial" panose="020B0604020202020204" pitchFamily="34" charset="0"/>
                        </a:rPr>
                        <a:t> at Risk (VaR)</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2015 limits were significantly higher than historical</a:t>
                      </a:r>
                      <a:r>
                        <a:rPr lang="en-GB" sz="1050" b="0" baseline="0" dirty="0" smtClean="0">
                          <a:solidFill>
                            <a:schemeClr val="tx1"/>
                          </a:solidFill>
                          <a:latin typeface="Arial" panose="020B0604020202020204" pitchFamily="34" charset="0"/>
                          <a:cs typeface="Arial" panose="020B0604020202020204" pitchFamily="34" charset="0"/>
                        </a:rPr>
                        <a:t> values; updated to exclude SC </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Monthly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$2.7M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$7.0M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$24.4M</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$9.0M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$28.0M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64894">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1" dirty="0" smtClean="0">
                          <a:latin typeface="Arial" panose="020B0604020202020204" pitchFamily="34" charset="0"/>
                          <a:cs typeface="Arial" panose="020B0604020202020204" pitchFamily="34" charset="0"/>
                        </a:rPr>
                        <a:t>Operational risk</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50" b="0" u="none" strike="noStrike" dirty="0" smtClean="0">
                          <a:effectLst/>
                          <a:latin typeface="Arial" panose="020B0604020202020204" pitchFamily="34" charset="0"/>
                          <a:cs typeface="Arial" panose="020B0604020202020204" pitchFamily="34" charset="0"/>
                        </a:rPr>
                        <a:t>Gross Operational</a:t>
                      </a:r>
                      <a:r>
                        <a:rPr lang="en-US" sz="1050" b="0" u="none" strike="noStrike" baseline="0" dirty="0" smtClean="0">
                          <a:effectLst/>
                          <a:latin typeface="Arial" panose="020B0604020202020204" pitchFamily="34" charset="0"/>
                          <a:cs typeface="Arial" panose="020B0604020202020204" pitchFamily="34" charset="0"/>
                        </a:rPr>
                        <a:t> Risk L</a:t>
                      </a:r>
                      <a:r>
                        <a:rPr lang="en-US" sz="1050" b="0" u="none" strike="noStrike" dirty="0" smtClean="0">
                          <a:effectLst/>
                          <a:latin typeface="Arial" panose="020B0604020202020204" pitchFamily="34" charset="0"/>
                          <a:cs typeface="Arial" panose="020B0604020202020204" pitchFamily="34" charset="0"/>
                        </a:rPr>
                        <a:t>osses/Gross Margin</a:t>
                      </a:r>
                      <a:endParaRPr lang="en-US" sz="1050" b="0" i="0" u="none" strike="noStrike" dirty="0" smtClean="0">
                        <a:solidFill>
                          <a:srgbClr val="000000"/>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Metric </a:t>
                      </a:r>
                      <a:r>
                        <a:rPr lang="en-GB" sz="1050" b="0" baseline="0" dirty="0" smtClean="0">
                          <a:solidFill>
                            <a:schemeClr val="tx1"/>
                          </a:solidFill>
                          <a:latin typeface="Arial" panose="020B0604020202020204" pitchFamily="34" charset="0"/>
                          <a:cs typeface="Arial" panose="020B0604020202020204" pitchFamily="34" charset="0"/>
                        </a:rPr>
                        <a:t>results and s</a:t>
                      </a:r>
                      <a:r>
                        <a:rPr lang="en-GB" sz="1050" b="0" dirty="0" smtClean="0">
                          <a:solidFill>
                            <a:schemeClr val="tx1"/>
                          </a:solidFill>
                          <a:latin typeface="Arial" panose="020B0604020202020204" pitchFamily="34" charset="0"/>
                          <a:cs typeface="Arial" panose="020B0604020202020204" pitchFamily="34" charset="0"/>
                        </a:rPr>
                        <a:t>upervisory </a:t>
                      </a:r>
                      <a:r>
                        <a:rPr lang="en-GB" sz="1050" b="0" baseline="0" dirty="0" smtClean="0">
                          <a:solidFill>
                            <a:schemeClr val="tx1"/>
                          </a:solidFill>
                          <a:latin typeface="Arial" panose="020B0604020202020204" pitchFamily="34" charset="0"/>
                          <a:cs typeface="Arial" panose="020B0604020202020204" pitchFamily="34" charset="0"/>
                        </a:rPr>
                        <a:t>feedback suggested last year’s limits were too high compared to industry standard; new limits set conservatively against historical performance</a:t>
                      </a:r>
                      <a:endParaRPr lang="en-GB" sz="105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50" b="0" dirty="0" smtClean="0">
                          <a:solidFill>
                            <a:schemeClr val="tx1"/>
                          </a:solidFill>
                          <a:latin typeface="Arial" panose="020B0604020202020204" pitchFamily="34" charset="0"/>
                          <a:cs typeface="Arial" panose="020B0604020202020204" pitchFamily="34" charset="0"/>
                        </a:rPr>
                        <a:t>Quarterly</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1.0%</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1.5%</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3.0%</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2.0%</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5.0%</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8" name="Footnote"/>
          <p:cNvSpPr/>
          <p:nvPr/>
        </p:nvSpPr>
        <p:spPr>
          <a:xfrm>
            <a:off x="2228518" y="6332539"/>
            <a:ext cx="5000958"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definitions</a:t>
            </a:r>
          </a:p>
        </p:txBody>
      </p:sp>
      <p:grpSp>
        <p:nvGrpSpPr>
          <p:cNvPr id="13" name="Group 12"/>
          <p:cNvGrpSpPr/>
          <p:nvPr/>
        </p:nvGrpSpPr>
        <p:grpSpPr>
          <a:xfrm>
            <a:off x="350611" y="72184"/>
            <a:ext cx="2303947" cy="189008"/>
            <a:chOff x="403281" y="164517"/>
            <a:chExt cx="2303947" cy="189008"/>
          </a:xfrm>
        </p:grpSpPr>
        <p:sp>
          <p:nvSpPr>
            <p:cNvPr id="14"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5" name="Oval 14"/>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1263167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10173561"/>
              </p:ext>
            </p:extLst>
          </p:nvPr>
        </p:nvGraphicFramePr>
        <p:xfrm>
          <a:off x="348435" y="1470025"/>
          <a:ext cx="8894249" cy="4480560"/>
        </p:xfrm>
        <a:graphic>
          <a:graphicData uri="http://schemas.openxmlformats.org/drawingml/2006/table">
            <a:tbl>
              <a:tblPr firstRow="1" bandRow="1">
                <a:tableStyleId>{2D5ABB26-0587-4C30-8999-92F81FD0307C}</a:tableStyleId>
              </a:tblPr>
              <a:tblGrid>
                <a:gridCol w="1633906"/>
                <a:gridCol w="2036766"/>
                <a:gridCol w="1063256"/>
                <a:gridCol w="4160321"/>
              </a:tblGrid>
              <a:tr h="0">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Risk</a:t>
                      </a:r>
                      <a:r>
                        <a:rPr lang="en-GB" sz="1200" b="1" baseline="0" dirty="0" smtClean="0">
                          <a:solidFill>
                            <a:srgbClr val="FF0000"/>
                          </a:solidFill>
                          <a:latin typeface="Arial" panose="020B0604020202020204" pitchFamily="34" charset="0"/>
                          <a:cs typeface="Arial" panose="020B0604020202020204" pitchFamily="34" charset="0"/>
                        </a:rPr>
                        <a:t> type</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Metric</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Granularity</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Justification</a:t>
                      </a:r>
                      <a:endParaRPr lang="en-GB" sz="1200" b="1" dirty="0">
                        <a:solidFill>
                          <a:srgbClr val="FF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rowSpan="5">
                  <a:txBody>
                    <a:bodyPr/>
                    <a:lstStyle/>
                    <a:p>
                      <a:pPr algn="l" rtl="0" fontAlgn="ctr">
                        <a:spcBef>
                          <a:spcPts val="200"/>
                        </a:spcBef>
                        <a:spcAft>
                          <a:spcPts val="200"/>
                        </a:spcAft>
                      </a:pPr>
                      <a:r>
                        <a:rPr lang="en-US" sz="1200" b="1" i="0" u="none" strike="noStrike" dirty="0" smtClean="0">
                          <a:solidFill>
                            <a:srgbClr val="000000"/>
                          </a:solidFill>
                          <a:effectLst/>
                          <a:latin typeface="Arial"/>
                        </a:rPr>
                        <a:t>Credit risk (Concentration</a:t>
                      </a:r>
                      <a:r>
                        <a:rPr lang="en-US" sz="1200" b="1" i="0" u="none" strike="noStrike" baseline="0" dirty="0" smtClean="0">
                          <a:solidFill>
                            <a:srgbClr val="000000"/>
                          </a:solidFill>
                          <a:effectLst/>
                          <a:latin typeface="Arial"/>
                        </a:rPr>
                        <a:t>)</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Financial &amp; Insurance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9144"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tx1"/>
                          </a:solidFill>
                          <a:latin typeface="Arial" panose="020B0604020202020204" pitchFamily="34" charset="0"/>
                          <a:cs typeface="Arial" panose="020B0604020202020204" pitchFamily="34" charset="0"/>
                        </a:rPr>
                        <a:t>SBNA</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Growth</a:t>
                      </a:r>
                      <a:r>
                        <a:rPr lang="en-GB" sz="1200" b="0" baseline="0" dirty="0" smtClean="0">
                          <a:solidFill>
                            <a:schemeClr val="tx1"/>
                          </a:solidFill>
                          <a:latin typeface="Arial" panose="020B0604020202020204" pitchFamily="34" charset="0"/>
                          <a:cs typeface="Arial" panose="020B0604020202020204" pitchFamily="34" charset="0"/>
                        </a:rPr>
                        <a:t> above existing general industry exposure limits requires a separate limit</a:t>
                      </a:r>
                      <a:endParaRPr lang="en-GB" sz="12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endParaRPr lang="en-GB"/>
                    </a:p>
                  </a:txBody>
                  <a:tcPr/>
                </a:tc>
                <a:tc>
                  <a:txBody>
                    <a:bodyPr/>
                    <a:lstStyle/>
                    <a:p>
                      <a:pPr algn="l" rtl="0" fontAlgn="ctr">
                        <a:spcBef>
                          <a:spcPts val="0"/>
                        </a:spcBef>
                        <a:spcAft>
                          <a:spcPts val="0"/>
                        </a:spcAft>
                      </a:pPr>
                      <a:r>
                        <a:rPr lang="en-US" sz="1200" b="0" i="0" u="none" strike="noStrike" dirty="0" smtClean="0">
                          <a:solidFill>
                            <a:schemeClr val="tx1"/>
                          </a:solidFill>
                          <a:effectLst/>
                          <a:latin typeface="Arial" panose="020B0604020202020204" pitchFamily="34" charset="0"/>
                          <a:cs typeface="Arial" panose="020B0604020202020204" pitchFamily="34" charset="0"/>
                        </a:rPr>
                        <a:t>Single Obligor </a:t>
                      </a:r>
                    </a:p>
                    <a:p>
                      <a:pPr algn="l" rtl="0" fontAlgn="ctr">
                        <a:spcBef>
                          <a:spcPts val="0"/>
                        </a:spcBef>
                        <a:spcAft>
                          <a:spcPts val="0"/>
                        </a:spcAft>
                      </a:pPr>
                      <a:r>
                        <a:rPr lang="en-US" sz="1200" b="0" i="0" u="none" strike="noStrike" dirty="0" smtClean="0">
                          <a:solidFill>
                            <a:schemeClr val="tx1"/>
                          </a:solidFill>
                          <a:effectLst/>
                          <a:latin typeface="Arial" panose="020B0604020202020204" pitchFamily="34" charset="0"/>
                          <a:cs typeface="Arial" panose="020B0604020202020204" pitchFamily="34" charset="0"/>
                        </a:rPr>
                        <a:t>(Corporates</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&amp; FIs)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SBNA</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Financial Institutions added for</a:t>
                      </a:r>
                      <a:r>
                        <a:rPr lang="en-GB" sz="1200" b="0" baseline="0" dirty="0" smtClean="0">
                          <a:solidFill>
                            <a:schemeClr val="tx1"/>
                          </a:solidFill>
                          <a:latin typeface="Arial" panose="020B0604020202020204" pitchFamily="34" charset="0"/>
                          <a:cs typeface="Arial" panose="020B0604020202020204" pitchFamily="34" charset="0"/>
                        </a:rPr>
                        <a:t> assessment of </a:t>
                      </a:r>
                      <a:r>
                        <a:rPr lang="en-GB" sz="1200" b="0" dirty="0" smtClean="0">
                          <a:solidFill>
                            <a:schemeClr val="tx1"/>
                          </a:solidFill>
                          <a:latin typeface="Arial" panose="020B0604020202020204" pitchFamily="34" charset="0"/>
                          <a:cs typeface="Arial" panose="020B0604020202020204" pitchFamily="34" charset="0"/>
                        </a:rPr>
                        <a:t>Single</a:t>
                      </a:r>
                      <a:r>
                        <a:rPr lang="en-GB" sz="1200" b="0" baseline="0" dirty="0" smtClean="0">
                          <a:solidFill>
                            <a:schemeClr val="tx1"/>
                          </a:solidFill>
                          <a:latin typeface="Arial" panose="020B0604020202020204" pitchFamily="34" charset="0"/>
                          <a:cs typeface="Arial" panose="020B0604020202020204" pitchFamily="34" charset="0"/>
                        </a:rPr>
                        <a:t> Obligor metric using the same limit as Corporates </a:t>
                      </a:r>
                      <a:r>
                        <a:rPr lang="en-GB" sz="1200" b="0" dirty="0" smtClean="0">
                          <a:solidFill>
                            <a:schemeClr val="tx1"/>
                          </a:solidFill>
                          <a:latin typeface="Arial" panose="020B0604020202020204" pitchFamily="34" charset="0"/>
                          <a:cs typeface="Arial" panose="020B0604020202020204" pitchFamily="34" charset="0"/>
                        </a:rPr>
                        <a:t>(requested by Group)</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spcBef>
                          <a:spcPts val="200"/>
                        </a:spcBef>
                        <a:spcAft>
                          <a:spcPts val="200"/>
                        </a:spcAft>
                      </a:pPr>
                      <a:endParaRPr lang="en-US" sz="11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Project Finance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endParaRPr lang="en-US" sz="1000" b="1" i="0" u="none" strike="noStrike" dirty="0">
                        <a:solidFill>
                          <a:srgbClr val="000000"/>
                        </a:solidFill>
                        <a:effectLst/>
                        <a:latin typeface="Arial"/>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Public Sector Exposure</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BSPR</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vMerge="1">
                  <a:txBody>
                    <a:bodyPr/>
                    <a:lstStyle/>
                    <a:p>
                      <a:pPr algn="l" rtl="0" fontAlgn="ctr">
                        <a:spcBef>
                          <a:spcPts val="200"/>
                        </a:spcBef>
                        <a:spcAft>
                          <a:spcPts val="200"/>
                        </a:spcAft>
                      </a:pP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Total Subprime Assets as % 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Previously</a:t>
                      </a:r>
                      <a:r>
                        <a:rPr lang="en-GB" sz="1200" b="0" baseline="0" dirty="0" smtClean="0">
                          <a:solidFill>
                            <a:schemeClr val="tx1"/>
                          </a:solidFill>
                          <a:latin typeface="Arial" panose="020B0604020202020204" pitchFamily="34" charset="0"/>
                          <a:cs typeface="Arial" panose="020B0604020202020204" pitchFamily="34" charset="0"/>
                        </a:rPr>
                        <a:t> SC only, included BSPR and SBNA in 2016</a:t>
                      </a:r>
                      <a:endParaRPr lang="en-GB" sz="12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7692">
                <a:tc rowSpan="2">
                  <a:txBody>
                    <a:bodyPr/>
                    <a:lstStyle/>
                    <a:p>
                      <a:pPr algn="l" rtl="0" fontAlgn="ctr">
                        <a:spcBef>
                          <a:spcPts val="200"/>
                        </a:spcBef>
                        <a:spcAft>
                          <a:spcPts val="200"/>
                        </a:spcAft>
                      </a:pPr>
                      <a:r>
                        <a:rPr lang="en-US" sz="1200" b="1" i="0" u="none" strike="noStrike" dirty="0" smtClean="0">
                          <a:solidFill>
                            <a:srgbClr val="000000"/>
                          </a:solidFill>
                          <a:effectLst/>
                          <a:latin typeface="Arial"/>
                        </a:rPr>
                        <a:t>Liquidity / funding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Asset Encumbrance (%)</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vMerge="1">
                  <a:txBody>
                    <a:bodyPr/>
                    <a:lstStyle/>
                    <a:p>
                      <a:pPr algn="l" rtl="0" fontAlgn="ctr">
                        <a:spcBef>
                          <a:spcPts val="200"/>
                        </a:spcBef>
                        <a:spcAft>
                          <a:spcPts val="200"/>
                        </a:spcAft>
                      </a:pPr>
                      <a:endParaRPr lang="en-US" sz="11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Liquidity Horizon - Wholesal</a:t>
                      </a:r>
                      <a:r>
                        <a:rPr lang="en-US" sz="1200" b="0" i="0" kern="1200" baseline="0" dirty="0" smtClean="0">
                          <a:solidFill>
                            <a:schemeClr val="tx1"/>
                          </a:solidFill>
                          <a:latin typeface="Arial" panose="020B0604020202020204" pitchFamily="34" charset="0"/>
                          <a:ea typeface="+mn-ea"/>
                          <a:cs typeface="Arial" panose="020B0604020202020204" pitchFamily="34" charset="0"/>
                        </a:rPr>
                        <a:t>e Scenario</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0"/>
                        </a:spcBef>
                        <a:spcAft>
                          <a:spcPts val="0"/>
                        </a:spcAft>
                      </a:pPr>
                      <a:r>
                        <a:rPr lang="en-GB" sz="1200" b="0" dirty="0" smtClean="0">
                          <a:solidFill>
                            <a:schemeClr val="tx1"/>
                          </a:solidFill>
                          <a:latin typeface="Arial" panose="020B0604020202020204" pitchFamily="34" charset="0"/>
                          <a:cs typeface="Arial" panose="020B0604020202020204" pitchFamily="34" charset="0"/>
                        </a:rPr>
                        <a:t>SHUSA </a:t>
                      </a:r>
                    </a:p>
                    <a:p>
                      <a:pPr algn="ctr">
                        <a:spcBef>
                          <a:spcPts val="0"/>
                        </a:spcBef>
                        <a:spcAft>
                          <a:spcPts val="0"/>
                        </a:spcAft>
                      </a:pPr>
                      <a:r>
                        <a:rPr lang="en-GB" sz="1200" b="0" dirty="0" smtClean="0">
                          <a:solidFill>
                            <a:schemeClr val="tx1"/>
                          </a:solidFill>
                          <a:latin typeface="Arial" panose="020B0604020202020204" pitchFamily="34" charset="0"/>
                          <a:cs typeface="Arial" panose="020B0604020202020204" pitchFamily="34" charset="0"/>
                        </a:rPr>
                        <a:t>(Parent</a:t>
                      </a:r>
                      <a:r>
                        <a:rPr lang="en-GB" sz="1200" b="0" baseline="0" dirty="0" smtClean="0">
                          <a:solidFill>
                            <a:schemeClr val="tx1"/>
                          </a:solidFill>
                          <a:latin typeface="Arial" panose="020B0604020202020204" pitchFamily="34" charset="0"/>
                          <a:cs typeface="Arial" panose="020B0604020202020204" pitchFamily="34" charset="0"/>
                        </a:rPr>
                        <a:t> only)</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Requested by Market Risk team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a:txBody>
                    <a:bodyPr/>
                    <a:lstStyle/>
                    <a:p>
                      <a:pPr algn="l" rtl="0" fontAlgn="ctr">
                        <a:spcBef>
                          <a:spcPts val="200"/>
                        </a:spcBef>
                        <a:spcAft>
                          <a:spcPts val="200"/>
                        </a:spcAft>
                      </a:pPr>
                      <a:r>
                        <a:rPr lang="en-US" sz="1200" b="1" i="0" u="none" strike="noStrike" dirty="0" smtClean="0">
                          <a:solidFill>
                            <a:srgbClr val="000000"/>
                          </a:solidFill>
                          <a:effectLst/>
                          <a:latin typeface="Arial"/>
                        </a:rPr>
                        <a:t>Interest rate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MVE Sensitivity(+/- 100bps)</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Reduced the shock</a:t>
                      </a:r>
                      <a:r>
                        <a:rPr lang="en-GB" sz="1200" b="0" baseline="0" dirty="0" smtClean="0">
                          <a:solidFill>
                            <a:schemeClr val="tx1"/>
                          </a:solidFill>
                          <a:latin typeface="Arial" panose="020B0604020202020204" pitchFamily="34" charset="0"/>
                          <a:cs typeface="Arial" panose="020B0604020202020204" pitchFamily="34" charset="0"/>
                        </a:rPr>
                        <a:t> from +/- 200bps to +/- 100bps as per Group request in order to simplify comparison to peers</a:t>
                      </a:r>
                      <a:endParaRPr lang="en-GB" sz="12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rowSpan="2">
                  <a:txBody>
                    <a:bodyPr/>
                    <a:lstStyle/>
                    <a:p>
                      <a:pPr algn="l" rtl="0" fontAlgn="ctr">
                        <a:spcBef>
                          <a:spcPts val="200"/>
                        </a:spcBef>
                        <a:spcAft>
                          <a:spcPts val="200"/>
                        </a:spcAft>
                      </a:pPr>
                      <a:r>
                        <a:rPr lang="en-US" sz="1200" b="1" i="0" u="none" strike="noStrike" dirty="0" smtClean="0">
                          <a:solidFill>
                            <a:srgbClr val="000000"/>
                          </a:solidFill>
                          <a:effectLst/>
                          <a:latin typeface="Arial"/>
                        </a:rPr>
                        <a:t>Operational risk</a:t>
                      </a: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Gross Operational</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Risk L</a:t>
                      </a:r>
                      <a:r>
                        <a:rPr lang="en-US" sz="1200" b="0" i="0" u="none" strike="noStrike" dirty="0" smtClean="0">
                          <a:solidFill>
                            <a:schemeClr val="tx1"/>
                          </a:solidFill>
                          <a:effectLst/>
                          <a:latin typeface="Arial" panose="020B0604020202020204" pitchFamily="34" charset="0"/>
                          <a:cs typeface="Arial" panose="020B0604020202020204" pitchFamily="34" charset="0"/>
                        </a:rPr>
                        <a:t>osses / Gross Margin</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SHUSA</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strike="noStrike" dirty="0" smtClean="0">
                          <a:solidFill>
                            <a:schemeClr val="tx1"/>
                          </a:solidFill>
                          <a:latin typeface="Arial" panose="020B0604020202020204" pitchFamily="34" charset="0"/>
                          <a:cs typeface="Arial" panose="020B0604020202020204" pitchFamily="34" charset="0"/>
                        </a:rPr>
                        <a:t>Measurement</a:t>
                      </a:r>
                      <a:r>
                        <a:rPr lang="en-GB" sz="1200" b="0" strike="noStrike" baseline="0" dirty="0" smtClean="0">
                          <a:solidFill>
                            <a:schemeClr val="tx1"/>
                          </a:solidFill>
                          <a:latin typeface="Arial" panose="020B0604020202020204" pitchFamily="34" charset="0"/>
                          <a:cs typeface="Arial" panose="020B0604020202020204" pitchFamily="34" charset="0"/>
                        </a:rPr>
                        <a:t> moved to 12 months trailing (vs 3) to better capture ORM trends over time rather than volatile spikes</a:t>
                      </a:r>
                      <a:endParaRPr lang="en-GB" sz="1200" b="0" strike="noStrike"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217692">
                <a:tc vMerge="1">
                  <a:txBody>
                    <a:bodyPr/>
                    <a:lstStyle/>
                    <a:p>
                      <a:pPr algn="l" rtl="0" fontAlgn="ctr">
                        <a:spcBef>
                          <a:spcPts val="200"/>
                        </a:spcBef>
                        <a:spcAft>
                          <a:spcPts val="200"/>
                        </a:spcAft>
                      </a:pPr>
                      <a:endParaRPr lang="en-US" sz="1200" b="1" i="0" u="none" strike="noStrike" dirty="0">
                        <a:solidFill>
                          <a:srgbClr val="000000"/>
                        </a:solidFill>
                        <a:effectLst/>
                        <a:latin typeface="Arial"/>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b="0" i="0" u="none" strike="noStrike" dirty="0" smtClean="0">
                          <a:solidFill>
                            <a:srgbClr val="000000"/>
                          </a:solidFill>
                          <a:effectLst/>
                          <a:latin typeface="Arial"/>
                        </a:rPr>
                        <a:t>Material Operational Risk Events </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SHUSA</a:t>
                      </a:r>
                      <a:endParaRPr lang="en-GB" sz="1200" b="0"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2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200" b="0" strike="sngStrike"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US" dirty="0"/>
              <a:t>2016 RAS – New metrics and revised </a:t>
            </a:r>
            <a:r>
              <a:rPr lang="en-US" dirty="0" smtClean="0"/>
              <a:t>definitions</a:t>
            </a:r>
            <a:endParaRPr lang="en-GB" dirty="0"/>
          </a:p>
        </p:txBody>
      </p:sp>
      <p:grpSp>
        <p:nvGrpSpPr>
          <p:cNvPr id="11" name="Group 10"/>
          <p:cNvGrpSpPr/>
          <p:nvPr/>
        </p:nvGrpSpPr>
        <p:grpSpPr>
          <a:xfrm>
            <a:off x="350611" y="72184"/>
            <a:ext cx="2303947" cy="189008"/>
            <a:chOff x="403281" y="164517"/>
            <a:chExt cx="2303947" cy="189008"/>
          </a:xfrm>
        </p:grpSpPr>
        <p:sp>
          <p:nvSpPr>
            <p:cNvPr id="12"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390190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417388417"/>
              </p:ext>
            </p:extLst>
          </p:nvPr>
        </p:nvGraphicFramePr>
        <p:xfrm>
          <a:off x="350838" y="1470025"/>
          <a:ext cx="8896349" cy="3708400"/>
        </p:xfrm>
        <a:graphic>
          <a:graphicData uri="http://schemas.openxmlformats.org/drawingml/2006/table">
            <a:tbl>
              <a:tblPr firstRow="1" bandRow="1">
                <a:tableStyleId>{2D5ABB26-0587-4C30-8999-92F81FD0307C}</a:tableStyleId>
              </a:tblPr>
              <a:tblGrid>
                <a:gridCol w="1792699"/>
                <a:gridCol w="1792699"/>
                <a:gridCol w="1407548"/>
                <a:gridCol w="3903403"/>
              </a:tblGrid>
              <a:tr h="0">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Risk</a:t>
                      </a:r>
                      <a:r>
                        <a:rPr lang="en-GB" sz="1200" b="1" baseline="0" dirty="0" smtClean="0">
                          <a:solidFill>
                            <a:srgbClr val="FF0000"/>
                          </a:solidFill>
                          <a:latin typeface="Arial" panose="020B0604020202020204" pitchFamily="34" charset="0"/>
                          <a:cs typeface="Arial" panose="020B0604020202020204" pitchFamily="34" charset="0"/>
                        </a:rPr>
                        <a:t> type</a:t>
                      </a:r>
                      <a:endParaRPr lang="en-GB" sz="1200" b="1" dirty="0">
                        <a:solidFill>
                          <a:srgbClr val="FF0000"/>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Metric</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Granularity</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1" dirty="0" smtClean="0">
                          <a:solidFill>
                            <a:srgbClr val="FF0000"/>
                          </a:solidFill>
                          <a:latin typeface="Arial" panose="020B0604020202020204" pitchFamily="34" charset="0"/>
                          <a:cs typeface="Arial" panose="020B0604020202020204" pitchFamily="34" charset="0"/>
                        </a:rPr>
                        <a:t>Rationale for removal</a:t>
                      </a:r>
                      <a:endParaRPr lang="en-GB" sz="12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200" b="1" i="0" u="none" strike="noStrike" dirty="0" smtClean="0">
                          <a:solidFill>
                            <a:schemeClr val="tx1"/>
                          </a:solidFill>
                          <a:effectLst/>
                          <a:latin typeface="Arial"/>
                        </a:rPr>
                        <a:t>Capital adequacy</a:t>
                      </a:r>
                      <a:endParaRPr lang="en-US" sz="1200" b="1" i="0" u="none" strike="noStrike" dirty="0">
                        <a:solidFill>
                          <a:schemeClr val="tx1"/>
                        </a:solidFill>
                        <a:effectLst/>
                        <a:latin typeface="Arial"/>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Tangible Common</a:t>
                      </a:r>
                      <a:r>
                        <a:rPr lang="en-US" sz="1200" b="0" i="0" u="none" strike="noStrike" baseline="0" dirty="0" smtClean="0">
                          <a:solidFill>
                            <a:schemeClr val="tx1"/>
                          </a:solidFill>
                          <a:effectLst/>
                          <a:latin typeface="Arial"/>
                        </a:rPr>
                        <a:t> </a:t>
                      </a:r>
                      <a:br>
                        <a:rPr lang="en-US" sz="1200" b="0" i="0" u="none" strike="noStrike" baseline="0" dirty="0" smtClean="0">
                          <a:solidFill>
                            <a:schemeClr val="tx1"/>
                          </a:solidFill>
                          <a:effectLst/>
                          <a:latin typeface="Arial"/>
                        </a:rPr>
                      </a:br>
                      <a:r>
                        <a:rPr lang="en-US" sz="1200" b="0" i="0" u="none" strike="noStrike" baseline="0" dirty="0" smtClean="0">
                          <a:solidFill>
                            <a:schemeClr val="tx1"/>
                          </a:solidFill>
                          <a:effectLst/>
                          <a:latin typeface="Arial"/>
                        </a:rPr>
                        <a:t>Equity Ratio</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p>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200" b="0" dirty="0" smtClean="0">
                          <a:solidFill>
                            <a:schemeClr val="tx1"/>
                          </a:solidFill>
                          <a:latin typeface="Arial" panose="020B0604020202020204" pitchFamily="34" charset="0"/>
                          <a:cs typeface="Arial" panose="020B0604020202020204" pitchFamily="34" charset="0"/>
                        </a:rPr>
                        <a:t>Removed from Capital Policy</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214408">
                <a:tc rowSpan="4">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Credit risk (losses)</a:t>
                      </a: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Total credit</a:t>
                      </a:r>
                      <a:r>
                        <a:rPr lang="en-US" sz="1200" b="0" i="0" u="none" strike="noStrike" baseline="0" dirty="0" smtClean="0">
                          <a:solidFill>
                            <a:schemeClr val="tx1"/>
                          </a:solidFill>
                          <a:effectLst/>
                          <a:latin typeface="Arial"/>
                        </a:rPr>
                        <a:t> losses</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 portfolios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Replaced with SBNA entity-level metric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tc>
                <a:tc rowSpan="2">
                  <a:txBody>
                    <a:bodyPr/>
                    <a:lstStyle/>
                    <a:p>
                      <a:pPr algn="l" rtl="0" fontAlgn="ctr">
                        <a:spcBef>
                          <a:spcPts val="200"/>
                        </a:spcBef>
                        <a:spcAft>
                          <a:spcPts val="200"/>
                        </a:spcAft>
                      </a:pPr>
                      <a:r>
                        <a:rPr lang="en-US" sz="1200" b="0" i="0" u="none" strike="noStrike" dirty="0" smtClean="0">
                          <a:solidFill>
                            <a:schemeClr val="tx1"/>
                          </a:solidFill>
                          <a:effectLst/>
                          <a:latin typeface="Arial"/>
                        </a:rPr>
                        <a:t>Net</a:t>
                      </a:r>
                      <a:r>
                        <a:rPr lang="en-US" sz="1200" b="0" i="0" u="none" strike="noStrike" baseline="0" dirty="0" smtClean="0">
                          <a:solidFill>
                            <a:schemeClr val="tx1"/>
                          </a:solidFill>
                          <a:effectLst/>
                          <a:latin typeface="Arial"/>
                        </a:rPr>
                        <a:t> Charge-off Rate</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 portfolios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spcBef>
                          <a:spcPts val="200"/>
                        </a:spcBef>
                        <a:spcAft>
                          <a:spcPts val="200"/>
                        </a:spcAft>
                      </a:pP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rtl="0" fontAlgn="ctr">
                        <a:spcBef>
                          <a:spcPts val="200"/>
                        </a:spcBef>
                        <a:spcAft>
                          <a:spcPts val="200"/>
                        </a:spcAft>
                      </a:pP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baseline="0" dirty="0" smtClean="0">
                          <a:solidFill>
                            <a:schemeClr val="tx1"/>
                          </a:solidFill>
                          <a:latin typeface="Arial" panose="020B0604020202020204" pitchFamily="34" charset="0"/>
                          <a:cs typeface="Arial" panose="020B0604020202020204" pitchFamily="34" charset="0"/>
                        </a:rPr>
                        <a:t>SC Unsecured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 Unsecured RAS monitoring replaced with qualitative</a:t>
                      </a:r>
                      <a:r>
                        <a:rPr lang="en-GB" sz="1200" b="0" baseline="0" dirty="0" smtClean="0">
                          <a:solidFill>
                            <a:schemeClr val="tx1"/>
                          </a:solidFill>
                          <a:latin typeface="Arial" panose="020B0604020202020204" pitchFamily="34" charset="0"/>
                          <a:cs typeface="Arial" panose="020B0604020202020204" pitchFamily="34" charset="0"/>
                        </a:rPr>
                        <a:t> statement (sale of portfolio to occur by 2016Q3)</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60/61+ DPD </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 Unsecured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spcBef>
                          <a:spcPts val="200"/>
                        </a:spcBef>
                        <a:spcAft>
                          <a:spcPts val="200"/>
                        </a:spcAft>
                      </a:pP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Residual</a:t>
                      </a:r>
                      <a:r>
                        <a:rPr lang="en-US" sz="1200" b="1" baseline="0" dirty="0" smtClean="0">
                          <a:solidFill>
                            <a:schemeClr val="tx1"/>
                          </a:solidFill>
                          <a:latin typeface="Arial" panose="020B0604020202020204" pitchFamily="34" charset="0"/>
                          <a:cs typeface="Arial" panose="020B0604020202020204" pitchFamily="34" charset="0"/>
                        </a:rPr>
                        <a:t> value risk</a:t>
                      </a: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200" b="0" i="0" u="none" strike="noStrike" dirty="0" smtClean="0">
                          <a:solidFill>
                            <a:schemeClr val="tx1"/>
                          </a:solidFill>
                          <a:effectLst/>
                          <a:latin typeface="Arial"/>
                        </a:rPr>
                        <a:t>Residual Value Deterioration</a:t>
                      </a:r>
                      <a:endParaRPr lang="en-US" sz="1200" b="0" i="0" u="none" strike="noStrike" dirty="0">
                        <a:solidFill>
                          <a:schemeClr val="tx1"/>
                        </a:solidFill>
                        <a:effectLst/>
                        <a:latin typeface="Aria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Applicable</a:t>
                      </a:r>
                      <a:r>
                        <a:rPr lang="en-GB" sz="1200" b="0" baseline="0" dirty="0" smtClean="0">
                          <a:solidFill>
                            <a:schemeClr val="tx1"/>
                          </a:solidFill>
                          <a:latin typeface="Arial" panose="020B0604020202020204" pitchFamily="34" charset="0"/>
                          <a:cs typeface="Arial" panose="020B0604020202020204" pitchFamily="34" charset="0"/>
                        </a:rPr>
                        <a:t> to SC only; annual measurement provides little value for ongoing reporting</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Compliance &amp; reputational</a:t>
                      </a:r>
                      <a:r>
                        <a:rPr lang="en-US" sz="1200" b="1" baseline="0" dirty="0" smtClean="0">
                          <a:solidFill>
                            <a:schemeClr val="tx1"/>
                          </a:solidFill>
                          <a:latin typeface="Arial" panose="020B0604020202020204" pitchFamily="34" charset="0"/>
                          <a:cs typeface="Arial" panose="020B0604020202020204" pitchFamily="34" charset="0"/>
                        </a:rPr>
                        <a:t> risk</a:t>
                      </a:r>
                      <a:endParaRPr lang="en-US" sz="12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Serviced for Others Monthly Net Charge-off Rate</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SC</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Detailed</a:t>
                      </a:r>
                      <a:r>
                        <a:rPr lang="en-GB" sz="1200" b="0" baseline="0" dirty="0" smtClean="0">
                          <a:solidFill>
                            <a:schemeClr val="tx1"/>
                          </a:solidFill>
                          <a:latin typeface="Arial" panose="020B0604020202020204" pitchFamily="34" charset="0"/>
                          <a:cs typeface="Arial" panose="020B0604020202020204" pitchFamily="34" charset="0"/>
                        </a:rPr>
                        <a:t> c</a:t>
                      </a:r>
                      <a:r>
                        <a:rPr lang="en-GB" sz="1200" b="0" dirty="0" smtClean="0">
                          <a:solidFill>
                            <a:schemeClr val="tx1"/>
                          </a:solidFill>
                          <a:latin typeface="Arial" panose="020B0604020202020204" pitchFamily="34" charset="0"/>
                          <a:cs typeface="Arial" panose="020B0604020202020204" pitchFamily="34" charset="0"/>
                        </a:rPr>
                        <a:t>ompliance</a:t>
                      </a:r>
                      <a:r>
                        <a:rPr lang="en-GB" sz="1200" b="0" baseline="0" dirty="0" smtClean="0">
                          <a:solidFill>
                            <a:schemeClr val="tx1"/>
                          </a:solidFill>
                          <a:latin typeface="Arial" panose="020B0604020202020204" pitchFamily="34" charset="0"/>
                          <a:cs typeface="Arial" panose="020B0604020202020204" pitchFamily="34" charset="0"/>
                        </a:rPr>
                        <a:t> metrics tracked at entity level with breaches escalated to SHUSA Board</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CFPB Complaints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sz="1100" b="0" dirty="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ysDash"/>
                      <a:round/>
                      <a:headEnd type="none" w="med" len="med"/>
                      <a:tailEnd type="none" w="med" len="med"/>
                    </a:lnB>
                    <a:no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200" b="0" i="0" kern="1200" baseline="0" dirty="0" smtClean="0">
                          <a:solidFill>
                            <a:schemeClr val="tx1"/>
                          </a:solidFill>
                          <a:latin typeface="Arial" panose="020B0604020202020204" pitchFamily="34" charset="0"/>
                          <a:ea typeface="+mn-ea"/>
                          <a:cs typeface="Arial" panose="020B0604020202020204" pitchFamily="34" charset="0"/>
                        </a:rPr>
                        <a:t># of OCC Enforcement Actions </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Bef>
                          <a:spcPts val="200"/>
                        </a:spcBef>
                        <a:spcAft>
                          <a:spcPts val="200"/>
                        </a:spcAft>
                      </a:pPr>
                      <a:r>
                        <a:rPr lang="en-GB" sz="1200" b="0" dirty="0" smtClean="0">
                          <a:solidFill>
                            <a:schemeClr val="tx1"/>
                          </a:solidFill>
                          <a:latin typeface="Arial" panose="020B0604020202020204" pitchFamily="34" charset="0"/>
                          <a:cs typeface="Arial" panose="020B0604020202020204" pitchFamily="34" charset="0"/>
                        </a:rPr>
                        <a:t>SBNA</a:t>
                      </a:r>
                      <a:endParaRPr lang="en-GB" sz="12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sz="1100" b="0" dirty="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ysDash"/>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r>
            </a:tbl>
          </a:graphicData>
        </a:graphic>
      </p:graphicFrame>
      <p:sp>
        <p:nvSpPr>
          <p:cNvPr id="2" name="Content Placeholder 1"/>
          <p:cNvSpPr>
            <a:spLocks noGrp="1"/>
          </p:cNvSpPr>
          <p:nvPr>
            <p:ph sz="quarter" idx="11"/>
          </p:nvPr>
        </p:nvSpPr>
        <p:spPr/>
        <p:txBody>
          <a:bodyPr/>
          <a:lstStyle/>
          <a:p>
            <a:r>
              <a:rPr lang="en-GB" dirty="0"/>
              <a:t>Metrics to be </a:t>
            </a:r>
            <a:r>
              <a:rPr lang="en-GB" dirty="0" smtClean="0"/>
              <a:t>removed</a:t>
            </a:r>
            <a:endParaRPr lang="en-GB" dirty="0"/>
          </a:p>
        </p:txBody>
      </p:sp>
      <p:grpSp>
        <p:nvGrpSpPr>
          <p:cNvPr id="18" name="Group 17"/>
          <p:cNvGrpSpPr/>
          <p:nvPr/>
        </p:nvGrpSpPr>
        <p:grpSpPr>
          <a:xfrm>
            <a:off x="350611" y="72184"/>
            <a:ext cx="2303947" cy="189008"/>
            <a:chOff x="403281" y="164517"/>
            <a:chExt cx="2303947" cy="189008"/>
          </a:xfrm>
        </p:grpSpPr>
        <p:sp>
          <p:nvSpPr>
            <p:cNvPr id="19" name="Text Box 75"/>
            <p:cNvSpPr txBox="1">
              <a:spLocks noChangeArrowheads="1"/>
            </p:cNvSpPr>
            <p:nvPr/>
          </p:nvSpPr>
          <p:spPr bwMode="gray">
            <a:xfrm>
              <a:off x="636148" y="166688"/>
              <a:ext cx="20710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Changes from 2015</a:t>
              </a:r>
            </a:p>
          </p:txBody>
        </p:sp>
        <p:sp>
          <p:nvSpPr>
            <p:cNvPr id="20" name="Oval 1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B</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11763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756500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46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gray">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nSpc>
                <a:spcPct val="100000"/>
              </a:lnSpc>
            </a:pPr>
            <a:endParaRPr lang="en-GB" dirty="0" smtClean="0">
              <a:solidFill>
                <a:srgbClr val="000000"/>
              </a:solidFill>
              <a:sym typeface="Arial"/>
            </a:endParaRPr>
          </a:p>
        </p:txBody>
      </p:sp>
      <p:sp>
        <p:nvSpPr>
          <p:cNvPr id="2" name="Content Placeholder 1"/>
          <p:cNvSpPr>
            <a:spLocks noGrp="1"/>
          </p:cNvSpPr>
          <p:nvPr>
            <p:ph sz="quarter" idx="11"/>
          </p:nvPr>
        </p:nvSpPr>
        <p:spPr/>
        <p:txBody>
          <a:bodyPr/>
          <a:lstStyle/>
          <a:p>
            <a:r>
              <a:rPr lang="en-US" sz="2000" dirty="0"/>
              <a:t>The RAS is anchored in specific objectives for risk-taking</a:t>
            </a:r>
            <a:endParaRPr lang="en-GB" sz="2000" dirty="0"/>
          </a:p>
        </p:txBody>
      </p:sp>
      <p:grpSp>
        <p:nvGrpSpPr>
          <p:cNvPr id="19" name="Group 18"/>
          <p:cNvGrpSpPr/>
          <p:nvPr/>
        </p:nvGrpSpPr>
        <p:grpSpPr>
          <a:xfrm>
            <a:off x="359831" y="1476327"/>
            <a:ext cx="656382" cy="3739070"/>
            <a:chOff x="471625" y="1317700"/>
            <a:chExt cx="656382" cy="3739070"/>
          </a:xfrm>
        </p:grpSpPr>
        <p:sp>
          <p:nvSpPr>
            <p:cNvPr id="11" name="Rounded Rectangle 10"/>
            <p:cNvSpPr/>
            <p:nvPr/>
          </p:nvSpPr>
          <p:spPr>
            <a:xfrm rot="3622688">
              <a:off x="501630" y="1477167"/>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2" name="Rounded Rectangle 11"/>
            <p:cNvSpPr/>
            <p:nvPr/>
          </p:nvSpPr>
          <p:spPr>
            <a:xfrm rot="7643359">
              <a:off x="470595" y="2704944"/>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4" name="Rounded Rectangle 13"/>
            <p:cNvSpPr/>
            <p:nvPr/>
          </p:nvSpPr>
          <p:spPr>
            <a:xfrm rot="7241531">
              <a:off x="507513" y="3775040"/>
              <a:ext cx="656382" cy="337448"/>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5" name="Rounded Rectangle 14"/>
            <p:cNvSpPr/>
            <p:nvPr/>
          </p:nvSpPr>
          <p:spPr>
            <a:xfrm rot="2364540">
              <a:off x="471625" y="4719323"/>
              <a:ext cx="656382" cy="337447"/>
            </a:xfrm>
            <a:prstGeom prst="roundRect">
              <a:avLst>
                <a:gd name="adj" fmla="val 50000"/>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rot="5926955">
              <a:off x="414846" y="4415717"/>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7" name="Rounded Rectangle 16"/>
            <p:cNvSpPr/>
            <p:nvPr/>
          </p:nvSpPr>
          <p:spPr>
            <a:xfrm rot="4320757">
              <a:off x="438986" y="3335265"/>
              <a:ext cx="73366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endParaRPr lang="en-GB" dirty="0">
                <a:solidFill>
                  <a:schemeClr val="tx1"/>
                </a:solidFill>
                <a:latin typeface="Arial" panose="020B0604020202020204" pitchFamily="34" charset="0"/>
                <a:cs typeface="Arial" panose="020B0604020202020204" pitchFamily="34" charset="0"/>
              </a:endParaRPr>
            </a:p>
          </p:txBody>
        </p:sp>
        <p:sp>
          <p:nvSpPr>
            <p:cNvPr id="18" name="Rounded Rectangle 17"/>
            <p:cNvSpPr/>
            <p:nvPr/>
          </p:nvSpPr>
          <p:spPr>
            <a:xfrm rot="5400000">
              <a:off x="528802" y="2299764"/>
              <a:ext cx="744514" cy="97957"/>
            </a:xfrm>
            <a:prstGeom prst="roundRect">
              <a:avLst>
                <a:gd name="adj" fmla="val 50000"/>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grpSp>
      <p:grpSp>
        <p:nvGrpSpPr>
          <p:cNvPr id="3" name="Group 2"/>
          <p:cNvGrpSpPr/>
          <p:nvPr/>
        </p:nvGrpSpPr>
        <p:grpSpPr>
          <a:xfrm>
            <a:off x="789266" y="2053219"/>
            <a:ext cx="1474898" cy="2862095"/>
            <a:chOff x="1049618" y="2053219"/>
            <a:chExt cx="1214545" cy="2862095"/>
          </a:xfrm>
        </p:grpSpPr>
        <p:cxnSp>
          <p:nvCxnSpPr>
            <p:cNvPr id="24" name="Straight Connector 23"/>
            <p:cNvCxnSpPr/>
            <p:nvPr/>
          </p:nvCxnSpPr>
          <p:spPr>
            <a:xfrm flipH="1">
              <a:off x="1212056" y="3990829"/>
              <a:ext cx="1052107"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49618" y="4915314"/>
              <a:ext cx="1214545"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119663" y="3072626"/>
              <a:ext cx="1144500"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169196" y="2053219"/>
              <a:ext cx="1094967" cy="0"/>
            </a:xfrm>
            <a:prstGeom prst="line">
              <a:avLst/>
            </a:prstGeom>
            <a:ln w="19050" cmpd="sng">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1949505074"/>
              </p:ext>
            </p:extLst>
          </p:nvPr>
        </p:nvGraphicFramePr>
        <p:xfrm>
          <a:off x="2341984" y="1459212"/>
          <a:ext cx="6847368" cy="3824927"/>
        </p:xfrm>
        <a:graphic>
          <a:graphicData uri="http://schemas.openxmlformats.org/drawingml/2006/table">
            <a:tbl>
              <a:tblPr firstRow="1" bandRow="1">
                <a:tableStyleId>{839DD9DD-9E6C-4910-8AC0-68ADFF6A6AFC}</a:tableStyleId>
              </a:tblPr>
              <a:tblGrid>
                <a:gridCol w="2087141"/>
                <a:gridCol w="4760227"/>
              </a:tblGrid>
              <a:tr h="0">
                <a:tc>
                  <a:txBody>
                    <a:bodyPr/>
                    <a:lstStyle/>
                    <a:p>
                      <a:r>
                        <a:rPr lang="en-US" sz="1200" dirty="0" smtClean="0">
                          <a:solidFill>
                            <a:schemeClr val="accent1"/>
                          </a:solidFill>
                          <a:latin typeface="Arial" panose="020B0604020202020204" pitchFamily="34" charset="0"/>
                          <a:cs typeface="Arial" panose="020B0604020202020204" pitchFamily="34" charset="0"/>
                        </a:rPr>
                        <a:t>Objectives</a:t>
                      </a:r>
                      <a:endParaRPr lang="en-US" sz="12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solidFill>
                            <a:schemeClr val="accent1"/>
                          </a:solidFill>
                          <a:latin typeface="Arial" panose="020B0604020202020204" pitchFamily="34" charset="0"/>
                          <a:cs typeface="Arial" panose="020B0604020202020204" pitchFamily="34" charset="0"/>
                        </a:rPr>
                        <a:t>Manifestation in RAS</a:t>
                      </a:r>
                      <a:endParaRPr lang="en-US" sz="1200" dirty="0">
                        <a:solidFill>
                          <a:schemeClr val="accent1"/>
                        </a:solidFill>
                        <a:latin typeface="Arial" panose="020B0604020202020204" pitchFamily="34" charset="0"/>
                        <a:cs typeface="Arial" panose="020B0604020202020204" pitchFamily="34" charset="0"/>
                      </a:endParaRPr>
                    </a:p>
                  </a:txBody>
                  <a:tcPr anchor="b">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85981">
                <a:tc rowSpan="2">
                  <a:txBody>
                    <a:bodyPr/>
                    <a:lstStyle/>
                    <a:p>
                      <a:pPr algn="l">
                        <a:lnSpc>
                          <a:spcPct val="100000"/>
                        </a:lnSpc>
                      </a:pPr>
                      <a:r>
                        <a:rPr lang="en-US" sz="1200" b="1" dirty="0" smtClean="0">
                          <a:solidFill>
                            <a:schemeClr val="tx1"/>
                          </a:solidFill>
                          <a:latin typeface="Arial" panose="020B0604020202020204" pitchFamily="34" charset="0"/>
                          <a:cs typeface="Arial" panose="020B0604020202020204" pitchFamily="34" charset="0"/>
                        </a:rPr>
                        <a:t>Meet regulatory constraints</a:t>
                      </a:r>
                      <a:endParaRPr lang="en-US" sz="12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GB" sz="1200" b="1" i="0" dirty="0" smtClean="0">
                          <a:latin typeface="Arial" panose="020B0604020202020204" pitchFamily="34" charset="0"/>
                          <a:cs typeface="Arial" panose="020B0604020202020204" pitchFamily="34" charset="0"/>
                        </a:rPr>
                        <a:t>Capital</a:t>
                      </a:r>
                      <a:r>
                        <a:rPr lang="en-GB" sz="1200" dirty="0" smtClean="0">
                          <a:latin typeface="Arial" panose="020B0604020202020204" pitchFamily="34" charset="0"/>
                          <a:cs typeface="Arial" panose="020B0604020202020204" pitchFamily="34" charset="0"/>
                        </a:rPr>
                        <a:t>: </a:t>
                      </a:r>
                      <a:r>
                        <a:rPr lang="en-GB" sz="1200" dirty="0" smtClean="0">
                          <a:solidFill>
                            <a:schemeClr val="tx1"/>
                          </a:solidFill>
                          <a:latin typeface="Arial" panose="020B0604020202020204" pitchFamily="34" charset="0"/>
                          <a:cs typeface="Arial" panose="020B0604020202020204" pitchFamily="34" charset="0"/>
                        </a:rPr>
                        <a:t>Ensure</a:t>
                      </a:r>
                      <a:r>
                        <a:rPr lang="en-GB" sz="120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endParaRPr lang="en-US" sz="1200"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85981">
                <a:tc vMerge="1">
                  <a:txBody>
                    <a:bodyPr/>
                    <a:lstStyle/>
                    <a:p>
                      <a:endParaRPr lang="en-US"/>
                    </a:p>
                  </a:txBody>
                  <a:tcPr/>
                </a:tc>
                <a:tc>
                  <a:txBody>
                    <a:bodyPr/>
                    <a:lstStyle/>
                    <a:p>
                      <a:pPr marL="171450" indent="-171450">
                        <a:buFont typeface="Arial" panose="020B0604020202020204" pitchFamily="34" charset="0"/>
                        <a:buChar char="•"/>
                      </a:pPr>
                      <a:r>
                        <a:rPr lang="en-US" sz="1200" b="1" i="0" dirty="0" smtClean="0">
                          <a:latin typeface="Arial" panose="020B0604020202020204" pitchFamily="34" charset="0"/>
                          <a:ea typeface="ＭＳ Ｐゴシック" pitchFamily="-112" charset="-128"/>
                          <a:cs typeface="Arial" panose="020B0604020202020204" pitchFamily="34" charset="0"/>
                        </a:rPr>
                        <a:t>Liquidity</a:t>
                      </a:r>
                      <a:r>
                        <a:rPr lang="en-US" sz="1200" dirty="0" smtClean="0">
                          <a:latin typeface="Arial" panose="020B0604020202020204" pitchFamily="34" charset="0"/>
                          <a:ea typeface="ＭＳ Ｐゴシック" pitchFamily="-112" charset="-128"/>
                          <a:cs typeface="Arial" panose="020B0604020202020204" pitchFamily="34" charset="0"/>
                        </a:rPr>
                        <a:t>:</a:t>
                      </a:r>
                      <a:r>
                        <a:rPr lang="en-US" sz="1200" baseline="0" dirty="0" smtClean="0">
                          <a:latin typeface="Arial" panose="020B0604020202020204" pitchFamily="34" charset="0"/>
                          <a:ea typeface="ＭＳ Ｐゴシック" pitchFamily="-112" charset="-128"/>
                          <a:cs typeface="Arial" panose="020B0604020202020204" pitchFamily="34" charset="0"/>
                        </a:rPr>
                        <a:t> </a:t>
                      </a:r>
                      <a:r>
                        <a:rPr lang="en-US" sz="1200" kern="1200" dirty="0" smtClean="0">
                          <a:solidFill>
                            <a:schemeClr val="tx1"/>
                          </a:solidFill>
                          <a:effectLst/>
                          <a:latin typeface="Arial"/>
                          <a:ea typeface="+mn-ea"/>
                          <a:cs typeface="+mn-cs"/>
                        </a:rPr>
                        <a:t>Ensure cash flow profile keeps the entity within both internally and externally-defined limits</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35043">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Sustain </a:t>
                      </a:r>
                      <a:r>
                        <a:rPr lang="en-US" sz="1200" b="1" kern="1200" baseline="0" dirty="0" smtClean="0">
                          <a:solidFill>
                            <a:schemeClr val="tx1"/>
                          </a:solidFill>
                          <a:latin typeface="Arial" panose="020B0604020202020204" pitchFamily="34" charset="0"/>
                          <a:ea typeface="+mn-ea"/>
                          <a:cs typeface="Arial" panose="020B0604020202020204" pitchFamily="34" charset="0"/>
                        </a:rPr>
                        <a:t>confidence of external stakeholders (e.g. rating agencies)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latin typeface="Arial" panose="020B0604020202020204" pitchFamily="34" charset="0"/>
                          <a:cs typeface="Arial" panose="020B0604020202020204" pitchFamily="34" charset="0"/>
                        </a:rPr>
                        <a:t>Ensure</a:t>
                      </a:r>
                      <a:r>
                        <a:rPr lang="en-GB" sz="1200" baseline="0" dirty="0" smtClean="0">
                          <a:latin typeface="Arial" panose="020B0604020202020204" pitchFamily="34" charset="0"/>
                          <a:cs typeface="Arial" panose="020B0604020202020204" pitchFamily="34" charset="0"/>
                        </a:rPr>
                        <a:t> c</a:t>
                      </a:r>
                      <a:r>
                        <a:rPr lang="en-GB" sz="1200" dirty="0" smtClean="0">
                          <a:latin typeface="Arial" panose="020B0604020202020204" pitchFamily="34" charset="0"/>
                          <a:cs typeface="Arial" panose="020B0604020202020204" pitchFamily="34" charset="0"/>
                        </a:rPr>
                        <a:t>haracteristics of the balance</a:t>
                      </a:r>
                      <a:r>
                        <a:rPr lang="en-GB" sz="1200" baseline="0" dirty="0" smtClean="0">
                          <a:latin typeface="Arial" panose="020B0604020202020204" pitchFamily="34" charset="0"/>
                          <a:cs typeface="Arial" panose="020B0604020202020204" pitchFamily="34" charset="0"/>
                        </a:rPr>
                        <a:t> sheet, earnings and </a:t>
                      </a:r>
                      <a:r>
                        <a:rPr lang="en-GB" sz="1200" dirty="0" smtClean="0">
                          <a:latin typeface="Arial" panose="020B0604020202020204" pitchFamily="34" charset="0"/>
                          <a:cs typeface="Arial" panose="020B0604020202020204" pitchFamily="34" charset="0"/>
                        </a:rPr>
                        <a:t>business profile (e.g. asset quality, liquidity, concentrations) are consistent with stakeholder expectations for prudent</a:t>
                      </a:r>
                      <a:r>
                        <a:rPr lang="en-GB" sz="1200" baseline="0" dirty="0" smtClean="0">
                          <a:latin typeface="Arial" panose="020B0604020202020204" pitchFamily="34" charset="0"/>
                          <a:cs typeface="Arial" panose="020B0604020202020204" pitchFamily="34" charset="0"/>
                        </a:rPr>
                        <a:t> risk management</a:t>
                      </a:r>
                      <a:endParaRPr lang="en-US" sz="1200"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01326">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Minimize</a:t>
                      </a:r>
                      <a:r>
                        <a:rPr lang="en-US" sz="1200" b="1" kern="1200" baseline="0" dirty="0" smtClean="0">
                          <a:solidFill>
                            <a:schemeClr val="tx1"/>
                          </a:solidFill>
                          <a:latin typeface="Arial" panose="020B0604020202020204" pitchFamily="34" charset="0"/>
                          <a:ea typeface="+mn-ea"/>
                          <a:cs typeface="Arial" panose="020B0604020202020204" pitchFamily="34" charset="0"/>
                        </a:rPr>
                        <a:t> </a:t>
                      </a:r>
                      <a:r>
                        <a:rPr lang="en-US" sz="1200" b="1" kern="1200" dirty="0" smtClean="0">
                          <a:solidFill>
                            <a:schemeClr val="tx1"/>
                          </a:solidFill>
                          <a:latin typeface="Arial" panose="020B0604020202020204" pitchFamily="34" charset="0"/>
                          <a:ea typeface="+mn-ea"/>
                          <a:cs typeface="Arial" panose="020B0604020202020204" pitchFamily="34" charset="0"/>
                        </a:rPr>
                        <a:t>risks that do not generate incremental earnings</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Establish</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GB" sz="1200" kern="1200" dirty="0" smtClean="0">
                          <a:solidFill>
                            <a:schemeClr val="tx1"/>
                          </a:solidFill>
                          <a:latin typeface="Arial" panose="020B0604020202020204" pitchFamily="34" charset="0"/>
                          <a:ea typeface="+mn-ea"/>
                          <a:cs typeface="Arial" panose="020B0604020202020204" pitchFamily="34" charset="0"/>
                        </a:rPr>
                        <a:t>Board-level expectations for processes and controls in place for non-financial risks</a:t>
                      </a:r>
                      <a:r>
                        <a:rPr lang="en-GB" sz="1200" kern="1200" baseline="0" dirty="0" smtClean="0">
                          <a:solidFill>
                            <a:schemeClr val="tx1"/>
                          </a:solidFill>
                          <a:latin typeface="Arial" panose="020B0604020202020204" pitchFamily="34" charset="0"/>
                          <a:ea typeface="+mn-ea"/>
                          <a:cs typeface="Arial" panose="020B0604020202020204" pitchFamily="34" charset="0"/>
                        </a:rPr>
                        <a:t> </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2276">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latin typeface="Arial" panose="020B0604020202020204" pitchFamily="34" charset="0"/>
                          <a:cs typeface="Arial" panose="020B0604020202020204" pitchFamily="34" charset="0"/>
                        </a:rPr>
                        <a:t>Comply with Group-level</a:t>
                      </a:r>
                      <a:r>
                        <a:rPr lang="en-US" sz="1200" b="1" baseline="0" dirty="0" smtClean="0">
                          <a:solidFill>
                            <a:schemeClr val="tx1"/>
                          </a:solidFill>
                          <a:latin typeface="Arial" panose="020B0604020202020204" pitchFamily="34" charset="0"/>
                          <a:cs typeface="Arial" panose="020B0604020202020204" pitchFamily="34" charset="0"/>
                        </a:rPr>
                        <a:t> Risk A</a:t>
                      </a:r>
                      <a:r>
                        <a:rPr lang="en-US" sz="1200" b="1" dirty="0" smtClean="0">
                          <a:solidFill>
                            <a:schemeClr val="tx1"/>
                          </a:solidFill>
                          <a:latin typeface="Arial" panose="020B0604020202020204" pitchFamily="34" charset="0"/>
                          <a:cs typeface="Arial" panose="020B0604020202020204" pitchFamily="34" charset="0"/>
                        </a:rPr>
                        <a:t>ppetite expectations</a:t>
                      </a:r>
                      <a:endParaRPr lang="en-GB" sz="1200" b="1" dirty="0" smtClean="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latin typeface="Arial" panose="020B0604020202020204" pitchFamily="34" charset="0"/>
                          <a:ea typeface="+mn-ea"/>
                          <a:cs typeface="Arial" panose="020B0604020202020204" pitchFamily="34" charset="0"/>
                        </a:rPr>
                        <a:t>I</a:t>
                      </a:r>
                      <a:r>
                        <a:rPr lang="en-GB" sz="1200" kern="1200" baseline="0" dirty="0" smtClean="0">
                          <a:solidFill>
                            <a:schemeClr val="tx1"/>
                          </a:solidFill>
                          <a:latin typeface="Arial" panose="020B0604020202020204" pitchFamily="34" charset="0"/>
                          <a:ea typeface="+mn-ea"/>
                          <a:cs typeface="Arial" panose="020B0604020202020204" pitchFamily="34" charset="0"/>
                        </a:rPr>
                        <a:t>ncl</a:t>
                      </a:r>
                      <a:r>
                        <a:rPr lang="en-GB" sz="1200" kern="1200" dirty="0" smtClean="0">
                          <a:solidFill>
                            <a:schemeClr val="tx1"/>
                          </a:solidFill>
                          <a:latin typeface="Arial" panose="020B0604020202020204" pitchFamily="34" charset="0"/>
                          <a:ea typeface="+mn-ea"/>
                          <a:cs typeface="Arial" panose="020B0604020202020204" pitchFamily="34" charset="0"/>
                        </a:rPr>
                        <a:t>ude</a:t>
                      </a:r>
                      <a:r>
                        <a:rPr lang="en-GB"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metrics and adhere to limits agreed</a:t>
                      </a:r>
                      <a:r>
                        <a:rPr lang="en-US" sz="1200" kern="1200" baseline="0" dirty="0" smtClean="0">
                          <a:solidFill>
                            <a:schemeClr val="tx1"/>
                          </a:solidFill>
                          <a:latin typeface="Arial" panose="020B0604020202020204" pitchFamily="34" charset="0"/>
                          <a:ea typeface="+mn-ea"/>
                          <a:cs typeface="Arial" panose="020B0604020202020204" pitchFamily="34" charset="0"/>
                        </a:rPr>
                        <a:t> with </a:t>
                      </a:r>
                      <a:r>
                        <a:rPr lang="en-US" sz="1200" kern="1200" dirty="0" smtClean="0">
                          <a:solidFill>
                            <a:schemeClr val="tx1"/>
                          </a:solidFill>
                          <a:latin typeface="Arial" panose="020B0604020202020204" pitchFamily="34" charset="0"/>
                          <a:ea typeface="+mn-ea"/>
                          <a:cs typeface="Arial" panose="020B0604020202020204" pitchFamily="34" charset="0"/>
                        </a:rPr>
                        <a:t>Group, as applicable to SHUSA’s business</a:t>
                      </a:r>
                      <a:endParaRPr lang="en-GB" sz="1200" kern="1200" dirty="0" smtClean="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2" name="CONCLUTION_SHAPE"/>
          <p:cNvGraphicFramePr>
            <a:graphicFrameLocks noGrp="1"/>
          </p:cNvGraphicFramePr>
          <p:nvPr>
            <p:extLst>
              <p:ext uri="{D42A27DB-BD31-4B8C-83A1-F6EECF244321}">
                <p14:modId xmlns:p14="http://schemas.microsoft.com/office/powerpoint/2010/main" val="3303718906"/>
              </p:ext>
            </p:extLst>
          </p:nvPr>
        </p:nvGraphicFramePr>
        <p:xfrm>
          <a:off x="366713" y="5509895"/>
          <a:ext cx="8824911" cy="640080"/>
        </p:xfrm>
        <a:graphic>
          <a:graphicData uri="http://schemas.openxmlformats.org/drawingml/2006/table">
            <a:tbl>
              <a:tblPr firstRow="1" bandRow="1">
                <a:tableStyleId>{839DD9DD-9E6C-4910-8AC0-68ADFF6A6AFC}</a:tableStyleId>
              </a:tblPr>
              <a:tblGrid>
                <a:gridCol w="8824911"/>
              </a:tblGrid>
              <a:tr h="254000">
                <a:tc>
                  <a:txBody>
                    <a:bodyPr/>
                    <a:lstStyle/>
                    <a:p>
                      <a:r>
                        <a:rPr kumimoji="0" lang="en-US" sz="1800" b="0" i="0" u="none" baseline="0" dirty="0" smtClean="0">
                          <a:solidFill>
                            <a:srgbClr val="FF0000"/>
                          </a:solidFill>
                          <a:latin typeface="Arial" panose="020B0604020202020204" pitchFamily="34" charset="0"/>
                          <a:cs typeface="Arial" panose="020B0604020202020204" pitchFamily="34" charset="0"/>
                          <a:sym typeface="Arial"/>
                        </a:rPr>
                        <a:t>The statements, metrics and limits in the RAS will enable the Board to ensure these overarching objectives are upheld</a:t>
                      </a:r>
                    </a:p>
                  </a:txBody>
                  <a:tcPr anchor="b">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2" name="Text Box 75"/>
          <p:cNvSpPr txBox="1">
            <a:spLocks noChangeArrowheads="1"/>
          </p:cNvSpPr>
          <p:nvPr/>
        </p:nvSpPr>
        <p:spPr bwMode="gray">
          <a:xfrm>
            <a:off x="369440" y="98167"/>
            <a:ext cx="12450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SHUSA objectives</a:t>
            </a:r>
            <a:endParaRPr lang="en-US" sz="1200" dirty="0">
              <a:solidFill>
                <a:schemeClr val="bg1">
                  <a:lumMod val="50000"/>
                </a:schemeClr>
              </a:solidFill>
            </a:endParaRPr>
          </a:p>
        </p:txBody>
      </p:sp>
      <p:cxnSp>
        <p:nvCxnSpPr>
          <p:cNvPr id="8" name="Straight Connector 7"/>
          <p:cNvCxnSpPr/>
          <p:nvPr/>
        </p:nvCxnSpPr>
        <p:spPr>
          <a:xfrm>
            <a:off x="2264163" y="1781172"/>
            <a:ext cx="0" cy="8786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64163" y="2761102"/>
            <a:ext cx="0" cy="7250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64163" y="3611624"/>
            <a:ext cx="0" cy="758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264163" y="4503044"/>
            <a:ext cx="0" cy="72662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756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C.</a:t>
            </a:r>
            <a:r>
              <a:rPr lang="en-GB" sz="3200" b="1" dirty="0" smtClean="0"/>
              <a:t> </a:t>
            </a:r>
            <a:r>
              <a:rPr lang="en-GB" sz="3200" b="1" dirty="0" smtClean="0">
                <a:solidFill>
                  <a:schemeClr val="bg2"/>
                </a:solidFill>
              </a:rPr>
              <a:t>Qualitative statements</a:t>
            </a:r>
            <a:endParaRPr lang="en-GB" sz="3200" b="1" dirty="0">
              <a:solidFill>
                <a:schemeClr val="bg2"/>
              </a:solidFill>
            </a:endParaRPr>
          </a:p>
        </p:txBody>
      </p:sp>
    </p:spTree>
    <p:extLst>
      <p:ext uri="{BB962C8B-B14F-4D97-AF65-F5344CB8AC3E}">
        <p14:creationId xmlns:p14="http://schemas.microsoft.com/office/powerpoint/2010/main" val="96537103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1893480"/>
              </p:ext>
            </p:extLst>
          </p:nvPr>
        </p:nvGraphicFramePr>
        <p:xfrm>
          <a:off x="366713" y="1460500"/>
          <a:ext cx="8824912" cy="4799076"/>
        </p:xfrm>
        <a:graphic>
          <a:graphicData uri="http://schemas.openxmlformats.org/drawingml/2006/table">
            <a:tbl>
              <a:tblPr/>
              <a:tblGrid>
                <a:gridCol w="1670355"/>
                <a:gridCol w="7154557"/>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Capital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adequacy</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hold sufficient capital to act as a source of strength for its Entities, to satisfy current and future regulatory and internal capital requirements, to ensure continuous access to capital markets and to withstand the impact of potential losses in an economic downturn.</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rowSpan="5">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Credit risk</a:t>
                      </a: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is willing to take credit risks that it understands and that fall within its risk appetite.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focus on lending products for which in-house knowledge and skills exist from a risk perspective and on which credit risk can be measured and managed.</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monitor and manage portfolio quality and concentrations, including borrower and collateral quality, portfolio diversification across product, industry, geography, collateral type, and client segment.</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carefully monitor and manage the size of its subprime portfolio.</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the volume of realized and projected loan losses under both baseline and stress does not threaten its capital position and its ability to meet its regulatory requirements.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Residual Value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losses from residual value risk due to adverse market movements impacting the value of vehicles or from the mispricing of vehicle leases do not threaten its Entities’ capital strength under baseline or stress.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rowSpan="5">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Interest Rate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conservatively manage its Interest Rate Risk exposures, setting a maximum for the sensitivity of the net interest income and market value of equity to interest rates.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To </a:t>
                      </a:r>
                      <a:r>
                        <a:rPr lang="en-US" sz="1100" b="0" i="0" u="none" strike="noStrike" dirty="0">
                          <a:solidFill>
                            <a:schemeClr val="tx1"/>
                          </a:solidFill>
                          <a:effectLst/>
                          <a:latin typeface="Arial" panose="020B0604020202020204" pitchFamily="34" charset="0"/>
                          <a:cs typeface="Arial" panose="020B0604020202020204" pitchFamily="34" charset="0"/>
                        </a:rPr>
                        <a:t>minimize its exposure to Interest Rate Risk, SHUSA will hedge via instruments that it understands.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not participate in proprietary trading and will always maintain a low trading risk profile.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1" indent="0" algn="l" defTabSz="914400" rtl="0" eaLnBrk="1" latinLnBrk="0" hangingPunct="1">
                        <a:lnSpc>
                          <a:spcPct val="100000"/>
                        </a:lnSpc>
                        <a:spcBef>
                          <a:spcPts val="300"/>
                        </a:spcBef>
                        <a:buFont typeface="Arial" panose="020B0604020202020204" pitchFamily="34" charset="0"/>
                        <a:buNone/>
                      </a:pPr>
                      <a:r>
                        <a:rPr lang="en-US" sz="1100" b="0" kern="1200" dirty="0" smtClean="0">
                          <a:solidFill>
                            <a:schemeClr val="tx1"/>
                          </a:solidFill>
                          <a:latin typeface="Arial Body"/>
                          <a:ea typeface="Arial Unicode MS" pitchFamily="34" charset="-128"/>
                          <a:cs typeface="Arial" charset="0"/>
                        </a:rPr>
                        <a:t>The risk appetite should be calibrated in terms of both risk to economic value and risk to earnings.</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kern="1200" dirty="0" smtClean="0">
                          <a:solidFill>
                            <a:schemeClr val="tx1"/>
                          </a:solidFill>
                          <a:latin typeface="Arial Body"/>
                          <a:ea typeface="Arial Unicode MS" pitchFamily="34" charset="-128"/>
                          <a:cs typeface="Arial" charset="0"/>
                        </a:rPr>
                        <a:t>Measurement of IRRBB should be based on outcomes for both economic value and earnings arising from a wide and appropriate range of interest rate shock scenarios that result in changes to interest rates across the term structure.</a:t>
                      </a:r>
                    </a:p>
                  </a:txBody>
                  <a:tcPr marL="36576" marR="36576" marT="36576" marB="36576">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Content Placeholder 3"/>
          <p:cNvSpPr>
            <a:spLocks noGrp="1"/>
          </p:cNvSpPr>
          <p:nvPr>
            <p:ph sz="quarter" idx="11"/>
          </p:nvPr>
        </p:nvSpPr>
        <p:spPr/>
        <p:txBody>
          <a:bodyPr/>
          <a:lstStyle/>
          <a:p>
            <a:r>
              <a:rPr lang="en-GB" dirty="0"/>
              <a:t>2016 Qualitative statements (</a:t>
            </a:r>
            <a:r>
              <a:rPr lang="en-GB" dirty="0" smtClean="0"/>
              <a:t>1/3)</a:t>
            </a:r>
            <a:endParaRPr lang="en-GB" dirty="0"/>
          </a:p>
        </p:txBody>
      </p:sp>
      <p:grpSp>
        <p:nvGrpSpPr>
          <p:cNvPr id="11" name="Group 10"/>
          <p:cNvGrpSpPr/>
          <p:nvPr/>
        </p:nvGrpSpPr>
        <p:grpSpPr>
          <a:xfrm>
            <a:off x="350611" y="72184"/>
            <a:ext cx="2861792" cy="189008"/>
            <a:chOff x="403281" y="164517"/>
            <a:chExt cx="2861792" cy="189008"/>
          </a:xfrm>
        </p:grpSpPr>
        <p:sp>
          <p:nvSpPr>
            <p:cNvPr id="12"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572076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Qualitative statements (</a:t>
            </a:r>
            <a:r>
              <a:rPr lang="en-GB" dirty="0" smtClean="0"/>
              <a:t>2/3)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563055264"/>
              </p:ext>
            </p:extLst>
          </p:nvPr>
        </p:nvGraphicFramePr>
        <p:xfrm>
          <a:off x="366712" y="1460500"/>
          <a:ext cx="8824913" cy="4463796"/>
        </p:xfrm>
        <a:graphic>
          <a:graphicData uri="http://schemas.openxmlformats.org/drawingml/2006/table">
            <a:tbl>
              <a:tblPr/>
              <a:tblGrid>
                <a:gridCol w="1670355"/>
                <a:gridCol w="7154558"/>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6">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Liquidity / Funding</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smtClean="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100" b="0" kern="1200" dirty="0" smtClean="0">
                          <a:solidFill>
                            <a:schemeClr val="tx1"/>
                          </a:solidFill>
                          <a:latin typeface="Arial Body"/>
                          <a:ea typeface="Arial Unicode MS" pitchFamily="34" charset="-128"/>
                          <a:cs typeface="Arial" charset="0"/>
                        </a:rPr>
                        <a:t>SHUSA will establish a minimum level in which to manage liquidity and will retain a strong capability to fund based on stress test results and regulatory standards</a:t>
                      </a:r>
                      <a:r>
                        <a:rPr lang="en-US" sz="1100" b="0" kern="1200" baseline="0" dirty="0" smtClean="0">
                          <a:solidFill>
                            <a:schemeClr val="tx1"/>
                          </a:solidFill>
                          <a:latin typeface="Arial Body"/>
                          <a:ea typeface="Arial Unicode MS" pitchFamily="34" charset="-128"/>
                          <a:cs typeface="Arial" charset="0"/>
                        </a:rPr>
                        <a:t> </a:t>
                      </a:r>
                      <a:endParaRPr lang="en-US" sz="1100" b="0" kern="1200" dirty="0" smtClean="0">
                        <a:solidFill>
                          <a:schemeClr val="tx1"/>
                        </a:solidFill>
                        <a:latin typeface="Arial Body"/>
                        <a:ea typeface="Arial Unicode MS" pitchFamily="34" charset="-128"/>
                        <a:cs typeface="Arial"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endParaRPr lang="en-GB"/>
                    </a:p>
                  </a:txBody>
                  <a:tcP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guarantee a control over</a:t>
                      </a:r>
                      <a:r>
                        <a:rPr lang="en-US" sz="1100" b="0" kern="1200" baseline="0" dirty="0" smtClean="0">
                          <a:solidFill>
                            <a:schemeClr val="tx1"/>
                          </a:solidFill>
                          <a:latin typeface="Arial Body"/>
                          <a:ea typeface="Arial Unicode MS" pitchFamily="34" charset="-128"/>
                          <a:cs typeface="Arial" charset="0"/>
                        </a:rPr>
                        <a:t> the buffer and healthy level of high liquid assets</a:t>
                      </a:r>
                      <a:endParaRPr lang="en-US" sz="1100" b="0" kern="1200" dirty="0" smtClean="0">
                        <a:solidFill>
                          <a:schemeClr val="tx1"/>
                        </a:solidFill>
                        <a:latin typeface="Arial Body"/>
                        <a:ea typeface="Arial Unicode MS" pitchFamily="34" charset="-128"/>
                        <a:cs typeface="Arial"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endParaRPr lang="en-GB"/>
                    </a:p>
                  </a:txBody>
                  <a:tcP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baseline="0" dirty="0" smtClean="0">
                          <a:solidFill>
                            <a:schemeClr val="tx1"/>
                          </a:solidFill>
                          <a:latin typeface="Arial Body"/>
                          <a:ea typeface="Arial Unicode MS" pitchFamily="34" charset="-128"/>
                          <a:cs typeface="Arial" charset="0"/>
                        </a:rPr>
                        <a:t>SHUSA will oversee compliance of regulatory standards and corporate definitions for Liquidity Risk Management</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b="0" kern="1200" dirty="0" smtClean="0">
                          <a:solidFill>
                            <a:schemeClr val="tx1"/>
                          </a:solidFill>
                          <a:latin typeface="Arial Body"/>
                          <a:ea typeface="Arial Unicode MS" pitchFamily="34" charset="-128"/>
                          <a:cs typeface="Arial" charset="0"/>
                        </a:rPr>
                        <a:t>SHUSA will raise</a:t>
                      </a:r>
                      <a:r>
                        <a:rPr lang="en-US" sz="1100" b="0" kern="1200" baseline="0" dirty="0" smtClean="0">
                          <a:solidFill>
                            <a:schemeClr val="tx1"/>
                          </a:solidFill>
                          <a:latin typeface="Arial Body"/>
                          <a:ea typeface="Arial Unicode MS" pitchFamily="34" charset="-128"/>
                          <a:cs typeface="Arial" charset="0"/>
                        </a:rPr>
                        <a:t> observations and challenge the liquidity stress test exercise when is appropriate</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together with its Entities, it holds sufficient High Quality Liquid Assets and has an effective Contingency Funding Plan to withstand liquidity shortfalls in a severe stress scenario.</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spcBef>
                          <a:spcPts val="200"/>
                        </a:spcBef>
                        <a:spcAft>
                          <a:spcPts val="200"/>
                        </a:spcAft>
                      </a:pP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diversify its funding sources and minimize its dependence on capital markets.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Mark-to-Market Portfolio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and its Entities will only participate in trading for purposes of client facilitation and will maintain a low risk profile on all fair value activities to protect against losses due to adverse market movements.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rowSpan="3">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Strategic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strives to deliver consistent performance through pragmatic risk-taking. SHUSA will not place an undue amount of earnings or capital at risk for an entity of its size, complexity, and risk profile in any stress scenario.</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that adequate governance and oversight processes and controls are in place for all business activities, products, and services.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5337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SHUSA’s </a:t>
                      </a:r>
                      <a:r>
                        <a:rPr lang="en-US" sz="1100" b="0" i="0" u="none" strike="noStrike" dirty="0">
                          <a:solidFill>
                            <a:schemeClr val="tx1"/>
                          </a:solidFill>
                          <a:effectLst/>
                          <a:latin typeface="Arial" panose="020B0604020202020204" pitchFamily="34" charset="0"/>
                          <a:cs typeface="Arial" panose="020B0604020202020204" pitchFamily="34" charset="0"/>
                        </a:rPr>
                        <a:t>strategic planning process will both consider and work with the risk appetite setting, capital planning, and recovery and resolution planning processes.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2">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Operational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has a risk-averse approach to operational risk but recognizes that it is inherent in all products, activities, processes and systems and must be adequately managed to meet business objectives.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is committed to implementing practices and controls that will minimize losses incurred from inadequate or failed internal processes, people, and systems or from external events.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350611" y="72184"/>
            <a:ext cx="2861792" cy="189008"/>
            <a:chOff x="403281" y="164517"/>
            <a:chExt cx="2861792" cy="189008"/>
          </a:xfrm>
        </p:grpSpPr>
        <p:sp>
          <p:nvSpPr>
            <p:cNvPr id="10"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1036961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GB" dirty="0"/>
              <a:t>2016 Qualitative statements </a:t>
            </a:r>
            <a:r>
              <a:rPr lang="en-GB" dirty="0" smtClean="0"/>
              <a:t>(3/3)</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948412228"/>
              </p:ext>
            </p:extLst>
          </p:nvPr>
        </p:nvGraphicFramePr>
        <p:xfrm>
          <a:off x="366712" y="1460500"/>
          <a:ext cx="8824913" cy="2589276"/>
        </p:xfrm>
        <a:graphic>
          <a:graphicData uri="http://schemas.openxmlformats.org/drawingml/2006/table">
            <a:tbl>
              <a:tblPr/>
              <a:tblGrid>
                <a:gridCol w="1670355"/>
                <a:gridCol w="7154558"/>
              </a:tblGrid>
              <a:tr h="0">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Risk type</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0"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050" b="1" i="0" u="none" strike="noStrike" dirty="0" smtClean="0">
                          <a:solidFill>
                            <a:schemeClr val="accent1"/>
                          </a:solidFill>
                          <a:effectLst/>
                          <a:latin typeface="Arial" panose="020B0604020202020204" pitchFamily="34" charset="0"/>
                          <a:cs typeface="Arial" panose="020B0604020202020204" pitchFamily="34" charset="0"/>
                        </a:rPr>
                        <a:t>Qualitative statement</a:t>
                      </a:r>
                      <a:endParaRPr lang="en-US" sz="1050" b="1" i="0" u="none" strike="noStrike" dirty="0">
                        <a:solidFill>
                          <a:schemeClr val="accent1"/>
                        </a:solidFill>
                        <a:effectLst/>
                        <a:latin typeface="Arial" panose="020B0604020202020204" pitchFamily="34" charset="0"/>
                        <a:cs typeface="Arial" panose="020B0604020202020204" pitchFamily="34" charset="0"/>
                      </a:endParaRPr>
                    </a:p>
                  </a:txBody>
                  <a:tcPr marL="36576" marR="36576" marT="36576" marB="36576" anchor="ctr">
                    <a:lnL w="12700" cmpd="sng">
                      <a:noFill/>
                      <a:prstDash val="solid"/>
                    </a:lnL>
                    <a:lnR w="12700" cmpd="sng">
                      <a:noFill/>
                      <a:prstDash val="solid"/>
                    </a:lnR>
                    <a:lnT w="12700" cmpd="sng">
                      <a:noFill/>
                      <a:prstDash val="soli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3">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Model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enforce model monitoring standards in line with industry practices and regulatory requirements.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allocate more resources to those models with the highest risk level (Tier 1).</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ensure no new models are used or put into production without the appropriate approval.</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rowSpan="4">
                  <a:txBody>
                    <a:bodyPr/>
                    <a:lstStyle/>
                    <a:p>
                      <a:pPr algn="l" rtl="0" fontAlgn="ctr">
                        <a:spcBef>
                          <a:spcPts val="200"/>
                        </a:spcBef>
                        <a:spcAft>
                          <a:spcPts val="200"/>
                        </a:spcAft>
                      </a:pPr>
                      <a:r>
                        <a:rPr lang="en-US" sz="1100" b="1" i="0" u="none" strike="noStrike" dirty="0" smtClean="0">
                          <a:solidFill>
                            <a:schemeClr val="tx1"/>
                          </a:solidFill>
                          <a:effectLst/>
                          <a:latin typeface="Arial" panose="020B0604020202020204" pitchFamily="34" charset="0"/>
                          <a:cs typeface="Arial" panose="020B0604020202020204" pitchFamily="34" charset="0"/>
                        </a:rPr>
                        <a:t>Compliance &amp; Reputational</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risk</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aims to comply fully with the letter and spirit of all applicable laws and regulatory standards that apply to its operations and it will ensure the timely remediation of any regulatory finding.</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108739">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treat its customers fairly, abide by consumer protection laws and regulations and will not pursue any business or maintain any practices that may damage its reputation with customers, employees, or other stakeholders.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will not knowingly conduct business with individuals or entities it believes to be engaged in inappropriate behavior, money laundering, terrorist financing, corruption or other illicit financial activities</a:t>
                      </a:r>
                      <a:r>
                        <a:rPr lang="en-US" sz="1100" b="0" i="0" u="none" strike="noStrike" dirty="0" smtClean="0">
                          <a:solidFill>
                            <a:schemeClr val="tx1"/>
                          </a:solidFill>
                          <a:effectLst/>
                          <a:latin typeface="Arial" panose="020B0604020202020204" pitchFamily="34" charset="0"/>
                          <a:cs typeface="Arial" panose="020B0604020202020204" pitchFamily="34" charset="0"/>
                        </a:rPr>
                        <a:t>.</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pPr algn="l" rtl="0"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163259" marR="9070" marT="9525" marB="0" anchor="ctr">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spcBef>
                          <a:spcPts val="200"/>
                        </a:spcBef>
                        <a:spcAft>
                          <a:spcPts val="200"/>
                        </a:spcAft>
                      </a:pPr>
                      <a:r>
                        <a:rPr lang="en-US" sz="1100" b="0" i="0" u="none" strike="noStrike" dirty="0" smtClean="0">
                          <a:solidFill>
                            <a:schemeClr val="tx1"/>
                          </a:solidFill>
                          <a:effectLst/>
                          <a:latin typeface="Arial" panose="020B0604020202020204" pitchFamily="34" charset="0"/>
                          <a:cs typeface="Arial" panose="020B0604020202020204" pitchFamily="34" charset="0"/>
                        </a:rPr>
                        <a:t>SHUSA </a:t>
                      </a:r>
                      <a:r>
                        <a:rPr lang="en-US" sz="1100" b="0" i="0" u="none" strike="noStrike" dirty="0">
                          <a:solidFill>
                            <a:schemeClr val="tx1"/>
                          </a:solidFill>
                          <a:effectLst/>
                          <a:latin typeface="Arial" panose="020B0604020202020204" pitchFamily="34" charset="0"/>
                          <a:cs typeface="Arial" panose="020B0604020202020204" pitchFamily="34" charset="0"/>
                        </a:rPr>
                        <a:t>expects that its employees will act with the highest ethical standards at all times.</a:t>
                      </a:r>
                    </a:p>
                  </a:txBody>
                  <a:tcPr marL="36576" marR="36576" marT="36576" marB="36576">
                    <a:lnL w="12700" cmpd="sng">
                      <a:noFill/>
                      <a:prstDash val="solid"/>
                    </a:lnL>
                    <a:lnR w="12700" cmpd="sng">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350611" y="72184"/>
            <a:ext cx="2861792" cy="189008"/>
            <a:chOff x="403281" y="164517"/>
            <a:chExt cx="2861792" cy="189008"/>
          </a:xfrm>
        </p:grpSpPr>
        <p:sp>
          <p:nvSpPr>
            <p:cNvPr id="10" name="Text Box 75"/>
            <p:cNvSpPr txBox="1">
              <a:spLocks noChangeArrowheads="1"/>
            </p:cNvSpPr>
            <p:nvPr/>
          </p:nvSpPr>
          <p:spPr bwMode="gray">
            <a:xfrm>
              <a:off x="636148" y="166688"/>
              <a:ext cx="262892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RAS Qualitative Statements</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C</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39429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D</a:t>
            </a:r>
            <a:r>
              <a:rPr lang="en-GB" sz="3200" b="1" dirty="0" smtClean="0">
                <a:solidFill>
                  <a:srgbClr val="FF0000"/>
                </a:solidFill>
              </a:rPr>
              <a:t>.</a:t>
            </a:r>
            <a:r>
              <a:rPr lang="en-GB" sz="3200" b="1" dirty="0" smtClean="0"/>
              <a:t> </a:t>
            </a:r>
            <a:r>
              <a:rPr lang="en-GB" sz="3200" b="1" dirty="0" smtClean="0">
                <a:solidFill>
                  <a:schemeClr val="bg2"/>
                </a:solidFill>
              </a:rPr>
              <a:t>Metric glossary</a:t>
            </a:r>
            <a:endParaRPr lang="en-GB" sz="3200" b="1" dirty="0">
              <a:solidFill>
                <a:schemeClr val="bg2"/>
              </a:solidFill>
            </a:endParaRPr>
          </a:p>
        </p:txBody>
      </p:sp>
    </p:spTree>
    <p:extLst>
      <p:ext uri="{BB962C8B-B14F-4D97-AF65-F5344CB8AC3E}">
        <p14:creationId xmlns:p14="http://schemas.microsoft.com/office/powerpoint/2010/main" val="40117982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74464525"/>
              </p:ext>
            </p:extLst>
          </p:nvPr>
        </p:nvGraphicFramePr>
        <p:xfrm>
          <a:off x="366713" y="1470025"/>
          <a:ext cx="8824912" cy="3566160"/>
        </p:xfrm>
        <a:graphic>
          <a:graphicData uri="http://schemas.openxmlformats.org/drawingml/2006/table">
            <a:tbl>
              <a:tblPr firstRow="1" bandRow="1"/>
              <a:tblGrid>
                <a:gridCol w="870180"/>
                <a:gridCol w="3542276"/>
                <a:gridCol w="870180"/>
                <a:gridCol w="3542276"/>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AuM</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Assets under Management</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N/A</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Not Applicable</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BHC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Bank Holding Company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NCO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Net Charge Off</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C&amp;I</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Commercial &amp; Industrial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NPL</a:t>
                      </a:r>
                      <a:endParaRPr lang="en-US" sz="1200" b="1"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Non-performing</a:t>
                      </a:r>
                      <a:r>
                        <a:rPr lang="en-US" sz="1200" b="0" i="0" u="none" strike="noStrike" baseline="0" dirty="0" smtClean="0">
                          <a:solidFill>
                            <a:srgbClr val="000000"/>
                          </a:solidFill>
                          <a:effectLst/>
                          <a:latin typeface="Arial"/>
                        </a:rPr>
                        <a:t> Loan</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CCAR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panose="020B0604020202020204" pitchFamily="34" charset="0"/>
                          <a:cs typeface="Arial" panose="020B0604020202020204" pitchFamily="34" charset="0"/>
                        </a:rPr>
                        <a:t>Comprehensive Capital Analysis and Review</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P&amp;L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Profit and Loss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rtl="0" fontAlgn="ctr">
                        <a:spcBef>
                          <a:spcPts val="200"/>
                        </a:spcBef>
                        <a:spcAft>
                          <a:spcPts val="200"/>
                        </a:spcAft>
                      </a:pPr>
                      <a:r>
                        <a:rPr lang="en-US" sz="1200" b="1" i="0" u="none" strike="noStrike" dirty="0" smtClean="0">
                          <a:solidFill>
                            <a:srgbClr val="000000"/>
                          </a:solidFill>
                          <a:effectLst/>
                          <a:latin typeface="Arial"/>
                        </a:rPr>
                        <a:t>CRLIT</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Contract Residual less Incentives &amp;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PBT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Profit before Tax</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CRO</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Chief Risk Officer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PCA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Prompt Corrective Action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smtClean="0">
                          <a:solidFill>
                            <a:srgbClr val="000000"/>
                          </a:solidFill>
                          <a:effectLst/>
                          <a:latin typeface="Arial"/>
                        </a:rPr>
                        <a:t>CVA</a:t>
                      </a:r>
                      <a:endParaRPr lang="en-US" sz="1200" b="1" i="0" u="none" strike="noStrike" dirty="0">
                        <a:solidFill>
                          <a:srgbClr val="000000"/>
                        </a:solidFill>
                        <a:effectLst/>
                        <a:latin typeface="Arial"/>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smtClean="0">
                          <a:solidFill>
                            <a:srgbClr val="000000"/>
                          </a:solidFill>
                          <a:effectLst/>
                          <a:latin typeface="Arial"/>
                        </a:rPr>
                        <a:t>Credit Value Adjustment</a:t>
                      </a:r>
                      <a:endParaRPr lang="en-US" sz="1200" b="0" i="0" u="none" strike="noStrike" dirty="0">
                        <a:solidFill>
                          <a:srgbClr val="000000"/>
                        </a:solidFill>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PPNR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Pre-Provision Net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DPD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Days Past Due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RWA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Risk Weighted Assets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ERMC</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Executive Risk Management Committee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SDART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Santander Drive Auto Receivables Trust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FRB / Fed</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Federal Reserve Bank</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TBD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To be defined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GBM</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Global Banking and Markets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14As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CCAR output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ICAAP </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Internal Capital Adequacy Assessment Process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424B3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SDART regulatory filing report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LCR</a:t>
                      </a: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Liquidity Coverage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1" i="0" u="none" strike="noStrike" dirty="0">
                          <a:solidFill>
                            <a:srgbClr val="000000"/>
                          </a:solidFill>
                          <a:effectLst/>
                          <a:latin typeface="Arial"/>
                        </a:rPr>
                        <a:t>9Q</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200" b="0" i="0" u="none" strike="noStrike" dirty="0">
                          <a:solidFill>
                            <a:srgbClr val="000000"/>
                          </a:solidFill>
                          <a:effectLst/>
                          <a:latin typeface="Arial"/>
                        </a:rPr>
                        <a:t>9 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Acronym </a:t>
            </a:r>
            <a:r>
              <a:rPr lang="en-GB" dirty="0" smtClean="0"/>
              <a:t>Glossary</a:t>
            </a:r>
            <a:endParaRPr lang="en-GB" dirty="0"/>
          </a:p>
        </p:txBody>
      </p:sp>
      <p:grpSp>
        <p:nvGrpSpPr>
          <p:cNvPr id="10" name="Group 9"/>
          <p:cNvGrpSpPr/>
          <p:nvPr/>
        </p:nvGrpSpPr>
        <p:grpSpPr>
          <a:xfrm>
            <a:off x="350611" y="72184"/>
            <a:ext cx="1563359" cy="189008"/>
            <a:chOff x="403281" y="164517"/>
            <a:chExt cx="1563359" cy="189008"/>
          </a:xfrm>
        </p:grpSpPr>
        <p:sp>
          <p:nvSpPr>
            <p:cNvPr id="11"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2" name="Oval 11"/>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7535394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47971844"/>
              </p:ext>
            </p:extLst>
          </p:nvPr>
        </p:nvGraphicFramePr>
        <p:xfrm>
          <a:off x="366713" y="1209173"/>
          <a:ext cx="8824912" cy="4626864"/>
        </p:xfrm>
        <a:graphic>
          <a:graphicData uri="http://schemas.openxmlformats.org/drawingml/2006/table">
            <a:tbl>
              <a:tblPr firstRow="1" bandRow="1"/>
              <a:tblGrid>
                <a:gridCol w="889519"/>
                <a:gridCol w="2533766"/>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1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Capital adequacy</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Common Equity Tier 1 (CET\1)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minimum ratio of CET1 to Total Risk-Weighted Assets (RWAs) required under BHC Baseline and Stressed conditions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Excess Net Capital</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As per SEC regulations, every broker-dealer must, at all times, have, and maintain, net capital no less than the required amount by the SEC for the broker-dealer.</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The excess is simply the amount above the minimum required.</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The excess amount is necessary for the</a:t>
                      </a:r>
                      <a:r>
                        <a:rPr lang="en-US" sz="1000" b="0" i="0" u="none" strike="noStrike" baseline="0" dirty="0" smtClean="0">
                          <a:solidFill>
                            <a:srgbClr val="000000"/>
                          </a:solidFill>
                          <a:effectLst/>
                          <a:latin typeface="Arial"/>
                        </a:rPr>
                        <a:t> broker-dealer </a:t>
                      </a:r>
                      <a:r>
                        <a:rPr lang="en-US" sz="1000" b="0" i="0" u="none" strike="noStrike" dirty="0" smtClean="0">
                          <a:solidFill>
                            <a:srgbClr val="000000"/>
                          </a:solidFill>
                          <a:effectLst/>
                          <a:latin typeface="Arial"/>
                        </a:rPr>
                        <a:t>to</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operate in several businesses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GCB Concentration Risk</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lnSpc>
                          <a:spcPct val="100000"/>
                        </a:lnSpc>
                        <a:spcBef>
                          <a:spcPts val="200"/>
                        </a:spcBef>
                        <a:spcAft>
                          <a:spcPts val="200"/>
                        </a:spcAft>
                        <a:tabLst>
                          <a:tab pos="1789113" algn="l"/>
                          <a:tab pos="2419350" algn="l"/>
                          <a:tab pos="3143250" algn="l"/>
                          <a:tab pos="3857625" algn="l"/>
                        </a:tabLst>
                        <a:defRPr/>
                      </a:pPr>
                      <a:r>
                        <a:rPr lang="en-US" sz="1000" b="0" i="0" u="none" strike="noStrike" kern="1200" dirty="0" smtClean="0">
                          <a:solidFill>
                            <a:schemeClr val="tx1"/>
                          </a:solidFill>
                          <a:effectLst/>
                          <a:latin typeface="Arial" panose="020B0604020202020204" pitchFamily="34" charset="0"/>
                          <a:ea typeface="ＭＳ Ｐゴシック"/>
                          <a:cs typeface="Arial" panose="020B0604020202020204" pitchFamily="34" charset="0"/>
                        </a:rPr>
                        <a:t>Concentration losses arising from a probability of 1 in 40 years economic</a:t>
                      </a:r>
                      <a:r>
                        <a:rPr lang="en-US" sz="1000" b="0" i="0" u="none" strike="noStrike" kern="1200" baseline="0" dirty="0" smtClean="0">
                          <a:solidFill>
                            <a:schemeClr val="tx1"/>
                          </a:solidFill>
                          <a:effectLst/>
                          <a:latin typeface="Arial" panose="020B0604020202020204" pitchFamily="34" charset="0"/>
                          <a:ea typeface="ＭＳ Ｐゴシック"/>
                          <a:cs typeface="Arial" panose="020B0604020202020204" pitchFamily="34" charset="0"/>
                        </a:rPr>
                        <a:t> scenario</a:t>
                      </a:r>
                      <a:endParaRPr lang="en-US" sz="1000" b="0" i="0" u="none" strike="noStrike" kern="1200" dirty="0">
                        <a:solidFill>
                          <a:schemeClr val="tx1"/>
                        </a:solidFill>
                        <a:effectLst/>
                        <a:latin typeface="Arial" panose="020B0604020202020204" pitchFamily="34" charset="0"/>
                        <a:ea typeface="ＭＳ Ｐゴシック"/>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Impact of CVA stress</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fontAlgn="ctr" latinLnBrk="0" hangingPunct="1">
                        <a:lnSpc>
                          <a:spcPct val="100000"/>
                        </a:lnSpc>
                        <a:spcBef>
                          <a:spcPts val="200"/>
                        </a:spcBef>
                        <a:spcAft>
                          <a:spcPts val="200"/>
                        </a:spcAft>
                      </a:pPr>
                      <a:r>
                        <a:rPr lang="en-US" sz="1000" kern="0" dirty="0" smtClean="0">
                          <a:solidFill>
                            <a:schemeClr val="tx1"/>
                          </a:solidFill>
                          <a:latin typeface="Arial" panose="020B0604020202020204" pitchFamily="34" charset="0"/>
                          <a:cs typeface="Arial" panose="020B0604020202020204" pitchFamily="34" charset="0"/>
                        </a:rPr>
                        <a:t>Stress on Credit</a:t>
                      </a:r>
                      <a:r>
                        <a:rPr lang="en-US" sz="1000" kern="0" baseline="0" dirty="0" smtClean="0">
                          <a:solidFill>
                            <a:schemeClr val="tx1"/>
                          </a:solidFill>
                          <a:latin typeface="Arial" panose="020B0604020202020204" pitchFamily="34" charset="0"/>
                          <a:cs typeface="Arial" panose="020B0604020202020204" pitchFamily="34" charset="0"/>
                        </a:rPr>
                        <a:t> Value Adjustments (CVAs) </a:t>
                      </a:r>
                      <a:r>
                        <a:rPr lang="en-US" sz="1000" kern="0" dirty="0" smtClean="0">
                          <a:solidFill>
                            <a:schemeClr val="tx1"/>
                          </a:solidFill>
                          <a:latin typeface="Arial" panose="020B0604020202020204" pitchFamily="34" charset="0"/>
                          <a:cs typeface="Arial" panose="020B0604020202020204" pitchFamily="34" charset="0"/>
                        </a:rPr>
                        <a:t>by counterparty with a 60% LGD</a:t>
                      </a:r>
                      <a:endParaRPr lang="en-US" sz="1000" b="0" i="0" u="none" strike="noStrike" kern="1200" dirty="0">
                        <a:solidFill>
                          <a:schemeClr val="tx1"/>
                        </a:solidFill>
                        <a:effectLst/>
                        <a:latin typeface="Arial" panose="020B0604020202020204" pitchFamily="34" charset="0"/>
                        <a:ea typeface="ＭＳ Ｐゴシック"/>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Impairment to Pre-Provision Net Revenue (PPNR)</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Jump to Default Top 5 over CET1</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Impact on CET1 ratio of a scenario with simultaneous default by the five main GCB counterparties and LGD of 45</a:t>
                      </a:r>
                      <a:r>
                        <a:rPr lang="es-ES" sz="1000" kern="0" dirty="0" smtClean="0">
                          <a:solidFill>
                            <a:schemeClr val="tx1"/>
                          </a:solidFill>
                          <a:latin typeface="Arial" panose="020B0604020202020204" pitchFamily="34" charset="0"/>
                          <a:cs typeface="Arial" panose="020B0604020202020204" pitchFamily="34" charset="0"/>
                        </a:rPr>
                        <a:t>%</a:t>
                      </a:r>
                      <a:endParaRPr lang="en-US" sz="1000" kern="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Loan to Deposit</a:t>
                      </a:r>
                      <a:r>
                        <a:rPr lang="en-US" sz="1000" b="0" i="0" u="none" strike="noStrike" baseline="0" dirty="0" smtClean="0">
                          <a:effectLst/>
                          <a:latin typeface="Arial" panose="020B0604020202020204" pitchFamily="34" charset="0"/>
                          <a:cs typeface="Arial" panose="020B0604020202020204" pitchFamily="34" charset="0"/>
                        </a:rPr>
                        <a:t> Ratio</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Measures the level of loans funded by total deposits to ensure that a minimum amount of the loan portfolio is funded by the deposits of the Bank. Equal to Total Loans over Total Deposits</a:t>
                      </a:r>
                      <a:endParaRPr lang="en-US"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Loss impact on trading portfolio</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Impact of </a:t>
                      </a:r>
                      <a:r>
                        <a:rPr lang="en-US" sz="1000" dirty="0" smtClean="0">
                          <a:solidFill>
                            <a:schemeClr val="tx1"/>
                          </a:solidFill>
                          <a:latin typeface="Arial" panose="020B0604020202020204" pitchFamily="34" charset="0"/>
                          <a:cs typeface="Arial" panose="020B0604020202020204" pitchFamily="34" charset="0"/>
                        </a:rPr>
                        <a:t>stress in trading portfolio assuming 1 month under stress (since 2007 only higher losses are taken once every 60 months, 1 month every 5 years) and poor performance over the remaining 11 months. The trading activity represents the SBNA client facilitation portfolio.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Loss in Stress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dirty="0" smtClean="0">
                          <a:effectLst/>
                          <a:latin typeface="Arial" panose="020B0604020202020204" pitchFamily="34" charset="0"/>
                          <a:ea typeface="Calibri"/>
                          <a:cs typeface="Arial" panose="020B0604020202020204" pitchFamily="34" charset="0"/>
                        </a:rPr>
                        <a:t>Max deterioration in CET1 from base case to stressed case</a:t>
                      </a:r>
                      <a:endParaRPr lang="en-US" sz="1000" b="0" i="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ctr" latinLnBrk="0" hangingPunct="1">
                        <a:lnSpc>
                          <a:spcPct val="100000"/>
                        </a:lnSpc>
                        <a:spcBef>
                          <a:spcPts val="200"/>
                        </a:spcBef>
                        <a:spcAft>
                          <a:spcPts val="200"/>
                        </a:spcAft>
                        <a:buClrTx/>
                        <a:buSzTx/>
                        <a:buFontTx/>
                        <a:buNone/>
                        <a:tabLst/>
                        <a:defRPr/>
                      </a:pPr>
                      <a:r>
                        <a:rPr lang="en-GB" sz="1000" kern="0" dirty="0" smtClean="0">
                          <a:solidFill>
                            <a:schemeClr val="tx1"/>
                          </a:solidFill>
                          <a:latin typeface="Arial" panose="020B0604020202020204" pitchFamily="34" charset="0"/>
                          <a:cs typeface="Arial" panose="020B0604020202020204" pitchFamily="34" charset="0"/>
                        </a:rPr>
                        <a:t>Maximum deterioration on projected CET1 (using BHC Stress) from base case to stressed case</a:t>
                      </a:r>
                      <a:endParaRPr lang="es-ES" sz="1000" kern="0" baseline="30000"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SC Total Risk Weighted Assets (RWA)</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total value of SC Risk Weighted Assets (RWA)</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Tangible Common Equity (TCE)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TCE to Total Tangible Assets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Tier 1 Leverage (T1L)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Content Placeholder 1"/>
          <p:cNvSpPr>
            <a:spLocks noGrp="1"/>
          </p:cNvSpPr>
          <p:nvPr>
            <p:ph sz="quarter" idx="11"/>
          </p:nvPr>
        </p:nvSpPr>
        <p:spPr/>
        <p:txBody>
          <a:bodyPr/>
          <a:lstStyle/>
          <a:p>
            <a:r>
              <a:rPr lang="en-GB" dirty="0"/>
              <a:t>Metrics Glossary (1/7</a:t>
            </a:r>
            <a:r>
              <a:rPr lang="en-GB" dirty="0" smtClean="0"/>
              <a:t>)</a:t>
            </a:r>
            <a:endParaRPr lang="en-GB" dirty="0"/>
          </a:p>
        </p:txBody>
      </p:sp>
      <p:grpSp>
        <p:nvGrpSpPr>
          <p:cNvPr id="8" name="Group 7"/>
          <p:cNvGrpSpPr/>
          <p:nvPr/>
        </p:nvGrpSpPr>
        <p:grpSpPr>
          <a:xfrm>
            <a:off x="350611" y="72184"/>
            <a:ext cx="1563359" cy="189008"/>
            <a:chOff x="403281" y="164517"/>
            <a:chExt cx="1563359" cy="189008"/>
          </a:xfrm>
        </p:grpSpPr>
        <p:sp>
          <p:nvSpPr>
            <p:cNvPr id="9"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1245186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(2/7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41351357"/>
              </p:ext>
            </p:extLst>
          </p:nvPr>
        </p:nvGraphicFramePr>
        <p:xfrm>
          <a:off x="366713" y="1209173"/>
          <a:ext cx="8824912" cy="4776818"/>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Capital adequacy</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Risk-based</a:t>
                      </a:r>
                      <a:r>
                        <a:rPr lang="en-US" sz="1000" b="0" i="0" u="none" strike="noStrike" baseline="0" dirty="0" smtClean="0">
                          <a:effectLst/>
                          <a:latin typeface="Arial"/>
                        </a:rPr>
                        <a:t> </a:t>
                      </a:r>
                      <a:r>
                        <a:rPr lang="en-US" sz="1000" b="0" i="0" u="none" strike="noStrike" dirty="0" smtClean="0">
                          <a:effectLst/>
                          <a:latin typeface="Arial"/>
                        </a:rPr>
                        <a:t>Capital (TRBC)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minimum ratio of TRBC to Total Risk-Weighted Assets (RWAs) under Baseline and Stressed conditions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Tier 1 Risk-based Capital (T1RBC) 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chemeClr val="tx1"/>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(losses)</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60/61+ DPD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percentage of total outstanding balances 60+ / 61+ days delinquent. SBNA and BSPR track delinquencies at 60+ days; SC tracks delinquency at 61+ days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Cost of Credit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Net credit provisions incurred on a trailing 12 month basis as a percentage of the trailing 12 month average loan portfolio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Highest One Day Amount of Total Non-DVP relating to clients settling in one day</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Net Charge-off Rate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12-month trailing net charge-offs (NCOs) as a percentage of 12-month trailing</a:t>
                      </a:r>
                      <a:r>
                        <a:rPr lang="en-US" sz="1000" b="0" i="0" u="none" strike="noStrike" baseline="0" dirty="0" smtClean="0">
                          <a:solidFill>
                            <a:srgbClr val="000000"/>
                          </a:solidFill>
                          <a:effectLst/>
                          <a:latin typeface="Arial"/>
                        </a:rPr>
                        <a:t> average </a:t>
                      </a:r>
                      <a:r>
                        <a:rPr lang="en-US" sz="1000" b="0" i="0" u="none" strike="noStrike" dirty="0" smtClean="0">
                          <a:solidFill>
                            <a:srgbClr val="000000"/>
                          </a:solidFill>
                          <a:effectLst/>
                          <a:latin typeface="Arial"/>
                        </a:rPr>
                        <a:t>outstanding balances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NPL Coverage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level of coverage of non-performing</a:t>
                      </a:r>
                      <a:r>
                        <a:rPr lang="en-US" sz="1000" b="0" i="0" u="none" strike="noStrike" baseline="0" dirty="0" smtClean="0">
                          <a:solidFill>
                            <a:srgbClr val="000000"/>
                          </a:solidFill>
                          <a:effectLst/>
                          <a:latin typeface="Arial"/>
                        </a:rPr>
                        <a:t> loans (</a:t>
                      </a:r>
                      <a:r>
                        <a:rPr lang="en-US" sz="1000" b="0" i="0" u="none" strike="noStrike" dirty="0" smtClean="0">
                          <a:solidFill>
                            <a:srgbClr val="000000"/>
                          </a:solidFill>
                          <a:effectLst/>
                          <a:latin typeface="Arial"/>
                        </a:rPr>
                        <a:t>NPLs) by ALLL reserves</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by calculating ALLL as a percentage of nonaccrual loans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a:effectLst/>
                          <a:latin typeface="Arial"/>
                        </a:rPr>
                        <a:t>NPL Entries (VMG)</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credit quality of the portfolio by calculating the volume of net non-performing loans (NPLs) entries net of charge-offs</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as a percentage of average credit exposure of the portfolio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Model Exceptions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Loss Given Default of Total Value of Exceptions (the total amount of credit exposure that can be approved as an exception, i.e. that has an LTV higher than the approved LTV on the assets pledged as collateral calculated by the Secured Lending Model)/Common Tier 1 Equity</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Total Credit Losses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9Q stressed cumulative credit losses and any available capital surplus under the CCAR BHC Stress scenario</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CRE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of Commercial Real Estate exposure, excluding the exposure to Multifamily real estate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a:effectLst/>
                          <a:latin typeface="Arial"/>
                        </a:rPr>
                        <a:t>Financial &amp; Insurance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exposure for all counterparties within Financial</a:t>
                      </a:r>
                      <a:r>
                        <a:rPr lang="en-US" sz="1000" b="0" i="0" u="none" strike="noStrike" baseline="0" dirty="0" smtClean="0">
                          <a:solidFill>
                            <a:srgbClr val="000000"/>
                          </a:solidFill>
                          <a:effectLst/>
                          <a:latin typeface="Arial"/>
                        </a:rPr>
                        <a:t> and Insurance</a:t>
                      </a:r>
                      <a:r>
                        <a:rPr lang="en-US" sz="1000" b="0" i="0" u="none" strike="noStrike" dirty="0" smtClean="0">
                          <a:solidFill>
                            <a:srgbClr val="000000"/>
                          </a:solidFill>
                          <a:effectLst/>
                          <a:latin typeface="Arial"/>
                        </a:rPr>
                        <a:t> industries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Maximum regulatory Exposure over Tier 1 Capital for a single borrower, where regulatory exposure = gross credit exposure – qualified assets (cash + US treasuries)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350611" y="72184"/>
            <a:ext cx="1563359" cy="189008"/>
            <a:chOff x="403281" y="164517"/>
            <a:chExt cx="1563359" cy="189008"/>
          </a:xfrm>
        </p:grpSpPr>
        <p:sp>
          <p:nvSpPr>
            <p:cNvPr id="10"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304803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(3/7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628158478"/>
              </p:ext>
            </p:extLst>
          </p:nvPr>
        </p:nvGraphicFramePr>
        <p:xfrm>
          <a:off x="366713" y="1209173"/>
          <a:ext cx="8824912" cy="4626864"/>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13">
                  <a:txBody>
                    <a:body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Credit risk</a:t>
                      </a:r>
                      <a:r>
                        <a:rPr lang="en-US" sz="1000" b="1" i="0" u="none" strike="noStrike" baseline="0" dirty="0" smtClean="0">
                          <a:solidFill>
                            <a:srgbClr val="000000"/>
                          </a:solidFill>
                          <a:effectLst/>
                          <a:latin typeface="Arial"/>
                        </a:rPr>
                        <a:t> (concentration)</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Industry Exposure (by OCC Group)</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exposure for all counterparties within one industry type, according to the OCC industry classification. Sectors / Industries are defined at the highest aggregation level for OCC industry codes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Non-investment Grade Collateral / Pledged Assets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ctr" latinLnBrk="0" hangingPunct="1">
                        <a:lnSpc>
                          <a:spcPct val="100000"/>
                        </a:lnSpc>
                        <a:spcBef>
                          <a:spcPts val="200"/>
                        </a:spcBef>
                        <a:spcAft>
                          <a:spcPts val="200"/>
                        </a:spcAft>
                        <a:buClrTx/>
                        <a:buSzTx/>
                        <a:buFontTx/>
                        <a:buNone/>
                        <a:tabLst/>
                        <a:defRPr/>
                      </a:pPr>
                      <a:r>
                        <a:rPr lang="en-US" sz="1000" i="0" kern="1200" baseline="0" dirty="0" smtClean="0">
                          <a:solidFill>
                            <a:schemeClr val="tx1"/>
                          </a:solidFill>
                          <a:latin typeface="Arial" panose="020B0604020202020204" pitchFamily="34" charset="0"/>
                          <a:ea typeface="ＭＳ Ｐゴシック"/>
                          <a:cs typeface="Arial" panose="020B0604020202020204" pitchFamily="34" charset="0"/>
                        </a:rPr>
                        <a:t>Non Investment Grade pledged assets with lending values / Total Pledged Assets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GCB Concentration</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Weight on the Bank’s equity of the aggregate exposure with customers and counterparties rated as “large exposures” (excludes public sector exposures)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Multifamily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dollar value of Multifamily real estate exposure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Obligor Rating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total number of individual counterparties of lower credit quality (defined as internal risk rating of &lt; 5.0, 4.5 for BSPR) with exposure &gt; $100M ($10M for BSPR)</a:t>
                      </a:r>
                      <a:endParaRPr lang="en-US" sz="1000" dirty="0" smtClean="0">
                        <a:solidFill>
                          <a:srgbClr val="000000"/>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Portfolio LTV (excluding Cash)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Compares the total credit exposure with the market value of the pledged assets excluding cash, on an ongoing basis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Project Finance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Measures the maximum exposure with specialized lending portfolios relative to CET1 plus ACL</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Public Sector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u="none" strike="noStrike" dirty="0" smtClean="0">
                          <a:solidFill>
                            <a:srgbClr val="000000"/>
                          </a:solidFill>
                          <a:effectLst/>
                          <a:latin typeface="Arial"/>
                        </a:rPr>
                        <a:t>The total dollar value of Public Sector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Single Obligor (Corp. and </a:t>
                      </a:r>
                      <a:r>
                        <a:rPr lang="en-US" sz="1000" b="0" i="0" u="none" strike="noStrike" dirty="0" smtClean="0">
                          <a:effectLst/>
                          <a:latin typeface="Arial"/>
                        </a:rPr>
                        <a:t>FIs</a:t>
                      </a:r>
                      <a:r>
                        <a:rPr lang="en-US" sz="1000" b="0" i="0" u="none" strike="noStrike" dirty="0">
                          <a:effectLst/>
                          <a:latin typeface="Arial"/>
                        </a:rPr>
                        <a:t>)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dollar value of total exposure to any individual customer (or aggregated to guarantor) in Financial Institutions, Insurers, Global Corporate Banking, Middle Market, Auto or Specialty Lending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Sum of the Top 10 borrowers’ Regulatory Exposure over Tier 1 Capital, where regulatory exposure = gross credit exposure – qualified assets (cash + US treasuries)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Top 20 </a:t>
                      </a:r>
                      <a:r>
                        <a:rPr lang="en-US" sz="1000" b="0" i="0" u="none" strike="noStrike" dirty="0" smtClean="0">
                          <a:effectLst/>
                          <a:latin typeface="Arial"/>
                        </a:rPr>
                        <a:t>Financial Institutions</a:t>
                      </a:r>
                      <a:r>
                        <a:rPr lang="en-US" sz="1000" b="0" i="0" u="none" strike="noStrike" baseline="0" dirty="0" smtClean="0">
                          <a:effectLst/>
                          <a:latin typeface="Arial"/>
                        </a:rPr>
                        <a:t> Exposure</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sum of the value of total exposure to any individual customer (or aggregated to guarantor) of a Financial Institution (excludes mortgage clearing houses) relative to equity, defined as CET1 plus ACL</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Top 20 Corporates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sum of the dollar value of total exposure to any individual customer (or aggregated to guarantor) in Global Corporate Banking, Middle Market, Auto or Specialty Lending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Total Subprime Assets as % SHUSA Credit Exposure</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concentration of sub-prime assets as a % of total SHUSA consolidated credit exposure</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9934942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(4/7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873583161"/>
              </p:ext>
            </p:extLst>
          </p:nvPr>
        </p:nvGraphicFramePr>
        <p:xfrm>
          <a:off x="366713" y="1209173"/>
          <a:ext cx="8824912" cy="4138859"/>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panose="020B0604020202020204" pitchFamily="34" charset="0"/>
                          <a:cs typeface="Arial" panose="020B0604020202020204" pitchFamily="34" charset="0"/>
                        </a:rPr>
                        <a:t>Residual</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value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Residual Value Deterioration</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projected 9Q cumulative increase in Leased Vehicle Expense between the CCAR BHC Stress and BHC Baseline scenarios and any available capital surplus under the CCAR BHC Stress scenario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Net Residual Risk / CRLIT</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implied profit or loss in the residual value of all leased vehicles at the point in time of calculation – the difference between the Forecasted Residual Value (3-month smoothed average) and the Contract Residual less Incentives &amp; Tax (CRLIT) as a proportion of total CRLIT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Asset Encumbrance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Assets encumbered by guarantees contributed in mid- and long-term financing operations in order to finance balance sheet commercial activity (covered bonds, securitizations and TLTRO) as a percentage of total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Available Committed Liquidity </a:t>
                      </a:r>
                      <a:r>
                        <a:rPr lang="en-US" sz="1000" b="0" i="0" u="none" strike="noStrike" dirty="0" smtClean="0">
                          <a:effectLst/>
                          <a:latin typeface="Arial" panose="020B0604020202020204" pitchFamily="34" charset="0"/>
                          <a:cs typeface="Arial" panose="020B0604020202020204" pitchFamily="34" charset="0"/>
                        </a:rPr>
                        <a:t>SC (months)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committed liquidity available to SC against projected net originations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a:t>
                      </a: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Customer Account  (Total Cash + Treasury Bills-Margin Requirement at CME)</a:t>
                      </a:r>
                    </a:p>
                  </a:txBody>
                  <a:tcPr marL="9144" marR="9144"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a:t>
                      </a:r>
                      <a:endParaRPr lang="en-US" sz="1100" b="0" i="0" u="none" strike="noStrike" kern="1200" baseline="0" dirty="0">
                        <a:solidFill>
                          <a:srgbClr val="000000"/>
                        </a:solidFill>
                        <a:effectLst/>
                        <a:latin typeface="Arial" panose="020B0604020202020204" pitchFamily="34" charset="0"/>
                        <a:ea typeface="+mn-ea"/>
                        <a:cs typeface="Arial" panose="020B0604020202020204" pitchFamily="34" charset="0"/>
                      </a:endParaRPr>
                    </a:p>
                  </a:txBody>
                  <a:tcPr marL="9144" marR="9144"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1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Excess Margin Coverage for House Account(Total Cash + Treasury Bills-Margin Requirement at CME)</a:t>
                      </a: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Liquidity Coverage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A measurement of the resilience of a firm to a short term (30 days) liquidity crisis, on the basis of its High Quality Liquid Assets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10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1000" b="0" i="0" u="none" strike="noStrike" dirty="0" smtClean="0">
                          <a:solidFill>
                            <a:schemeClr val="tx1"/>
                          </a:solidFill>
                          <a:effectLst/>
                          <a:latin typeface="Arial" panose="020B0604020202020204" pitchFamily="34" charset="0"/>
                          <a:cs typeface="Arial" panose="020B0604020202020204" pitchFamily="34" charset="0"/>
                        </a:rPr>
                        <a:t>holesale</a:t>
                      </a:r>
                      <a:r>
                        <a:rPr lang="en-US" sz="1000" b="0" i="0" u="none" strike="noStrike" baseline="0" dirty="0" smtClean="0">
                          <a:solidFill>
                            <a:schemeClr val="tx1"/>
                          </a:solidFill>
                          <a:effectLst/>
                          <a:latin typeface="Arial" panose="020B0604020202020204" pitchFamily="34" charset="0"/>
                          <a:cs typeface="Arial" panose="020B0604020202020204" pitchFamily="34" charset="0"/>
                        </a:rPr>
                        <a:t> Scenario (SHUSA PO)</a:t>
                      </a:r>
                      <a:endParaRPr lang="en-US" sz="1000" b="0" i="0" u="none" strike="noStrike" dirty="0" smtClean="0">
                        <a:solidFill>
                          <a:schemeClr val="tx1"/>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0" i="0" u="none" strike="noStrike" kern="1200" dirty="0" smtClean="0">
                          <a:solidFill>
                            <a:srgbClr val="000000"/>
                          </a:solidFill>
                          <a:effectLst/>
                          <a:latin typeface="Arial" panose="020B0604020202020204" pitchFamily="34" charset="0"/>
                          <a:ea typeface="+mn-ea"/>
                          <a:cs typeface="Arial" panose="020B0604020202020204" pitchFamily="34" charset="0"/>
                        </a:rPr>
                        <a:t>The Liquidity Horizon is designed to measure the amount of days remaining until the bank will have a cash shortfall and only considers wholesale term funding, cash, and unencumbered securities. The metric does not consider Core Deposits or Loans.  The basic objective of this metric is to measure the amount of liquidity that would ensure survival horizon equal to of a minimum number of days in a wholesale scenario with no funding renewal and no additional sources of funding.  The RAS metric only considers SHUSA (Parent Only).</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504368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1"/>
          <p:cNvSpPr>
            <a:spLocks noGrp="1"/>
          </p:cNvSpPr>
          <p:nvPr>
            <p:ph sz="quarter" idx="11"/>
          </p:nvPr>
        </p:nvSpPr>
        <p:spPr>
          <a:xfrm>
            <a:off x="348437" y="282833"/>
            <a:ext cx="8666245" cy="605287"/>
          </a:xfrm>
          <a:prstGeom prst="rect">
            <a:avLst/>
          </a:prstGeom>
        </p:spPr>
        <p:txBody>
          <a:bodyPr/>
          <a:lstStyle/>
          <a:p>
            <a:r>
              <a:rPr lang="en-US" sz="2000" dirty="0"/>
              <a:t>We based the RAS risk taxonomy on the ERM framework and selected appropriate metric(s) for each risk category</a:t>
            </a:r>
          </a:p>
        </p:txBody>
      </p:sp>
      <p:sp>
        <p:nvSpPr>
          <p:cNvPr id="50" name="Text Box 75"/>
          <p:cNvSpPr txBox="1">
            <a:spLocks noChangeArrowheads="1"/>
          </p:cNvSpPr>
          <p:nvPr/>
        </p:nvSpPr>
        <p:spPr bwMode="gray">
          <a:xfrm>
            <a:off x="36944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
        <p:nvSpPr>
          <p:cNvPr id="45" name="Rectangle 44"/>
          <p:cNvSpPr>
            <a:spLocks noChangeArrowheads="1"/>
          </p:cNvSpPr>
          <p:nvPr/>
        </p:nvSpPr>
        <p:spPr bwMode="gray">
          <a:xfrm>
            <a:off x="357891" y="1930042"/>
            <a:ext cx="834800" cy="232883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rgbClr val="FFDDDD"/>
          </a:solidFill>
          <a:ln w="9525" algn="ctr">
            <a:solidFill>
              <a:srgbClr val="FF0000"/>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rgbClr val="000000"/>
                </a:solidFill>
                <a:ea typeface="SimSun" pitchFamily="2" charset="-122"/>
              </a:rPr>
              <a:t>Liquidity/ funding risk</a:t>
            </a:r>
            <a:endParaRPr lang="en-US" altLang="zh-CN" sz="1000" b="1" dirty="0">
              <a:solidFill>
                <a:srgbClr val="000000"/>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rgbClr val="000000"/>
                </a:solidFill>
                <a:ea typeface="SimSun" pitchFamily="2" charset="-122"/>
              </a:rPr>
              <a:t>Interest rate </a:t>
            </a:r>
            <a:r>
              <a:rPr lang="en-US" altLang="zh-CN" b="1" dirty="0" smtClean="0">
                <a:solidFill>
                  <a:srgbClr val="000000"/>
                </a:solidFill>
                <a:ea typeface="SimSun" pitchFamily="2" charset="-122"/>
              </a:rPr>
              <a:t>risk</a:t>
            </a:r>
            <a:r>
              <a:rPr lang="en-US" altLang="zh-CN" b="1" baseline="30000" dirty="0">
                <a:solidFill>
                  <a:srgbClr val="000000"/>
                </a:solidFill>
                <a:ea typeface="SimSun" pitchFamily="2" charset="-122"/>
              </a:rPr>
              <a:t>1</a:t>
            </a:r>
            <a:endParaRPr lang="en-US" altLang="zh-CN" sz="1000" b="1" dirty="0">
              <a:solidFill>
                <a:srgbClr val="000000"/>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rgbClr val="000000"/>
                </a:solidFill>
                <a:ea typeface="SimSun" pitchFamily="2" charset="-122"/>
              </a:rPr>
              <a:t>Model risk</a:t>
            </a:r>
            <a:endParaRPr lang="en-US" altLang="zh-CN" sz="1000" b="1" dirty="0">
              <a:solidFill>
                <a:srgbClr val="000000"/>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rgbClr val="FFDDDD"/>
          </a:solidFill>
          <a:ln w="9525" algn="ctr">
            <a:solidFill>
              <a:srgbClr val="FF0000"/>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rgbClr val="000000"/>
                </a:solidFill>
                <a:ea typeface="SimSun" pitchFamily="2" charset="-122"/>
              </a:rPr>
              <a:t>Mark-to-market</a:t>
            </a:r>
          </a:p>
          <a:p>
            <a:pPr algn="ctr">
              <a:lnSpc>
                <a:spcPct val="100000"/>
              </a:lnSpc>
              <a:tabLst>
                <a:tab pos="517525" algn="r"/>
              </a:tabLst>
            </a:pPr>
            <a:r>
              <a:rPr lang="en-US" altLang="zh-CN" sz="1000" b="1" dirty="0" smtClean="0">
                <a:solidFill>
                  <a:srgbClr val="000000"/>
                </a:solidFill>
                <a:ea typeface="SimSun" pitchFamily="2" charset="-122"/>
              </a:rPr>
              <a:t>portfolio risk</a:t>
            </a:r>
            <a:r>
              <a:rPr lang="en-US" altLang="zh-CN" sz="1000" b="1" baseline="30000" dirty="0" smtClean="0">
                <a:solidFill>
                  <a:srgbClr val="000000"/>
                </a:solidFill>
                <a:ea typeface="SimSun" pitchFamily="2" charset="-122"/>
              </a:rPr>
              <a:t>1</a:t>
            </a:r>
            <a:endParaRPr lang="en-US" altLang="zh-CN" sz="1000" b="1" dirty="0">
              <a:solidFill>
                <a:srgbClr val="000000"/>
              </a:solidFill>
              <a:ea typeface="SimSun" pitchFamily="2" charset="-122"/>
            </a:endParaRPr>
          </a:p>
        </p:txBody>
      </p:sp>
      <p:sp>
        <p:nvSpPr>
          <p:cNvPr id="57" name="Oval 56"/>
          <p:cNvSpPr/>
          <p:nvPr/>
        </p:nvSpPr>
        <p:spPr bwMode="auto">
          <a:xfrm>
            <a:off x="407320"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95749343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*SC Total </a:t>
                      </a:r>
                      <a:r>
                        <a:rPr lang="en-US" sz="900" b="0" baseline="0" dirty="0" err="1" smtClean="0">
                          <a:solidFill>
                            <a:schemeClr val="tx1"/>
                          </a:solidFill>
                          <a:latin typeface="Arial" panose="020B0604020202020204" pitchFamily="34" charset="0"/>
                          <a:cs typeface="Arial" panose="020B0604020202020204" pitchFamily="34" charset="0"/>
                        </a:rPr>
                        <a:t>RWA</a:t>
                      </a: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tx1"/>
                          </a:solidFill>
                          <a:latin typeface="Arial" panose="020B0604020202020204" pitchFamily="34" charset="0"/>
                          <a:cs typeface="Arial" panose="020B0604020202020204" pitchFamily="34" charset="0"/>
                        </a:rPr>
                        <a:t>*Capital ratios</a:t>
                      </a:r>
                      <a:endParaRPr lang="en-US" sz="900" b="0" i="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a:t>
                      </a:r>
                      <a:r>
                        <a:rPr lang="en-US" sz="900" b="0" i="0" baseline="0" dirty="0" smtClean="0">
                          <a:solidFill>
                            <a:schemeClr val="tx1"/>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 </a:t>
                      </a:r>
                      <a:r>
                        <a:rPr lang="en-US" sz="900" b="0" i="0" kern="1200" dirty="0" smtClean="0">
                          <a:solidFill>
                            <a:schemeClr val="tx1"/>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tx1"/>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900" b="0" i="0" u="none" strike="noStrike" dirty="0" smtClean="0">
                          <a:solidFill>
                            <a:schemeClr val="tx1"/>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tx1"/>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*Net</a:t>
                      </a:r>
                      <a:r>
                        <a:rPr lang="en-US" sz="9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900" b="0" i="0" kern="1200" dirty="0" smtClean="0">
                          <a:solidFill>
                            <a:schemeClr val="tx1"/>
                          </a:solidFill>
                          <a:latin typeface="Arial" panose="020B0604020202020204" pitchFamily="34" charset="0"/>
                          <a:ea typeface="+mn-ea"/>
                          <a:cs typeface="Arial" panose="020B0604020202020204" pitchFamily="34" charset="0"/>
                        </a:rPr>
                        <a:t> Sensitivity</a:t>
                      </a:r>
                      <a:br>
                        <a:rPr lang="en-US" sz="900" b="0" i="0" kern="1200" dirty="0" smtClean="0">
                          <a:solidFill>
                            <a:schemeClr val="tx1"/>
                          </a:solidFill>
                          <a:latin typeface="Arial" panose="020B0604020202020204" pitchFamily="34" charset="0"/>
                          <a:ea typeface="+mn-ea"/>
                          <a:cs typeface="Arial" panose="020B0604020202020204" pitchFamily="34" charset="0"/>
                        </a:rPr>
                      </a:br>
                      <a:r>
                        <a:rPr lang="en-US" sz="9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*Market</a:t>
                      </a:r>
                      <a:r>
                        <a:rPr lang="en-US" sz="9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9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0">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p>
                  </a:txBody>
                  <a:tcPr marL="48014" marR="0">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tx1"/>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tx1"/>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*Gross Op.</a:t>
                      </a:r>
                      <a:r>
                        <a:rPr lang="en-US" sz="900" b="0" i="0" baseline="0" dirty="0" smtClean="0">
                          <a:solidFill>
                            <a:schemeClr val="tx1"/>
                          </a:solidFill>
                          <a:latin typeface="Arial" panose="020B0604020202020204" pitchFamily="34" charset="0"/>
                          <a:cs typeface="Arial" panose="020B0604020202020204" pitchFamily="34" charset="0"/>
                        </a:rPr>
                        <a:t> Risk </a:t>
                      </a:r>
                      <a:r>
                        <a:rPr lang="en-US" sz="900" b="0" i="0" dirty="0" smtClean="0">
                          <a:solidFill>
                            <a:schemeClr val="tx1"/>
                          </a:solidFill>
                          <a:latin typeface="Arial" panose="020B0604020202020204" pitchFamily="34" charset="0"/>
                          <a:cs typeface="Arial" panose="020B0604020202020204" pitchFamily="34" charset="0"/>
                        </a:rPr>
                        <a:t>Losses</a:t>
                      </a:r>
                      <a:r>
                        <a:rPr lang="en-US" sz="900" b="0" i="0" baseline="0" dirty="0" smtClean="0">
                          <a:solidFill>
                            <a:schemeClr val="tx1"/>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Material Op. Risk Events</a:t>
                      </a:r>
                      <a:endParaRPr lang="en-US" sz="900" b="0" i="0" dirty="0" smtClean="0">
                        <a:solidFill>
                          <a:schemeClr val="tx1"/>
                        </a:solidFill>
                        <a:latin typeface="Arial" panose="020B0604020202020204" pitchFamily="34" charset="0"/>
                        <a:cs typeface="Arial" panose="020B0604020202020204" pitchFamily="34" charset="0"/>
                      </a:endParaRPr>
                    </a:p>
                  </a:txBody>
                  <a:tcPr marL="48014" marR="0">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tx1"/>
                          </a:solidFill>
                          <a:latin typeface="Arial" panose="020B0604020202020204" pitchFamily="34" charset="0"/>
                          <a:ea typeface="+mn-ea"/>
                          <a:cs typeface="Arial" panose="020B0604020202020204" pitchFamily="34" charset="0"/>
                        </a:rPr>
                        <a:t> </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tx1"/>
                          </a:solidFill>
                          <a:latin typeface="Arial" panose="020B0604020202020204" pitchFamily="34" charset="0"/>
                          <a:ea typeface="+mn-ea"/>
                          <a:cs typeface="Arial" panose="020B0604020202020204" pitchFamily="34" charset="0"/>
                        </a:rPr>
                        <a:t>Included in BSI Miami RAS only</a:t>
                      </a:r>
                    </a:p>
                  </a:txBody>
                  <a:tcPr marL="48014"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rgbClr val="FFDDDD"/>
          </a:solidFill>
          <a:ln w="9525" algn="ctr">
            <a:solidFill>
              <a:srgbClr val="FF0000"/>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Fiduciary risk</a:t>
            </a:r>
            <a:r>
              <a:rPr lang="en-US" altLang="zh-CN" b="1" baseline="30000" dirty="0" smtClean="0">
                <a:solidFill>
                  <a:srgbClr val="000000"/>
                </a:solidFill>
                <a:ea typeface="SimSun" pitchFamily="2" charset="-122"/>
              </a:rPr>
              <a:t>2</a:t>
            </a:r>
            <a:endParaRPr kumimoji="0" lang="en-US" altLang="zh-CN" sz="1000" b="1" i="0" u="none" strike="noStrike" kern="0" cap="none" spc="0" normalizeH="0" baseline="0" noProof="0" dirty="0" smtClean="0">
              <a:ln>
                <a:noFill/>
              </a:ln>
              <a:solidFill>
                <a:srgbClr val="000000"/>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91165814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(5/7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05492563"/>
              </p:ext>
            </p:extLst>
          </p:nvPr>
        </p:nvGraphicFramePr>
        <p:xfrm>
          <a:off x="366713" y="1209173"/>
          <a:ext cx="8824912" cy="4779264"/>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panose="020B0604020202020204" pitchFamily="34" charset="0"/>
                          <a:cs typeface="Arial" panose="020B0604020202020204" pitchFamily="34" charset="0"/>
                        </a:rPr>
                        <a:t>Liquidity / funding</a:t>
                      </a:r>
                      <a:r>
                        <a:rPr lang="en-US" sz="1000" b="1" i="0" u="none" strike="noStrike" baseline="0" dirty="0" smtClean="0">
                          <a:solidFill>
                            <a:srgbClr val="000000"/>
                          </a:solidFill>
                          <a:effectLst/>
                          <a:latin typeface="Arial" panose="020B0604020202020204" pitchFamily="34" charset="0"/>
                          <a:cs typeface="Arial" panose="020B0604020202020204" pitchFamily="34" charset="0"/>
                        </a:rPr>
                        <a:t> risk</a:t>
                      </a:r>
                      <a:endParaRPr lang="en-US" sz="1000" b="1" i="0" u="none" strike="noStrike" dirty="0" smtClean="0">
                        <a:solidFill>
                          <a:srgbClr val="000000"/>
                        </a:solidFill>
                        <a:effectLst/>
                        <a:latin typeface="Arial" panose="020B0604020202020204" pitchFamily="34" charset="0"/>
                        <a:cs typeface="Arial" panose="020B0604020202020204" pitchFamily="34" charset="0"/>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Stressed Survival Period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The amount of days remaining until SHUSA and its subsidiaries will have a cash shortfall under stressed conditions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panose="020B0604020202020204" pitchFamily="34" charset="0"/>
                          <a:cs typeface="Arial" panose="020B0604020202020204" pitchFamily="34" charset="0"/>
                        </a:rPr>
                        <a:t>Structural funding ratio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The percentage of structural assets that are funded with medium and long term liabilities</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Net Interest Income (NII)</a:t>
                      </a:r>
                      <a:r>
                        <a:rPr lang="en-US" sz="1000" b="0" i="0" u="none" strike="noStrike" baseline="0" dirty="0" smtClean="0">
                          <a:effectLst/>
                          <a:latin typeface="Arial" panose="020B0604020202020204" pitchFamily="34" charset="0"/>
                          <a:cs typeface="Arial" panose="020B0604020202020204" pitchFamily="34" charset="0"/>
                        </a:rPr>
                        <a:t> Sensitivity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(+/- 100bps)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A measurement of the directional sensitivity of earnings at risk (NII) due to the repricing interaction of the existing assets and liabilities over time resulting from a particular yield curve shift</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panose="020B0604020202020204" pitchFamily="34" charset="0"/>
                          <a:cs typeface="Arial" panose="020B0604020202020204" pitchFamily="34" charset="0"/>
                        </a:rPr>
                        <a:t>Market Value of</a:t>
                      </a:r>
                      <a:r>
                        <a:rPr lang="en-US" sz="1000" b="0" i="0" u="none" strike="noStrike" baseline="0" dirty="0" smtClean="0">
                          <a:effectLst/>
                          <a:latin typeface="Arial" panose="020B0604020202020204" pitchFamily="34" charset="0"/>
                          <a:cs typeface="Arial" panose="020B0604020202020204" pitchFamily="34" charset="0"/>
                        </a:rPr>
                        <a:t> Equity (MVE) </a:t>
                      </a:r>
                      <a:br>
                        <a:rPr lang="en-US" sz="1000" b="0" i="0" u="none" strike="noStrike" baseline="0" dirty="0" smtClean="0">
                          <a:effectLst/>
                          <a:latin typeface="Arial" panose="020B0604020202020204" pitchFamily="34" charset="0"/>
                          <a:cs typeface="Arial" panose="020B0604020202020204" pitchFamily="34" charset="0"/>
                        </a:rPr>
                      </a:br>
                      <a:r>
                        <a:rPr lang="en-US" sz="1000" b="0" i="0" u="none" strike="noStrike" baseline="0" dirty="0" smtClean="0">
                          <a:effectLst/>
                          <a:latin typeface="Arial" panose="020B0604020202020204" pitchFamily="34" charset="0"/>
                          <a:cs typeface="Arial" panose="020B0604020202020204" pitchFamily="34" charset="0"/>
                        </a:rPr>
                        <a:t>Sensitivity (+/- 100bps)</a:t>
                      </a:r>
                      <a:endParaRPr lang="en-US" sz="1000" b="0" i="0" u="none" strike="noStrike" dirty="0">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000" b="0" dirty="0" smtClean="0">
                          <a:latin typeface="Arial" panose="020B0604020202020204" pitchFamily="34" charset="0"/>
                          <a:cs typeface="Arial" panose="020B0604020202020204" pitchFamily="34" charset="0"/>
                        </a:rPr>
                        <a:t>A measurement of the directional sensitivity of the market value of equity (MVE) due to the repricing interaction of the existing assets and liabilities over time resulting from a particular yield curve shift.</a:t>
                      </a:r>
                      <a:r>
                        <a:rPr lang="en-US" sz="1000" b="0" baseline="0" dirty="0" smtClean="0">
                          <a:latin typeface="Arial" panose="020B0604020202020204" pitchFamily="34" charset="0"/>
                          <a:cs typeface="Arial" panose="020B0604020202020204" pitchFamily="34" charset="0"/>
                        </a:rPr>
                        <a:t> MVE measures the difference between the current fair value of an asset and the current fair value of liabilities; it serves as a proxy to the market value of SHUSA’s balance sheet</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Mark-to-market</a:t>
                      </a:r>
                      <a:r>
                        <a:rPr lang="en-US" sz="1000" b="1" i="0" u="none" strike="noStrike" baseline="0" dirty="0" smtClean="0">
                          <a:solidFill>
                            <a:srgbClr val="000000"/>
                          </a:solidFill>
                          <a:effectLst/>
                          <a:latin typeface="Arial"/>
                        </a:rPr>
                        <a:t> portfolio risk</a:t>
                      </a: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a:rPr>
                        <a:t>MTM Value at Risk (VaR)</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The MTM VaR metric covers the market risk in all material trading portfolios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a:rPr>
                        <a:t>Operational 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The total number of credit/ debit card fraud cases as a percent of the total number of active credit/ debit cards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Credit/Debit Card $ Fraud </a:t>
                      </a:r>
                      <a:r>
                        <a:rPr lang="en-US" sz="1000" b="0" i="0" u="none" strike="noStrike" dirty="0" smtClean="0">
                          <a:effectLst/>
                          <a:latin typeface="Arial"/>
                        </a:rPr>
                        <a:t>Ratio</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total amount</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 of credit/ debit card fraud</a:t>
                      </a:r>
                      <a:r>
                        <a:rPr lang="en-US" sz="1000" b="0" i="0" u="none" strike="noStrike" baseline="0" dirty="0" smtClean="0">
                          <a:solidFill>
                            <a:srgbClr val="000000"/>
                          </a:solidFill>
                          <a:effectLst/>
                          <a:latin typeface="Arial"/>
                        </a:rPr>
                        <a:t> as a percent of the total amount ($) of credit/ debit card sales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Ethical Hacking Vulnerabilities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high-risk vulnerabilities detected in the tests conducted by the Ethical Hacking service that have not been corrected for more than three months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smtClean="0">
                          <a:effectLst/>
                          <a:latin typeface="Arial"/>
                        </a:rPr>
                        <a:t>Material Operational</a:t>
                      </a:r>
                      <a:r>
                        <a:rPr lang="en-US" sz="1000" b="0" i="0" u="none" strike="noStrike" baseline="0" dirty="0" smtClean="0">
                          <a:effectLst/>
                          <a:latin typeface="Arial"/>
                        </a:rPr>
                        <a:t> R</a:t>
                      </a:r>
                      <a:r>
                        <a:rPr lang="en-US" sz="1000" b="0" i="0" u="none" strike="noStrike" dirty="0" smtClean="0">
                          <a:effectLst/>
                          <a:latin typeface="Arial"/>
                        </a:rPr>
                        <a:t>isk Events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Aligned with new SHUSA material event impact thresholds</a:t>
                      </a:r>
                      <a:r>
                        <a:rPr lang="en-GB" sz="1000" b="0" baseline="0" dirty="0" smtClean="0">
                          <a:solidFill>
                            <a:schemeClr val="tx1"/>
                          </a:solidFill>
                          <a:latin typeface="Arial" panose="020B0604020202020204" pitchFamily="34" charset="0"/>
                          <a:cs typeface="Arial" panose="020B0604020202020204" pitchFamily="34" charset="0"/>
                        </a:rPr>
                        <a:t>; Includes non financially impacting material events (i.e. customer, regulatory, reputational) </a:t>
                      </a:r>
                      <a:endParaRPr lang="en-GB" sz="1000" b="0" strike="sngStrike" dirty="0" smtClean="0">
                        <a:solidFill>
                          <a:schemeClr val="tx1"/>
                        </a:solidFill>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Gross operational risk losses / gross margin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Gross operational risk losses as a percentage of gross margin within the same period</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IT Relevant Incidents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infrastructure and software incidents classified as P1 and P2 in the month</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IT Systems Availability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availability of critical systems during the month</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Online Banking Fraud</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The number of fraud cases in Online Banking as</a:t>
                      </a:r>
                      <a:r>
                        <a:rPr lang="en-US" sz="1000" b="0" i="0" u="none" strike="noStrike" baseline="0" dirty="0" smtClean="0">
                          <a:solidFill>
                            <a:srgbClr val="000000"/>
                          </a:solidFill>
                          <a:effectLst/>
                          <a:latin typeface="Arial"/>
                        </a:rPr>
                        <a:t> a percentage of</a:t>
                      </a:r>
                      <a:r>
                        <a:rPr lang="en-US" sz="1000" b="0" i="0" u="none" strike="noStrike" dirty="0" smtClean="0">
                          <a:solidFill>
                            <a:srgbClr val="000000"/>
                          </a:solidFill>
                          <a:effectLst/>
                          <a:latin typeface="Arial"/>
                        </a:rPr>
                        <a:t> the total users of Online Banking</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2610142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(6/7</a:t>
            </a:r>
            <a:r>
              <a:rPr lang="en-GB" dirty="0" smtClean="0"/>
              <a:t>)</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445183330"/>
              </p:ext>
            </p:extLst>
          </p:nvPr>
        </p:nvGraphicFramePr>
        <p:xfrm>
          <a:off x="366713" y="1209173"/>
          <a:ext cx="8824912" cy="4825581"/>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Operational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a:solidFill>
                            <a:schemeClr val="tx1"/>
                          </a:solidFill>
                          <a:effectLst/>
                          <a:latin typeface="Arial"/>
                          <a:ea typeface="+mn-ea"/>
                          <a:cs typeface="+mn-cs"/>
                        </a:rPr>
                        <a:t>Peak </a:t>
                      </a:r>
                      <a:r>
                        <a:rPr lang="en-US" sz="1100" b="0" i="0" u="none" strike="noStrike" kern="1200" dirty="0" smtClean="0">
                          <a:solidFill>
                            <a:schemeClr val="tx1"/>
                          </a:solidFill>
                          <a:effectLst/>
                          <a:latin typeface="Arial"/>
                          <a:ea typeface="+mn-ea"/>
                          <a:cs typeface="+mn-cs"/>
                        </a:rPr>
                        <a:t>amount of</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failed </a:t>
                      </a:r>
                      <a:r>
                        <a:rPr lang="en-US" sz="1100" b="0" i="0" u="none" strike="noStrike" kern="1200" dirty="0">
                          <a:solidFill>
                            <a:schemeClr val="tx1"/>
                          </a:solidFill>
                          <a:effectLst/>
                          <a:latin typeface="Arial"/>
                          <a:ea typeface="+mn-ea"/>
                          <a:cs typeface="+mn-cs"/>
                        </a:rPr>
                        <a:t>trades </a:t>
                      </a:r>
                      <a:r>
                        <a:rPr lang="en-US" sz="1100" b="0" i="0" u="none" strike="noStrike" kern="1200" dirty="0" smtClean="0">
                          <a:solidFill>
                            <a:schemeClr val="tx1"/>
                          </a:solidFill>
                          <a:effectLst/>
                          <a:latin typeface="Arial"/>
                          <a:ea typeface="+mn-ea"/>
                          <a:cs typeface="+mn-cs"/>
                        </a:rPr>
                        <a:t>(% of core</a:t>
                      </a:r>
                      <a:r>
                        <a:rPr lang="en-US" sz="1100" b="0" i="0" u="none" strike="noStrike" kern="1200" baseline="0" dirty="0" smtClean="0">
                          <a:solidFill>
                            <a:schemeClr val="tx1"/>
                          </a:solidFill>
                          <a:effectLst/>
                          <a:latin typeface="Arial"/>
                          <a:ea typeface="+mn-ea"/>
                          <a:cs typeface="+mn-cs"/>
                        </a:rPr>
                        <a:t> </a:t>
                      </a:r>
                      <a:r>
                        <a:rPr lang="en-US" sz="1100" b="0" i="0" u="none" strike="noStrike" kern="1200" dirty="0" smtClean="0">
                          <a:solidFill>
                            <a:schemeClr val="tx1"/>
                          </a:solidFill>
                          <a:effectLst/>
                          <a:latin typeface="Arial"/>
                          <a:ea typeface="+mn-ea"/>
                          <a:cs typeface="+mn-cs"/>
                        </a:rPr>
                        <a:t>equity)</a:t>
                      </a:r>
                      <a:endParaRPr lang="en-US" sz="1100" b="0" i="0" u="none" strike="noStrike" kern="1200" dirty="0">
                        <a:solidFill>
                          <a:schemeClr val="tx1"/>
                        </a:solidFill>
                        <a:effectLst/>
                        <a:latin typeface="Arial"/>
                        <a:ea typeface="+mn-ea"/>
                        <a:cs typeface="+mn-cs"/>
                      </a:endParaRPr>
                    </a:p>
                  </a:txBody>
                  <a:tcPr marL="9144" marR="9144"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fontAlgn="b" latinLnBrk="0" hangingPunct="1">
                        <a:lnSpc>
                          <a:spcPct val="115000"/>
                        </a:lnSpc>
                        <a:spcBef>
                          <a:spcPts val="0"/>
                        </a:spcBef>
                        <a:spcAft>
                          <a:spcPts val="0"/>
                        </a:spcAft>
                        <a:tabLst>
                          <a:tab pos="742950" algn="l"/>
                        </a:tabLst>
                      </a:pPr>
                      <a:r>
                        <a:rPr lang="en-US" sz="1100" b="0" i="0" u="none" strike="noStrike" kern="1200" dirty="0" smtClean="0">
                          <a:solidFill>
                            <a:schemeClr val="tx1"/>
                          </a:solidFill>
                          <a:effectLst/>
                          <a:latin typeface="Arial"/>
                          <a:ea typeface="+mn-ea"/>
                          <a:cs typeface="+mn-cs"/>
                        </a:rPr>
                        <a:t>Peak amount during the month for failed trades to total core-equity capital</a:t>
                      </a:r>
                      <a:r>
                        <a:rPr lang="en-US" sz="1100" b="0" i="0" u="none" strike="noStrike" kern="1200" baseline="0" dirty="0" smtClean="0">
                          <a:solidFill>
                            <a:schemeClr val="tx1"/>
                          </a:solidFill>
                          <a:effectLst/>
                          <a:latin typeface="Arial"/>
                          <a:ea typeface="+mn-ea"/>
                          <a:cs typeface="+mn-cs"/>
                        </a:rPr>
                        <a:t> (value of failed trades divided by total core-equity capital)</a:t>
                      </a:r>
                      <a:endParaRPr lang="en-US" sz="1100" b="0" i="0" u="none" strike="noStrike" kern="1200" dirty="0">
                        <a:solidFill>
                          <a:schemeClr val="tx1"/>
                        </a:solidFill>
                        <a:effectLst/>
                        <a:latin typeface="Arial"/>
                        <a:ea typeface="+mn-ea"/>
                        <a:cs typeface="+mn-cs"/>
                      </a:endParaRPr>
                    </a:p>
                  </a:txBody>
                  <a:tcPr marL="8629" marR="8629" marT="8217"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Relevant OR events R1 (number)</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Measures the concentration of significant events on a trailing 12 month basis; proportion of events exceeding extreme losses (as defined by SHUSA) to events exceeding significant</a:t>
                      </a:r>
                      <a:r>
                        <a:rPr lang="en-US" sz="1000" b="0" i="0" u="none" strike="noStrike" baseline="0" dirty="0" smtClean="0">
                          <a:solidFill>
                            <a:srgbClr val="000000"/>
                          </a:solidFill>
                          <a:effectLst/>
                          <a:latin typeface="Arial"/>
                        </a:rPr>
                        <a:t> losses (as defined by SHUSA)</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SC confirmed fraud (%)</a:t>
                      </a:r>
                      <a:br>
                        <a:rPr lang="en-US" sz="1000" b="0" i="0" u="none" strike="noStrike" dirty="0">
                          <a:effectLst/>
                          <a:latin typeface="Arial"/>
                        </a:rPr>
                      </a:b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spcBef>
                          <a:spcPts val="200"/>
                        </a:spcBef>
                        <a:spcAft>
                          <a:spcPts val="200"/>
                        </a:spcAft>
                      </a:pPr>
                      <a:r>
                        <a:rPr lang="en-US" sz="1000" b="0" i="0" u="none" strike="noStrike" dirty="0" smtClean="0">
                          <a:solidFill>
                            <a:srgbClr val="000000"/>
                          </a:solidFill>
                          <a:effectLst/>
                          <a:latin typeface="Arial"/>
                        </a:rPr>
                        <a:t>SC confirmed</a:t>
                      </a:r>
                      <a:r>
                        <a:rPr lang="en-US" sz="1000" b="0" i="0" u="none" strike="noStrike" baseline="0" dirty="0" smtClean="0">
                          <a:solidFill>
                            <a:srgbClr val="000000"/>
                          </a:solidFill>
                          <a:effectLst/>
                          <a:latin typeface="Arial"/>
                        </a:rPr>
                        <a:t> fraud ($) as a percentage of total loan originations ($)</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Servers with Security Compliant Operating Systems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Number of operating systems that are compliant with the security policy</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marL="0" marR="0" indent="0" algn="l" defTabSz="457200" rtl="0" eaLnBrk="1" fontAlgn="ctr" latinLnBrk="0" hangingPunct="1">
                        <a:lnSpc>
                          <a:spcPct val="100000"/>
                        </a:lnSpc>
                        <a:spcBef>
                          <a:spcPts val="200"/>
                        </a:spcBef>
                        <a:spcAft>
                          <a:spcPts val="200"/>
                        </a:spcAft>
                        <a:buClrTx/>
                        <a:buSzTx/>
                        <a:buFontTx/>
                        <a:buNone/>
                        <a:tabLst/>
                        <a:defRPr/>
                      </a:pPr>
                      <a:endParaRPr lang="en-US" sz="1000" b="1" i="0" u="none" strike="noStrike" dirty="0" smtClean="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00" b="0" i="0" u="none" strike="noStrike" dirty="0">
                          <a:effectLst/>
                          <a:latin typeface="Arial"/>
                        </a:rPr>
                        <a:t>Systems with Obsolete Operating Systems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GB" sz="1000" b="0" dirty="0" smtClean="0">
                          <a:latin typeface="Arial" panose="020B0604020202020204" pitchFamily="34" charset="0"/>
                          <a:cs typeface="Arial" panose="020B0604020202020204" pitchFamily="34" charset="0"/>
                        </a:rPr>
                        <a:t>The </a:t>
                      </a:r>
                      <a:r>
                        <a:rPr lang="en-US" sz="1000" b="0" dirty="0" smtClean="0">
                          <a:latin typeface="Arial" panose="020B0604020202020204" pitchFamily="34" charset="0"/>
                          <a:cs typeface="Arial" panose="020B0604020202020204" pitchFamily="34" charset="0"/>
                        </a:rPr>
                        <a:t>percentage of servers currently working with obsolete operating systems</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Model 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200"/>
                        </a:spcBef>
                        <a:spcAft>
                          <a:spcPts val="20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in Production w/o Appropriate Approval</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number of legacy Tier 1 models used in production without appropriate approvals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6">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000000"/>
                          </a:solidFill>
                          <a:effectLst/>
                          <a:latin typeface="Arial"/>
                        </a:rPr>
                        <a:t>Compliance &amp; reputational</a:t>
                      </a:r>
                      <a:r>
                        <a:rPr lang="en-US" sz="1000" b="1" i="0" u="none" strike="noStrike" baseline="0" dirty="0" smtClean="0">
                          <a:solidFill>
                            <a:srgbClr val="000000"/>
                          </a:solidFill>
                          <a:effectLst/>
                          <a:latin typeface="Arial"/>
                        </a:rPr>
                        <a:t> </a:t>
                      </a:r>
                      <a:r>
                        <a:rPr lang="en-US" sz="1000" b="1" i="0" u="none" strike="noStrike" dirty="0" smtClean="0">
                          <a:solidFill>
                            <a:srgbClr val="000000"/>
                          </a:solidFill>
                          <a:effectLst/>
                          <a:latin typeface="Arial"/>
                        </a:rPr>
                        <a:t>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 of OCC Enforcement</a:t>
                      </a:r>
                      <a:r>
                        <a:rPr lang="en-US" sz="1000" b="0" i="0" u="none" strike="noStrike" baseline="0" dirty="0" smtClean="0">
                          <a:effectLst/>
                          <a:latin typeface="Arial"/>
                        </a:rPr>
                        <a:t> Actions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OCC enforcement actions include Cease &amp; Desist Orders, Civil Money Penalty Order, Notices Filed, Prompt Corrective Action Directives, and Securities Enforcement Actions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200"/>
                        </a:spcBef>
                        <a:spcAft>
                          <a:spcPts val="200"/>
                        </a:spcAft>
                      </a:pPr>
                      <a:r>
                        <a:rPr lang="en-US" sz="1050" b="0" i="0" u="none" strike="noStrike" dirty="0" smtClean="0">
                          <a:effectLst/>
                          <a:latin typeface="Arial"/>
                        </a:rPr>
                        <a:t>Federal Regulator Complaints (CFPB, OCC, FRB, etc.)</a:t>
                      </a:r>
                      <a:endParaRPr lang="en-US" sz="105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50" b="0" i="0" u="none" strike="noStrike" dirty="0" smtClean="0">
                          <a:solidFill>
                            <a:srgbClr val="000000"/>
                          </a:solidFill>
                          <a:effectLst/>
                          <a:latin typeface="Arial"/>
                        </a:rPr>
                        <a:t>The </a:t>
                      </a:r>
                      <a:r>
                        <a:rPr lang="en-US" sz="1050" b="0" i="0" u="none" strike="noStrike" baseline="0" dirty="0" smtClean="0">
                          <a:solidFill>
                            <a:srgbClr val="000000"/>
                          </a:solidFill>
                          <a:effectLst/>
                          <a:latin typeface="Arial"/>
                        </a:rPr>
                        <a:t>CFPB, along with other federal regulators, provides consumers the ability to share their complaints with financial companies. CFPB provides access to all complaint data on its website. Consumer complaints include bank account, credit card, credit reporting, debt collection, money transfer, and mortgage complaints</a:t>
                      </a:r>
                      <a:endParaRPr lang="en-US" sz="105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a:effectLst/>
                          <a:latin typeface="Arial"/>
                        </a:rPr>
                        <a:t>High Risk Customers as % of Total New Customers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number of customers classified as “high</a:t>
                      </a:r>
                      <a:r>
                        <a:rPr lang="en-US" sz="1000" b="0" i="0" u="none" strike="noStrike" baseline="0" dirty="0" smtClean="0">
                          <a:solidFill>
                            <a:srgbClr val="000000"/>
                          </a:solidFill>
                          <a:effectLst/>
                          <a:latin typeface="Arial"/>
                        </a:rPr>
                        <a:t> risk” (based on internal policies) as a percentage of the total number of new customers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equivalent matters requiring immediate attention</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The total number of open MRIAs issued by the Federal Reserve to all Santander entities operating in the US and over which the FRB has jurisdiction or other equivalent regulatory matters requiring</a:t>
                      </a:r>
                      <a:r>
                        <a:rPr lang="en-US" sz="1000" b="0" i="0" u="none" strike="noStrike" baseline="0" dirty="0" smtClean="0">
                          <a:solidFill>
                            <a:srgbClr val="000000"/>
                          </a:solidFill>
                          <a:effectLst/>
                          <a:latin typeface="Arial"/>
                        </a:rPr>
                        <a:t> immediate attention</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KYC Updates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kern="1200" baseline="0" dirty="0" smtClean="0">
                          <a:solidFill>
                            <a:schemeClr val="tx1"/>
                          </a:solidFill>
                          <a:effectLst/>
                          <a:latin typeface="Arial"/>
                          <a:ea typeface="ＭＳ Ｐゴシック"/>
                          <a:cs typeface="ＭＳ Ｐゴシック"/>
                        </a:rPr>
                        <a:t>Percent of total clients pending for Know Your Customer (KYC) updates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Serviced </a:t>
                      </a:r>
                      <a:r>
                        <a:rPr lang="en-US" sz="1000" b="0" i="0" u="none" strike="noStrike" dirty="0">
                          <a:effectLst/>
                          <a:latin typeface="Arial"/>
                        </a:rPr>
                        <a:t>for </a:t>
                      </a:r>
                      <a:r>
                        <a:rPr lang="en-US" sz="1000" b="0" i="0" u="none" strike="noStrike" dirty="0" smtClean="0">
                          <a:effectLst/>
                          <a:latin typeface="Arial"/>
                        </a:rPr>
                        <a:t>Others Monthly Net Charge-off Rate</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0" i="0" u="none" strike="noStrike" dirty="0" smtClean="0">
                          <a:solidFill>
                            <a:srgbClr val="000000"/>
                          </a:solidFill>
                          <a:effectLst/>
                          <a:latin typeface="Arial"/>
                        </a:rPr>
                        <a:t>Average monthly net charge-off rate for 12 trailing months for the SC serviced portfolios that management deems to exposure SC to reputational risk</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1" name="Group 10"/>
          <p:cNvGrpSpPr/>
          <p:nvPr/>
        </p:nvGrpSpPr>
        <p:grpSpPr>
          <a:xfrm>
            <a:off x="350611" y="72184"/>
            <a:ext cx="1563359" cy="189008"/>
            <a:chOff x="403281" y="164517"/>
            <a:chExt cx="1563359" cy="189008"/>
          </a:xfrm>
        </p:grpSpPr>
        <p:sp>
          <p:nvSpPr>
            <p:cNvPr id="12"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3" name="Oval 1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80600802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Metrics Glossary (7/7</a:t>
            </a:r>
            <a:r>
              <a:rPr lang="en-GB" dirty="0" smtClean="0"/>
              <a:t>)</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155521311"/>
              </p:ext>
            </p:extLst>
          </p:nvPr>
        </p:nvGraphicFramePr>
        <p:xfrm>
          <a:off x="366713" y="1209173"/>
          <a:ext cx="8824912" cy="4867110"/>
        </p:xfrm>
        <a:graphic>
          <a:graphicData uri="http://schemas.openxmlformats.org/drawingml/2006/table">
            <a:tbl>
              <a:tblPr firstRow="1" bandRow="1"/>
              <a:tblGrid>
                <a:gridCol w="1060736"/>
                <a:gridCol w="2362549"/>
                <a:gridCol w="5401627"/>
              </a:tblGrid>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Risk type</a:t>
                      </a:r>
                      <a:endParaRPr lang="en-US" sz="1000" b="1" i="0" u="none" strike="noStrike" dirty="0">
                        <a:solidFill>
                          <a:srgbClr val="FF0000"/>
                        </a:solidFill>
                        <a:effectLst/>
                        <a:latin typeface="Arial"/>
                      </a:endParaRPr>
                    </a:p>
                  </a:txBody>
                  <a:tcPr marL="0" marR="0"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Metric</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lnSpc>
                          <a:spcPct val="100000"/>
                        </a:lnSpc>
                        <a:spcBef>
                          <a:spcPts val="200"/>
                        </a:spcBef>
                        <a:spcAft>
                          <a:spcPts val="200"/>
                        </a:spcAft>
                      </a:pPr>
                      <a:r>
                        <a:rPr lang="en-US" sz="1000" b="1" i="0" u="none" strike="noStrike" dirty="0" smtClean="0">
                          <a:solidFill>
                            <a:srgbClr val="FF0000"/>
                          </a:solidFill>
                          <a:effectLst/>
                          <a:latin typeface="Arial"/>
                        </a:rPr>
                        <a:t>Definition</a:t>
                      </a:r>
                      <a:endParaRPr lang="en-US" sz="1000" b="1" i="0" u="none" strike="noStrike" dirty="0">
                        <a:solidFill>
                          <a:srgbClr val="FF0000"/>
                        </a:solidFill>
                        <a:effectLst/>
                        <a:latin typeface="Arial"/>
                      </a:endParaRPr>
                    </a:p>
                  </a:txBody>
                  <a:tcPr marL="18288"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8">
                  <a:txBody>
                    <a:bodyPr/>
                    <a:lstStyle/>
                    <a:p>
                      <a:pPr marL="0" marR="0" indent="0" algn="l" defTabSz="457200" rtl="0" eaLnBrk="1" fontAlgn="ctr" latinLnBrk="0" hangingPunct="1">
                        <a:lnSpc>
                          <a:spcPct val="100000"/>
                        </a:lnSpc>
                        <a:spcBef>
                          <a:spcPts val="200"/>
                        </a:spcBef>
                        <a:spcAft>
                          <a:spcPts val="200"/>
                        </a:spcAft>
                        <a:buClrTx/>
                        <a:buSzTx/>
                        <a:buFontTx/>
                        <a:buNone/>
                        <a:tabLst/>
                        <a:defRPr/>
                      </a:pPr>
                      <a:r>
                        <a:rPr lang="en-US" sz="1000" b="1" i="0" u="none" strike="noStrike" dirty="0" smtClean="0">
                          <a:solidFill>
                            <a:srgbClr val="000000"/>
                          </a:solidFill>
                          <a:effectLst/>
                          <a:latin typeface="Arial"/>
                        </a:rPr>
                        <a:t>Compliance &amp; reputational</a:t>
                      </a:r>
                      <a:r>
                        <a:rPr lang="en-US" sz="1000" b="1" i="0" u="none" strike="noStrike" baseline="0" dirty="0" smtClean="0">
                          <a:solidFill>
                            <a:srgbClr val="000000"/>
                          </a:solidFill>
                          <a:effectLst/>
                          <a:latin typeface="Arial"/>
                        </a:rPr>
                        <a:t> </a:t>
                      </a:r>
                      <a:r>
                        <a:rPr lang="en-US" sz="1000" b="1" i="0" u="none" strike="noStrike" dirty="0" smtClean="0">
                          <a:solidFill>
                            <a:srgbClr val="000000"/>
                          </a:solidFill>
                          <a:effectLst/>
                          <a:latin typeface="Arial"/>
                        </a:rPr>
                        <a:t>risk</a:t>
                      </a: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Total customer complaints received from regulatory agencies and government officials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Total customer complaints received from regulatory agencies and government officials as a rolling 12-month cumulative number of complaints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New Monthly Arbitrations and Court Proceedings</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00000"/>
                        </a:lnSpc>
                        <a:spcBef>
                          <a:spcPts val="200"/>
                        </a:spcBef>
                        <a:spcAft>
                          <a:spcPts val="200"/>
                        </a:spcAft>
                      </a:pPr>
                      <a:r>
                        <a:rPr lang="en-US" sz="1000" kern="1200" dirty="0" smtClean="0">
                          <a:solidFill>
                            <a:schemeClr val="tx1"/>
                          </a:solidFill>
                          <a:effectLst/>
                          <a:latin typeface="Arial" panose="020B0604020202020204" pitchFamily="34" charset="0"/>
                          <a:ea typeface="+mn-ea"/>
                          <a:cs typeface="Arial" panose="020B0604020202020204" pitchFamily="34" charset="0"/>
                        </a:rPr>
                        <a:t>the number of arbitrations (FINRA) and legal proceedings SSLLC has been named in during the preceding month.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spcBef>
                          <a:spcPts val="200"/>
                        </a:spcBef>
                        <a:spcAft>
                          <a:spcPts val="200"/>
                        </a:spcAft>
                      </a:pPr>
                      <a:r>
                        <a:rPr lang="en-US" sz="1000" b="0" i="0" u="none" strike="noStrike" dirty="0" smtClean="0">
                          <a:effectLst/>
                          <a:latin typeface="Arial"/>
                        </a:rPr>
                        <a:t>Total Number of Sales Practice Complaints (Monthly) </a:t>
                      </a:r>
                      <a:endParaRPr lang="en-US" sz="1000" b="0" i="0" u="none" strike="noStrike" dirty="0">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200"/>
                        </a:spcAft>
                      </a:pPr>
                      <a:r>
                        <a:rPr lang="en-GB" sz="1000" b="0" dirty="0" smtClean="0">
                          <a:latin typeface="Arial" panose="020B0604020202020204" pitchFamily="34" charset="0"/>
                          <a:cs typeface="Arial" panose="020B0604020202020204" pitchFamily="34" charset="0"/>
                        </a:rPr>
                        <a:t>The number of </a:t>
                      </a:r>
                      <a:r>
                        <a:rPr lang="en-US" sz="1000" kern="1200" dirty="0" smtClean="0">
                          <a:solidFill>
                            <a:schemeClr val="tx1"/>
                          </a:solidFill>
                          <a:effectLst/>
                          <a:latin typeface="Arial" panose="020B0604020202020204" pitchFamily="34" charset="0"/>
                          <a:ea typeface="+mn-ea"/>
                          <a:cs typeface="Arial" panose="020B0604020202020204" pitchFamily="34" charset="0"/>
                        </a:rPr>
                        <a:t>written complaints received by SSLLC during the preceding month related to the conduct of a Financial Consultant or the Firm which involved the offer, sale or purchase of a security or insurance product to a customer.</a:t>
                      </a:r>
                      <a:endParaRPr lang="en-GB" sz="1000" b="0" dirty="0">
                        <a:latin typeface="Arial" panose="020B0604020202020204" pitchFamily="34" charset="0"/>
                        <a:cs typeface="Arial" panose="020B0604020202020204" pitchFamily="34" charset="0"/>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 Clients (% Total)</a:t>
                      </a:r>
                      <a:endParaRPr lang="en-US" sz="1000" b="0" kern="1200" baseline="0" dirty="0" smtClean="0">
                        <a:solidFill>
                          <a:schemeClr val="tx1"/>
                        </a:solidFill>
                        <a:effectLst/>
                        <a:latin typeface="Arial"/>
                        <a:ea typeface="ＭＳ Ｐゴシック"/>
                        <a:cs typeface="ＭＳ Ｐゴシック"/>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Percent of total clients who are </a:t>
                      </a: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Persons (PEP)</a:t>
                      </a:r>
                      <a:endParaRPr lang="en-US" sz="1000" b="0" kern="1200" baseline="0" dirty="0" smtClean="0">
                        <a:solidFill>
                          <a:schemeClr val="tx1"/>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AML Transaction Monitoring alerts &gt;30 days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Pending AML alerts awaiting clarification for more than 30 days</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OFAC Warnings, rejects or blocks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Number of OFAC events requiring immediate attention to ensure OFAC Compliance</a:t>
                      </a: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Arial"/>
                          <a:ea typeface="ＭＳ Ｐゴシック"/>
                          <a:cs typeface="ＭＳ Ｐゴシック"/>
                        </a:rPr>
                        <a:t>Past Due Compliance Monitoring CAPs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Correction Action Plans identified through the </a:t>
                      </a:r>
                      <a:r>
                        <a:rPr lang="en-US" sz="1000" b="0" kern="1200" baseline="0" dirty="0" smtClean="0">
                          <a:solidFill>
                            <a:schemeClr val="tx1"/>
                          </a:solidFill>
                          <a:effectLst/>
                          <a:latin typeface="Arial"/>
                          <a:ea typeface="ＭＳ Ｐゴシック"/>
                          <a:cs typeface="ＭＳ Ｐゴシック"/>
                        </a:rPr>
                        <a:t>internal regulatory </a:t>
                      </a:r>
                      <a:r>
                        <a:rPr lang="en-US" sz="1000" b="0" kern="1200" baseline="0" dirty="0">
                          <a:solidFill>
                            <a:schemeClr val="tx1"/>
                          </a:solidFill>
                          <a:effectLst/>
                          <a:latin typeface="Arial"/>
                          <a:ea typeface="ＭＳ Ｐゴシック"/>
                          <a:cs typeface="ＭＳ Ｐゴシック"/>
                        </a:rPr>
                        <a:t>monitoring process and agreed by Management that are past their </a:t>
                      </a:r>
                      <a:r>
                        <a:rPr lang="en-US" sz="1000" b="0" kern="1200" baseline="0" dirty="0" smtClean="0">
                          <a:solidFill>
                            <a:schemeClr val="tx1"/>
                          </a:solidFill>
                          <a:effectLst/>
                          <a:latin typeface="Arial"/>
                          <a:ea typeface="ＭＳ Ｐゴシック"/>
                          <a:cs typeface="ＭＳ Ｐゴシック"/>
                        </a:rPr>
                        <a:t>due date</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ctr" latinLnBrk="0" hangingPunct="1">
                        <a:lnSpc>
                          <a:spcPts val="1000"/>
                        </a:lnSpc>
                        <a:spcBef>
                          <a:spcPts val="0"/>
                        </a:spcBef>
                        <a:spcAft>
                          <a:spcPts val="0"/>
                        </a:spcAft>
                        <a:buClr>
                          <a:schemeClr val="tx1"/>
                        </a:buClr>
                        <a:buSzTx/>
                        <a:buFont typeface="Arial" panose="020B0604020202020204" pitchFamily="34" charset="0"/>
                        <a:buNone/>
                        <a:tabLst/>
                        <a:defRPr/>
                      </a:pPr>
                      <a:r>
                        <a:rPr lang="en-US" sz="1000" b="0" kern="1200" baseline="0" dirty="0" smtClean="0">
                          <a:solidFill>
                            <a:schemeClr val="tx1"/>
                          </a:solidFill>
                          <a:effectLst/>
                          <a:latin typeface="Arial"/>
                          <a:ea typeface="ＭＳ Ｐゴシック"/>
                          <a:cs typeface="ＭＳ Ｐゴシック"/>
                        </a:rPr>
                        <a:t>Violations of Code of Conduct and Ethics</a:t>
                      </a: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a:ea typeface="ＭＳ Ｐゴシック"/>
                          <a:cs typeface="ＭＳ Ｐゴシック"/>
                        </a:rPr>
                        <a:t>Employees who </a:t>
                      </a:r>
                      <a:r>
                        <a:rPr lang="en-US" sz="1000" b="0" kern="1200" baseline="0" dirty="0" smtClean="0">
                          <a:solidFill>
                            <a:schemeClr val="tx1"/>
                          </a:solidFill>
                          <a:effectLst/>
                          <a:latin typeface="Arial"/>
                          <a:ea typeface="ＭＳ Ｐゴシック"/>
                          <a:cs typeface="ＭＳ Ｐゴシック"/>
                        </a:rPr>
                        <a:t>has a conduct </a:t>
                      </a:r>
                      <a:r>
                        <a:rPr lang="en-US" sz="1000" b="0" kern="1200" baseline="0" dirty="0">
                          <a:solidFill>
                            <a:schemeClr val="tx1"/>
                          </a:solidFill>
                          <a:effectLst/>
                          <a:latin typeface="Arial"/>
                          <a:ea typeface="ＭＳ Ｐゴシック"/>
                          <a:cs typeface="ＭＳ Ｐゴシック"/>
                        </a:rPr>
                        <a:t>that is identified as a violation in the Bank’s Code of Conduct and Ethic </a:t>
                      </a:r>
                      <a:r>
                        <a:rPr lang="en-US" sz="1000" b="0" kern="1200" baseline="0" dirty="0" smtClean="0">
                          <a:solidFill>
                            <a:schemeClr val="tx1"/>
                          </a:solidFill>
                          <a:effectLst/>
                          <a:latin typeface="Arial"/>
                          <a:ea typeface="ＭＳ Ｐゴシック"/>
                          <a:cs typeface="ＭＳ Ｐゴシック"/>
                        </a:rPr>
                        <a:t>policy</a:t>
                      </a:r>
                      <a:endParaRPr lang="en-US" sz="1000" b="0" kern="1200" baseline="0" dirty="0">
                        <a:solidFill>
                          <a:schemeClr val="tx1"/>
                        </a:solidFill>
                        <a:effectLst/>
                        <a:latin typeface="Arial"/>
                        <a:ea typeface="ＭＳ Ｐゴシック"/>
                        <a:cs typeface="ＭＳ Ｐゴシック"/>
                      </a:endParaRPr>
                    </a:p>
                  </a:txBody>
                  <a:tcPr marL="8669" marR="8669" marT="82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rowSpan="5">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1" i="0" u="none" strike="noStrike" dirty="0" smtClean="0">
                          <a:solidFill>
                            <a:srgbClr val="000000"/>
                          </a:solidFill>
                          <a:effectLst/>
                          <a:latin typeface="Arial"/>
                        </a:rPr>
                        <a:t>Fiduciary risk</a:t>
                      </a: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Clients with missing profiles (%)</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Proportion of clients with old or missing profiles relative to total clients with securities in portfolios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Discretionary mandates: Aging of Excesses (days)</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Aging of exceeded asset-type concentrations – composed of equity and emerging markets (EM) concentrations – within discretionary mandates (investment decisions made by BSI on behalf of clients)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a:solidFill>
                            <a:srgbClr val="000000"/>
                          </a:solidFill>
                          <a:effectLst/>
                          <a:latin typeface="Arial" panose="020B0604020202020204" pitchFamily="34" charset="0"/>
                          <a:cs typeface="Arial" panose="020B0604020202020204" pitchFamily="34" charset="0"/>
                        </a:rPr>
                        <a:t>Exceeded client </a:t>
                      </a:r>
                      <a:r>
                        <a:rPr lang="en-US" sz="1000" b="0" i="0" u="none" strike="noStrike" dirty="0" smtClean="0">
                          <a:solidFill>
                            <a:srgbClr val="000000"/>
                          </a:solidFill>
                          <a:effectLst/>
                          <a:latin typeface="Arial" panose="020B0604020202020204" pitchFamily="34" charset="0"/>
                          <a:cs typeface="Arial" panose="020B0604020202020204" pitchFamily="34" charset="0"/>
                        </a:rPr>
                        <a:t>investment profiles</a:t>
                      </a:r>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Proportion of clients (of total clients) with investment profiles exceeding agreed-upon level of risk based on the two limits that are part of the investment profile signed by the client: Level of Equivalent Risk (REQ) and Emerging Markets concentrations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endParaRPr lang="en-US" sz="1000" b="1"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spcBef>
                          <a:spcPts val="200"/>
                        </a:spcBef>
                        <a:spcAft>
                          <a:spcPts val="200"/>
                        </a:spcAft>
                      </a:pPr>
                      <a:r>
                        <a:rPr lang="en-US" sz="1000" b="0" i="0" u="none" strike="noStrike" dirty="0" smtClean="0">
                          <a:solidFill>
                            <a:srgbClr val="000000"/>
                          </a:solidFill>
                          <a:effectLst/>
                          <a:latin typeface="Arial" panose="020B0604020202020204" pitchFamily="34" charset="0"/>
                          <a:cs typeface="Arial" panose="020B0604020202020204" pitchFamily="34" charset="0"/>
                        </a:rPr>
                        <a:t>Pending </a:t>
                      </a:r>
                      <a:r>
                        <a:rPr lang="en-US" sz="1000" b="0" i="0" u="none" strike="noStrike" dirty="0">
                          <a:solidFill>
                            <a:srgbClr val="000000"/>
                          </a:solidFill>
                          <a:effectLst/>
                          <a:latin typeface="Arial" panose="020B0604020202020204" pitchFamily="34" charset="0"/>
                          <a:cs typeface="Arial" panose="020B0604020202020204" pitchFamily="34" charset="0"/>
                        </a:rPr>
                        <a:t>Purchase Order </a:t>
                      </a:r>
                      <a:r>
                        <a:rPr lang="en-US" sz="1000" b="0" i="0" u="none" strike="noStrike" dirty="0" smtClean="0">
                          <a:solidFill>
                            <a:srgbClr val="000000"/>
                          </a:solidFill>
                          <a:effectLst/>
                          <a:latin typeface="Arial" panose="020B0604020202020204" pitchFamily="34" charset="0"/>
                          <a:cs typeface="Arial" panose="020B0604020202020204" pitchFamily="34" charset="0"/>
                        </a:rPr>
                        <a:t/>
                      </a:r>
                      <a:br>
                        <a:rPr lang="en-US" sz="1000" b="0" i="0" u="none" strike="noStrike" dirty="0" smtClean="0">
                          <a:solidFill>
                            <a:srgbClr val="000000"/>
                          </a:solidFill>
                          <a:effectLst/>
                          <a:latin typeface="Arial" panose="020B0604020202020204" pitchFamily="34" charset="0"/>
                          <a:cs typeface="Arial" panose="020B0604020202020204" pitchFamily="34" charset="0"/>
                        </a:rPr>
                      </a:br>
                      <a:r>
                        <a:rPr lang="en-US" sz="1000" b="0" i="0" u="none" strike="noStrike" dirty="0" smtClean="0">
                          <a:solidFill>
                            <a:srgbClr val="000000"/>
                          </a:solidFill>
                          <a:effectLst/>
                          <a:latin typeface="Arial" panose="020B0604020202020204" pitchFamily="34" charset="0"/>
                          <a:cs typeface="Arial" panose="020B0604020202020204" pitchFamily="34" charset="0"/>
                        </a:rPr>
                        <a:t>Documentation </a:t>
                      </a:r>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rtl="0" fontAlgn="ctr">
                        <a:spcBef>
                          <a:spcPts val="200"/>
                        </a:spcBef>
                        <a:spcAft>
                          <a:spcPts val="200"/>
                        </a:spcAft>
                      </a:pPr>
                      <a:r>
                        <a:rPr lang="en-US" sz="1000" b="0" i="0" u="none" strike="noStrike" dirty="0" smtClean="0">
                          <a:solidFill>
                            <a:srgbClr val="000000"/>
                          </a:solidFill>
                          <a:effectLst/>
                          <a:latin typeface="Arial"/>
                        </a:rPr>
                        <a:t>Purchase investment orders (POs) pending client signatures as a percentage of total POs on a trailing 18 month basis</a:t>
                      </a:r>
                      <a:endParaRPr lang="en-US" sz="1000" b="0" i="0" u="none" strike="noStrike" dirty="0">
                        <a:solidFill>
                          <a:srgbClr val="000000"/>
                        </a:solidFill>
                        <a:effectLst/>
                        <a:latin typeface="Arial"/>
                      </a:endParaRPr>
                    </a:p>
                  </a:txBody>
                  <a:tcPr marL="18288"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algn="l" rtl="0" fontAlgn="ctr">
                        <a:spcBef>
                          <a:spcPts val="200"/>
                        </a:spcBef>
                        <a:spcAft>
                          <a:spcPts val="200"/>
                        </a:spcAft>
                      </a:pPr>
                      <a:endParaRPr lang="en-US" sz="1000" b="1" i="0" u="none" strike="noStrike" dirty="0">
                        <a:solidFill>
                          <a:srgbClr val="000000"/>
                        </a:solidFill>
                        <a:effectLst/>
                        <a:latin typeface="Arial"/>
                      </a:endParaRPr>
                    </a:p>
                  </a:txBody>
                  <a:tcPr marL="0"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10003" marR="10003"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a:ea typeface="ＭＳ Ｐゴシック"/>
                          <a:cs typeface="ＭＳ Ｐゴシック"/>
                        </a:rPr>
                        <a:t>Monitoring of the level of the “chiefly compensated” test to ensure it remains above the 70 percent threshold of the exception set by Regulation R.</a:t>
                      </a:r>
                      <a:endParaRPr lang="en-US" sz="1000" b="0" i="0" u="none" strike="noStrike" kern="1200" dirty="0">
                        <a:solidFill>
                          <a:srgbClr val="000000"/>
                        </a:solidFill>
                        <a:effectLst/>
                        <a:latin typeface="Arial"/>
                        <a:ea typeface="ＭＳ Ｐゴシック"/>
                        <a:cs typeface="ＭＳ Ｐゴシック"/>
                      </a:endParaRPr>
                    </a:p>
                  </a:txBody>
                  <a:tcPr marL="8629" marR="8629" marT="82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350611" y="72184"/>
            <a:ext cx="1563359" cy="189008"/>
            <a:chOff x="403281" y="164517"/>
            <a:chExt cx="1563359" cy="189008"/>
          </a:xfrm>
        </p:grpSpPr>
        <p:sp>
          <p:nvSpPr>
            <p:cNvPr id="9"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0" name="Oval 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1273538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smtClean="0"/>
              <a:t>SHUSA definition of “Material” Operational Risk events</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115824073"/>
              </p:ext>
            </p:extLst>
          </p:nvPr>
        </p:nvGraphicFramePr>
        <p:xfrm>
          <a:off x="355600" y="1817688"/>
          <a:ext cx="8880475" cy="4227514"/>
        </p:xfrm>
        <a:graphic>
          <a:graphicData uri="http://schemas.openxmlformats.org/drawingml/2006/table">
            <a:tbl>
              <a:tblPr firstRow="1" firstCol="1" bandRow="1">
                <a:tableStyleId>{839DD9DD-9E6C-4910-8AC0-68ADFF6A6AFC}</a:tableStyleId>
              </a:tblPr>
              <a:tblGrid>
                <a:gridCol w="1614487"/>
                <a:gridCol w="3800827"/>
                <a:gridCol w="3465161"/>
              </a:tblGrid>
              <a:tr h="274689">
                <a:tc>
                  <a:txBody>
                    <a:bodyPr/>
                    <a:lstStyle/>
                    <a:p>
                      <a:pPr marL="0" marR="0" algn="l">
                        <a:spcBef>
                          <a:spcPts val="0"/>
                        </a:spcBef>
                        <a:spcAft>
                          <a:spcPts val="0"/>
                        </a:spcAft>
                      </a:pPr>
                      <a:r>
                        <a:rPr lang="en-GB" sz="1200" dirty="0">
                          <a:solidFill>
                            <a:schemeClr val="accent1"/>
                          </a:solidFill>
                          <a:effectLst/>
                          <a:latin typeface="Arial" panose="020B0604020202020204" pitchFamily="34" charset="0"/>
                          <a:cs typeface="Arial" panose="020B0604020202020204" pitchFamily="34" charset="0"/>
                        </a:rPr>
                        <a:t>Type of Impact</a:t>
                      </a:r>
                      <a:endParaRPr lang="en-US" sz="1200"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Material Event</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c>
                  <a:txBody>
                    <a:bodyPr/>
                    <a:lstStyle/>
                    <a:p>
                      <a:pPr marL="0" marR="0" algn="l">
                        <a:spcBef>
                          <a:spcPts val="0"/>
                        </a:spcBef>
                        <a:spcAft>
                          <a:spcPts val="0"/>
                        </a:spcAft>
                      </a:pPr>
                      <a:r>
                        <a:rPr lang="en-GB" sz="1200" b="1" dirty="0">
                          <a:solidFill>
                            <a:schemeClr val="accent1"/>
                          </a:solidFill>
                          <a:effectLst/>
                          <a:latin typeface="Arial" panose="020B0604020202020204" pitchFamily="34" charset="0"/>
                          <a:cs typeface="Arial" panose="020B0604020202020204" pitchFamily="34" charset="0"/>
                        </a:rPr>
                        <a:t>Significant Event </a:t>
                      </a:r>
                      <a:endParaRPr lang="en-US" sz="1200" b="1" dirty="0">
                        <a:solidFill>
                          <a:schemeClr val="accent1"/>
                        </a:solidFill>
                        <a:effectLst/>
                        <a:latin typeface="Arial" panose="020B0604020202020204" pitchFamily="34" charset="0"/>
                        <a:ea typeface="Calibri"/>
                        <a:cs typeface="Arial" panose="020B0604020202020204" pitchFamily="34" charset="0"/>
                      </a:endParaRPr>
                    </a:p>
                  </a:txBody>
                  <a:tcPr marL="56930" marR="56930" marT="0" marB="0" anchor="ctr"/>
                </a:tc>
              </a:tr>
              <a:tr h="974425">
                <a:tc>
                  <a:txBody>
                    <a:bodyPr/>
                    <a:lstStyle/>
                    <a:p>
                      <a:pPr marL="0" marR="0" algn="l">
                        <a:spcBef>
                          <a:spcPts val="0"/>
                        </a:spcBef>
                        <a:spcAft>
                          <a:spcPts val="0"/>
                        </a:spcAft>
                      </a:pPr>
                      <a:r>
                        <a:rPr lang="en-GB" sz="1200">
                          <a:effectLst/>
                          <a:latin typeface="Arial" panose="020B0604020202020204" pitchFamily="34" charset="0"/>
                          <a:cs typeface="Arial" panose="020B0604020202020204" pitchFamily="34" charset="0"/>
                        </a:rPr>
                        <a:t>Economic/Financial</a:t>
                      </a:r>
                      <a:endParaRPr lang="en-US" sz="120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Real or potential loss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P&amp;L Impact &gt;= $100K and &lt;$</a:t>
                      </a:r>
                      <a:r>
                        <a:rPr lang="en-GB" sz="1200" dirty="0" smtClean="0">
                          <a:effectLst/>
                          <a:latin typeface="Arial" panose="020B0604020202020204" pitchFamily="34" charset="0"/>
                          <a:cs typeface="Arial" panose="020B0604020202020204" pitchFamily="34" charset="0"/>
                        </a:rPr>
                        <a:t>500K</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Incidents with the same root cause whose aggregate amount over the last 12 months exceeds $100K</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116931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Regulatory</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Severe regulatory attention including the potential for  investigation leading to enforcement actions such as Memorandum of Understanding, Consent Order, Cease and </a:t>
                      </a:r>
                      <a:r>
                        <a:rPr lang="en-GB" sz="1200" dirty="0" smtClean="0">
                          <a:effectLst/>
                          <a:latin typeface="Arial" panose="020B0604020202020204" pitchFamily="34" charset="0"/>
                          <a:cs typeface="Arial" panose="020B0604020202020204" pitchFamily="34" charset="0"/>
                        </a:rPr>
                        <a:t>Desist</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Potential cessation of major business, operation or strategic action</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Significant regulatory attention, including the potential for investigation leading to MRA, MRIA and/or Board Resolution</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a:effectLst/>
                          <a:latin typeface="Arial" panose="020B0604020202020204" pitchFamily="34" charset="0"/>
                          <a:cs typeface="Arial" panose="020B0604020202020204" pitchFamily="34" charset="0"/>
                        </a:rPr>
                        <a:t>Potential for violations/fines</a:t>
                      </a:r>
                      <a:endParaRPr lang="en-US" sz="1200">
                        <a:effectLst/>
                        <a:latin typeface="Arial" panose="020B0604020202020204" pitchFamily="34" charset="0"/>
                        <a:ea typeface="Calibri"/>
                        <a:cs typeface="Arial" panose="020B0604020202020204" pitchFamily="34" charset="0"/>
                      </a:endParaRPr>
                    </a:p>
                  </a:txBody>
                  <a:tcPr marL="56930" marR="56930" marT="0" marB="0"/>
                </a:tc>
              </a:tr>
              <a:tr h="389770">
                <a:tc>
                  <a:txBody>
                    <a:bodyPr/>
                    <a:lstStyle/>
                    <a:p>
                      <a:pPr marL="0" marR="0" algn="l">
                        <a:spcBef>
                          <a:spcPts val="0"/>
                        </a:spcBef>
                        <a:spcAft>
                          <a:spcPts val="0"/>
                        </a:spcAft>
                      </a:pPr>
                      <a:r>
                        <a:rPr lang="en-GB" sz="1200" dirty="0">
                          <a:effectLst/>
                          <a:latin typeface="Arial" panose="020B0604020202020204" pitchFamily="34" charset="0"/>
                          <a:cs typeface="Arial" panose="020B0604020202020204" pitchFamily="34" charset="0"/>
                        </a:rPr>
                        <a:t>Reputational and Media </a:t>
                      </a:r>
                      <a:r>
                        <a:rPr lang="en-GB" sz="1200" dirty="0" smtClean="0">
                          <a:effectLst/>
                          <a:latin typeface="Arial" panose="020B0604020202020204" pitchFamily="34" charset="0"/>
                          <a:cs typeface="Arial" panose="020B0604020202020204" pitchFamily="34" charset="0"/>
                        </a:rPr>
                        <a:t>Impact</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regional, national or international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Event results in negative or unfavorable local media coverage</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r h="974425">
                <a:tc>
                  <a:txBody>
                    <a:bodyPr/>
                    <a:lstStyle/>
                    <a:p>
                      <a:pPr marL="0" marR="0" algn="l">
                        <a:spcBef>
                          <a:spcPts val="0"/>
                        </a:spcBef>
                        <a:spcAft>
                          <a:spcPts val="0"/>
                        </a:spcAft>
                      </a:pPr>
                      <a:r>
                        <a:rPr lang="en-US" sz="1200" dirty="0">
                          <a:effectLst/>
                          <a:latin typeface="Arial" panose="020B0604020202020204" pitchFamily="34" charset="0"/>
                          <a:cs typeface="Arial" panose="020B0604020202020204" pitchFamily="34" charset="0"/>
                        </a:rPr>
                        <a:t>Clients and Service</a:t>
                      </a:r>
                      <a:endParaRPr lang="en-US" sz="1200" dirty="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P0, P1 or </a:t>
                      </a:r>
                      <a:r>
                        <a:rPr lang="en-GB" sz="1200" dirty="0" smtClean="0">
                          <a:effectLst/>
                          <a:latin typeface="Arial" panose="020B0604020202020204" pitchFamily="34" charset="0"/>
                          <a:cs typeface="Arial" panose="020B0604020202020204" pitchFamily="34" charset="0"/>
                        </a:rPr>
                        <a:t>P2</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more than 1% of the clients, or 5,000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10 or more strategic, commercial or institutional </a:t>
                      </a:r>
                      <a:r>
                        <a:rPr lang="en-GB" sz="1200" dirty="0" smtClean="0">
                          <a:effectLst/>
                          <a:latin typeface="Arial" panose="020B0604020202020204" pitchFamily="34" charset="0"/>
                          <a:cs typeface="Arial" panose="020B0604020202020204" pitchFamily="34" charset="0"/>
                        </a:rPr>
                        <a:t>clients</a:t>
                      </a:r>
                      <a:endParaRPr lang="en-US" sz="1200" dirty="0">
                        <a:effectLst/>
                        <a:latin typeface="Arial" panose="020B0604020202020204" pitchFamily="34" charset="0"/>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Technological incidents classified as P3+ or </a:t>
                      </a:r>
                      <a:r>
                        <a:rPr lang="en-GB" sz="1200" dirty="0" smtClean="0">
                          <a:effectLst/>
                          <a:latin typeface="Arial" panose="020B0604020202020204" pitchFamily="34" charset="0"/>
                          <a:cs typeface="Arial" panose="020B0604020202020204" pitchFamily="34" charset="0"/>
                        </a:rPr>
                        <a:t>P3</a:t>
                      </a:r>
                      <a:endParaRPr lang="en-US" sz="1200" dirty="0">
                        <a:effectLst/>
                        <a:latin typeface="Arial" panose="020B0604020202020204" pitchFamily="34" charset="0"/>
                        <a:cs typeface="Arial" panose="020B0604020202020204" pitchFamily="34" charset="0"/>
                      </a:endParaRPr>
                    </a:p>
                    <a:p>
                      <a:pPr marL="342900" marR="0" lvl="0" indent="-342900" algn="l">
                        <a:spcBef>
                          <a:spcPts val="0"/>
                        </a:spcBef>
                        <a:spcAft>
                          <a:spcPts val="0"/>
                        </a:spcAft>
                        <a:buFont typeface="Symbol"/>
                        <a:buChar char=""/>
                      </a:pPr>
                      <a:r>
                        <a:rPr lang="en-GB" sz="1200" dirty="0">
                          <a:effectLst/>
                          <a:latin typeface="Arial" panose="020B0604020202020204" pitchFamily="34" charset="0"/>
                          <a:cs typeface="Arial" panose="020B0604020202020204" pitchFamily="34" charset="0"/>
                        </a:rPr>
                        <a:t>Affecting less  than 1% of the clients, or 1,000 in absolute value, and impacted </a:t>
                      </a:r>
                      <a:r>
                        <a:rPr lang="en-GB" sz="1200" dirty="0" smtClean="0">
                          <a:effectLst/>
                          <a:latin typeface="Arial" panose="020B0604020202020204" pitchFamily="34" charset="0"/>
                          <a:cs typeface="Arial" panose="020B0604020202020204" pitchFamily="34" charset="0"/>
                        </a:rPr>
                        <a:t>detrimentally</a:t>
                      </a:r>
                      <a:endParaRPr lang="en-US" sz="1200" dirty="0">
                        <a:effectLst/>
                        <a:latin typeface="Arial" panose="020B0604020202020204" pitchFamily="34" charset="0"/>
                        <a:cs typeface="Arial" panose="020B0604020202020204" pitchFamily="34" charset="0"/>
                      </a:endParaRPr>
                    </a:p>
                  </a:txBody>
                  <a:tcPr marL="56930" marR="56930" marT="0" marB="0"/>
                </a:tc>
              </a:tr>
              <a:tr h="444895">
                <a:tc>
                  <a:txBody>
                    <a:bodyPr/>
                    <a:lstStyle/>
                    <a:p>
                      <a:pPr marL="0" marR="0" algn="l">
                        <a:spcBef>
                          <a:spcPts val="0"/>
                        </a:spcBef>
                        <a:spcAft>
                          <a:spcPts val="0"/>
                        </a:spcAft>
                      </a:pPr>
                      <a:r>
                        <a:rPr lang="en-GB" sz="1200">
                          <a:effectLst/>
                          <a:latin typeface="Arial" panose="020B0604020202020204" pitchFamily="34" charset="0"/>
                          <a:cs typeface="Arial" panose="020B0604020202020204" pitchFamily="34" charset="0"/>
                        </a:rPr>
                        <a:t>Others</a:t>
                      </a:r>
                      <a:endParaRPr lang="en-US" sz="1200">
                        <a:effectLst/>
                        <a:latin typeface="Arial" panose="020B0604020202020204" pitchFamily="34" charset="0"/>
                        <a:cs typeface="Arial" panose="020B0604020202020204" pitchFamily="34" charset="0"/>
                      </a:endParaRPr>
                    </a:p>
                    <a:p>
                      <a:pPr marL="0" marR="0" algn="l">
                        <a:spcBef>
                          <a:spcPts val="0"/>
                        </a:spcBef>
                        <a:spcAft>
                          <a:spcPts val="0"/>
                        </a:spcAft>
                      </a:pPr>
                      <a:r>
                        <a:rPr lang="en-GB" sz="1200">
                          <a:effectLst/>
                          <a:latin typeface="Arial" panose="020B0604020202020204" pitchFamily="34" charset="0"/>
                          <a:cs typeface="Arial" panose="020B0604020202020204" pitchFamily="34" charset="0"/>
                        </a:rPr>
                        <a:t> </a:t>
                      </a:r>
                      <a:endParaRPr lang="en-US" sz="1200">
                        <a:effectLst/>
                        <a:latin typeface="Arial" panose="020B0604020202020204" pitchFamily="34" charset="0"/>
                        <a:ea typeface="Calibri"/>
                        <a:cs typeface="Arial" panose="020B0604020202020204" pitchFamily="34" charset="0"/>
                      </a:endParaRP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confidential or restricted information </a:t>
                      </a:r>
                    </a:p>
                  </a:txBody>
                  <a:tcPr marL="56930" marR="56930" marT="0" marB="0"/>
                </a:tc>
                <a:tc>
                  <a:txBody>
                    <a:bodyPr/>
                    <a:lstStyle/>
                    <a:p>
                      <a:pPr marL="342900" marR="0" lvl="0" indent="-342900" algn="l">
                        <a:spcBef>
                          <a:spcPts val="0"/>
                        </a:spcBef>
                        <a:spcAft>
                          <a:spcPts val="0"/>
                        </a:spcAft>
                        <a:buFont typeface="Symbol"/>
                        <a:buChar char=""/>
                      </a:pPr>
                      <a:r>
                        <a:rPr lang="en-US" sz="1200" dirty="0">
                          <a:effectLst/>
                          <a:latin typeface="Arial" panose="020B0604020202020204" pitchFamily="34" charset="0"/>
                          <a:cs typeface="Arial" panose="020B0604020202020204" pitchFamily="34" charset="0"/>
                        </a:rPr>
                        <a:t>Loss of or exposure to internal information </a:t>
                      </a:r>
                      <a:endParaRPr lang="en-US" sz="1200" dirty="0">
                        <a:solidFill>
                          <a:srgbClr val="1F497D"/>
                        </a:solidFill>
                        <a:effectLst/>
                        <a:latin typeface="Arial" panose="020B0604020202020204" pitchFamily="34" charset="0"/>
                        <a:ea typeface="Calibri"/>
                        <a:cs typeface="Arial" panose="020B0604020202020204" pitchFamily="34" charset="0"/>
                      </a:endParaRPr>
                    </a:p>
                  </a:txBody>
                  <a:tcPr marL="56930" marR="56930" marT="0" marB="0"/>
                </a:tc>
              </a:tr>
            </a:tbl>
          </a:graphicData>
        </a:graphic>
      </p:graphicFrame>
      <p:sp>
        <p:nvSpPr>
          <p:cNvPr id="8" name="Rectangle 7"/>
          <p:cNvSpPr/>
          <p:nvPr/>
        </p:nvSpPr>
        <p:spPr>
          <a:xfrm>
            <a:off x="366713" y="1470025"/>
            <a:ext cx="3069174" cy="251159"/>
          </a:xfrm>
          <a:prstGeom prst="rect">
            <a:avLst/>
          </a:prstGeom>
        </p:spPr>
        <p:txBody>
          <a:bodyPr wrap="none">
            <a:spAutoFit/>
          </a:bodyPr>
          <a:lstStyle/>
          <a:p>
            <a:pPr marL="0" marR="0" algn="l">
              <a:spcBef>
                <a:spcPts val="0"/>
              </a:spcBef>
              <a:spcAft>
                <a:spcPts val="0"/>
              </a:spcAft>
            </a:pPr>
            <a:r>
              <a:rPr lang="en-GB" sz="1200" b="1" dirty="0">
                <a:solidFill>
                  <a:schemeClr val="accent1"/>
                </a:solidFill>
                <a:latin typeface="Arial" panose="020B0604020202020204" pitchFamily="34" charset="0"/>
                <a:cs typeface="Arial" panose="020B0604020202020204" pitchFamily="34" charset="0"/>
              </a:rPr>
              <a:t>SHUSA – Escalation Impact Thresholds</a:t>
            </a:r>
            <a:endParaRPr lang="en-US" sz="1200" b="1" dirty="0">
              <a:solidFill>
                <a:schemeClr val="accent1"/>
              </a:solidFill>
              <a:latin typeface="Arial" panose="020B0604020202020204" pitchFamily="34" charset="0"/>
              <a:ea typeface="Calibri"/>
              <a:cs typeface="Arial" panose="020B0604020202020204" pitchFamily="34" charset="0"/>
            </a:endParaRPr>
          </a:p>
        </p:txBody>
      </p:sp>
      <p:grpSp>
        <p:nvGrpSpPr>
          <p:cNvPr id="9" name="Group 8"/>
          <p:cNvGrpSpPr/>
          <p:nvPr/>
        </p:nvGrpSpPr>
        <p:grpSpPr>
          <a:xfrm>
            <a:off x="350611" y="72184"/>
            <a:ext cx="1563359" cy="189008"/>
            <a:chOff x="403281" y="164517"/>
            <a:chExt cx="1563359" cy="189008"/>
          </a:xfrm>
        </p:grpSpPr>
        <p:sp>
          <p:nvSpPr>
            <p:cNvPr id="10" name="Text Box 75"/>
            <p:cNvSpPr txBox="1">
              <a:spLocks noChangeArrowheads="1"/>
            </p:cNvSpPr>
            <p:nvPr/>
          </p:nvSpPr>
          <p:spPr bwMode="gray">
            <a:xfrm>
              <a:off x="636148" y="166688"/>
              <a:ext cx="13304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Glossary</a:t>
              </a:r>
            </a:p>
          </p:txBody>
        </p:sp>
        <p:sp>
          <p:nvSpPr>
            <p:cNvPr id="11" name="Oval 1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D</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15023526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a:solidFill>
                  <a:srgbClr val="FF0000"/>
                </a:solidFill>
              </a:rPr>
              <a:t>E</a:t>
            </a:r>
            <a:r>
              <a:rPr lang="en-GB" sz="3200" b="1" dirty="0" smtClean="0">
                <a:solidFill>
                  <a:srgbClr val="FF0000"/>
                </a:solidFill>
              </a:rPr>
              <a:t>.</a:t>
            </a:r>
            <a:r>
              <a:rPr lang="en-GB" sz="3200" b="1" dirty="0" smtClean="0"/>
              <a:t> </a:t>
            </a:r>
            <a:r>
              <a:rPr lang="en-GB" sz="3200" b="1" dirty="0" smtClean="0">
                <a:solidFill>
                  <a:schemeClr val="bg2"/>
                </a:solidFill>
              </a:rPr>
              <a:t>NCO/DPD portfolio-level limit testing</a:t>
            </a:r>
            <a:endParaRPr lang="en-GB" sz="3200" b="1" dirty="0">
              <a:solidFill>
                <a:schemeClr val="bg2"/>
              </a:solidFill>
            </a:endParaRPr>
          </a:p>
        </p:txBody>
      </p:sp>
    </p:spTree>
    <p:extLst>
      <p:ext uri="{BB962C8B-B14F-4D97-AF65-F5344CB8AC3E}">
        <p14:creationId xmlns:p14="http://schemas.microsoft.com/office/powerpoint/2010/main" val="2897014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4426913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0448"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 portfolios</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3039582099"/>
              </p:ext>
            </p:extLst>
          </p:nvPr>
        </p:nvGraphicFramePr>
        <p:xfrm>
          <a:off x="571500" y="2057400"/>
          <a:ext cx="3914767" cy="2857410"/>
        </p:xfrm>
        <a:graphic>
          <a:graphicData uri="http://schemas.openxmlformats.org/presentationml/2006/ole">
            <mc:AlternateContent xmlns:mc="http://schemas.openxmlformats.org/markup-compatibility/2006">
              <mc:Choice xmlns:v="urn:schemas-microsoft-com:vml" Requires="v">
                <p:oleObj spid="_x0000_s300449" name="Chart" r:id="rId39" imgW="3914767" imgH="2857410" progId="MSGraph.Chart.8">
                  <p:embed followColorScheme="full"/>
                </p:oleObj>
              </mc:Choice>
              <mc:Fallback>
                <p:oleObj name="Chart" r:id="rId39" imgW="3914767" imgH="2857410" progId="MSGraph.Chart.8">
                  <p:embed followColorScheme="full"/>
                  <p:pic>
                    <p:nvPicPr>
                      <p:cNvPr id="0" name=""/>
                      <p:cNvPicPr/>
                      <p:nvPr/>
                    </p:nvPicPr>
                    <p:blipFill>
                      <a:blip r:embed="rId40"/>
                      <a:stretch>
                        <a:fillRect/>
                      </a:stretch>
                    </p:blipFill>
                    <p:spPr>
                      <a:xfrm>
                        <a:off x="571500" y="2057400"/>
                        <a:ext cx="3914767" cy="2857410"/>
                      </a:xfrm>
                      <a:prstGeom prst="rect">
                        <a:avLst/>
                      </a:prstGeom>
                    </p:spPr>
                  </p:pic>
                </p:oleObj>
              </mc:Fallback>
            </mc:AlternateContent>
          </a:graphicData>
        </a:graphic>
      </p:graphicFrame>
      <p:sp>
        <p:nvSpPr>
          <p:cNvPr id="72" name="Text Placeholder 34"/>
          <p:cNvSpPr>
            <a:spLocks noGrp="1"/>
          </p:cNvSpPr>
          <p:nvPr>
            <p:custDataLst>
              <p:tags r:id="rId5"/>
            </p:custDataLst>
          </p:nvPr>
        </p:nvSpPr>
        <p:spPr bwMode="gray">
          <a:xfrm>
            <a:off x="409575" y="4200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91FC7B-1140-413C-BAE4-3B83788E3E8E}"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73" name="Text Placeholder 35"/>
          <p:cNvSpPr>
            <a:spLocks noGrp="1"/>
          </p:cNvSpPr>
          <p:nvPr>
            <p:custDataLst>
              <p:tags r:id="rId6"/>
            </p:custDataLst>
          </p:nvPr>
        </p:nvSpPr>
        <p:spPr bwMode="gray">
          <a:xfrm>
            <a:off x="409575" y="36671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FB880E6-5A0C-48DD-BA49-AAA7053EDF08}"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61" name="Text Placeholder 23"/>
          <p:cNvSpPr>
            <a:spLocks noGrp="1"/>
          </p:cNvSpPr>
          <p:nvPr>
            <p:custDataLst>
              <p:tags r:id="rId7"/>
            </p:custDataLst>
          </p:nvPr>
        </p:nvSpPr>
        <p:spPr bwMode="gray">
          <a:xfrm>
            <a:off x="40957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6" name="Text Placeholder 38"/>
          <p:cNvSpPr>
            <a:spLocks noGrp="1"/>
          </p:cNvSpPr>
          <p:nvPr>
            <p:custDataLst>
              <p:tags r:id="rId8"/>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E459CBE-E526-4273-9CB5-853F2F448DED}"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75" name="Text Placeholder 37"/>
          <p:cNvSpPr>
            <a:spLocks noGrp="1"/>
          </p:cNvSpPr>
          <p:nvPr>
            <p:custDataLst>
              <p:tags r:id="rId9"/>
            </p:custDataLst>
          </p:nvPr>
        </p:nvSpPr>
        <p:spPr bwMode="gray">
          <a:xfrm>
            <a:off x="4095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F5EA1B-4C3C-4D55-9B5A-CE4E6909AFCD}"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74" name="Text Placeholder 36"/>
          <p:cNvSpPr>
            <a:spLocks noGrp="1"/>
          </p:cNvSpPr>
          <p:nvPr>
            <p:custDataLst>
              <p:tags r:id="rId10"/>
            </p:custDataLst>
          </p:nvPr>
        </p:nvSpPr>
        <p:spPr bwMode="gray">
          <a:xfrm>
            <a:off x="4095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2F1CDCF-6C69-4F6D-ABB5-583B76459069}"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17" name="Text Placeholder 6489"/>
          <p:cNvSpPr>
            <a:spLocks noGrp="1"/>
          </p:cNvSpPr>
          <p:nvPr>
            <p:custDataLst>
              <p:tags r:id="rId11"/>
            </p:custDataLst>
          </p:nvPr>
        </p:nvSpPr>
        <p:spPr bwMode="auto">
          <a:xfrm>
            <a:off x="354012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000">
                <a:latin typeface="Arial"/>
                <a:cs typeface="Arial"/>
                <a:sym typeface="Arial"/>
              </a:rPr>
              <a:pPr/>
              <a:t>2017</a:t>
            </a:fld>
            <a:endParaRPr lang="en-GB" sz="1000" dirty="0">
              <a:latin typeface="Arial"/>
              <a:cs typeface="Arial"/>
              <a:sym typeface="Arial"/>
            </a:endParaRPr>
          </a:p>
        </p:txBody>
      </p:sp>
      <p:sp>
        <p:nvSpPr>
          <p:cNvPr id="16" name="Text Placeholder 6490"/>
          <p:cNvSpPr>
            <a:spLocks noGrp="1"/>
          </p:cNvSpPr>
          <p:nvPr>
            <p:custDataLst>
              <p:tags r:id="rId12"/>
            </p:custDataLst>
          </p:nvPr>
        </p:nvSpPr>
        <p:spPr bwMode="auto">
          <a:xfrm>
            <a:off x="414020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000">
                <a:latin typeface="Arial"/>
                <a:cs typeface="Arial"/>
                <a:sym typeface="Arial"/>
              </a:rPr>
              <a:pPr/>
              <a:t>2018</a:t>
            </a:fld>
            <a:endParaRPr lang="en-GB" sz="1000" dirty="0">
              <a:latin typeface="Arial"/>
              <a:cs typeface="Arial"/>
              <a:sym typeface="Arial"/>
            </a:endParaRPr>
          </a:p>
        </p:txBody>
      </p:sp>
      <p:sp>
        <p:nvSpPr>
          <p:cNvPr id="21" name="Text Placeholder 6485"/>
          <p:cNvSpPr>
            <a:spLocks noGrp="1"/>
          </p:cNvSpPr>
          <p:nvPr>
            <p:custDataLst>
              <p:tags r:id="rId13"/>
            </p:custDataLst>
          </p:nvPr>
        </p:nvSpPr>
        <p:spPr bwMode="auto">
          <a:xfrm>
            <a:off x="113982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1ECB37-8140-4A22-BEF4-2AAD3809B796}" type="datetime'''''2''''''''01''''''''''''''''''''''3'''''''''''">
              <a:rPr lang="en-US" sz="1000">
                <a:latin typeface="Arial"/>
                <a:cs typeface="Arial"/>
                <a:sym typeface="Arial"/>
              </a:rPr>
              <a:pPr/>
              <a:t>2013</a:t>
            </a:fld>
            <a:endParaRPr lang="en-GB" sz="1000" dirty="0">
              <a:latin typeface="Arial"/>
              <a:cs typeface="Arial"/>
              <a:sym typeface="Arial"/>
            </a:endParaRPr>
          </a:p>
        </p:txBody>
      </p:sp>
      <p:sp>
        <p:nvSpPr>
          <p:cNvPr id="20" name="Text Placeholder 6486"/>
          <p:cNvSpPr>
            <a:spLocks noGrp="1"/>
          </p:cNvSpPr>
          <p:nvPr>
            <p:custDataLst>
              <p:tags r:id="rId14"/>
            </p:custDataLst>
          </p:nvPr>
        </p:nvSpPr>
        <p:spPr bwMode="auto">
          <a:xfrm>
            <a:off x="173990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000">
                <a:latin typeface="Arial"/>
                <a:cs typeface="Arial"/>
                <a:sym typeface="Arial"/>
              </a:rPr>
              <a:pPr/>
              <a:t>2014</a:t>
            </a:fld>
            <a:endParaRPr lang="en-GB" sz="1000" dirty="0">
              <a:latin typeface="Arial"/>
              <a:cs typeface="Arial"/>
              <a:sym typeface="Arial"/>
            </a:endParaRPr>
          </a:p>
        </p:txBody>
      </p:sp>
      <p:sp>
        <p:nvSpPr>
          <p:cNvPr id="18" name="Text Placeholder 6488"/>
          <p:cNvSpPr>
            <a:spLocks noGrp="1"/>
          </p:cNvSpPr>
          <p:nvPr>
            <p:custDataLst>
              <p:tags r:id="rId15"/>
            </p:custDataLst>
          </p:nvPr>
        </p:nvSpPr>
        <p:spPr bwMode="auto">
          <a:xfrm>
            <a:off x="2940050"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000">
                <a:latin typeface="Arial"/>
                <a:cs typeface="Arial"/>
                <a:sym typeface="Arial"/>
              </a:rPr>
              <a:pPr/>
              <a:t>2016</a:t>
            </a:fld>
            <a:endParaRPr lang="en-GB" sz="1000" dirty="0">
              <a:latin typeface="Arial"/>
              <a:cs typeface="Arial"/>
              <a:sym typeface="Arial"/>
            </a:endParaRPr>
          </a:p>
        </p:txBody>
      </p:sp>
      <p:sp>
        <p:nvSpPr>
          <p:cNvPr id="19" name="Text Placeholder 6487"/>
          <p:cNvSpPr>
            <a:spLocks noGrp="1"/>
          </p:cNvSpPr>
          <p:nvPr>
            <p:custDataLst>
              <p:tags r:id="rId16"/>
            </p:custDataLst>
          </p:nvPr>
        </p:nvSpPr>
        <p:spPr bwMode="auto">
          <a:xfrm>
            <a:off x="2339975" y="4927600"/>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000">
                <a:latin typeface="Arial"/>
                <a:cs typeface="Arial"/>
                <a:sym typeface="Arial"/>
              </a:rPr>
              <a:pPr/>
              <a:t>2015</a:t>
            </a:fld>
            <a:endParaRPr lang="en-GB" sz="1000" dirty="0">
              <a:latin typeface="Arial"/>
              <a:cs typeface="Arial"/>
              <a:sym typeface="Arial"/>
            </a:endParaRPr>
          </a:p>
        </p:txBody>
      </p:sp>
      <p:sp>
        <p:nvSpPr>
          <p:cNvPr id="46" name="Text Placeholder 1"/>
          <p:cNvSpPr>
            <a:spLocks noGrp="1"/>
          </p:cNvSpPr>
          <p:nvPr>
            <p:custDataLst>
              <p:tags r:id="rId17"/>
            </p:custDataLst>
          </p:nvPr>
        </p:nvSpPr>
        <p:spPr bwMode="auto">
          <a:xfrm>
            <a:off x="539750" y="492760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47663E-8284-4F44-9309-E40EC4EF7EE1}" type="datetime'''''''''''''''''''2''0''''''''''''''''''''''1''''''2'''''">
              <a:rPr lang="en-US" sz="1000">
                <a:latin typeface="Arial"/>
                <a:cs typeface="Arial"/>
                <a:sym typeface="Arial"/>
              </a:rPr>
              <a:pPr marL="0" indent="0" algn="ctr">
                <a:lnSpc>
                  <a:spcPct val="100000"/>
                </a:lnSpc>
                <a:spcBef>
                  <a:spcPct val="0"/>
                </a:spcBef>
                <a:buNone/>
              </a:pPr>
              <a:t>2012</a:t>
            </a:fld>
            <a:endParaRPr lang="en-GB" sz="1000" dirty="0">
              <a:latin typeface="Arial"/>
              <a:cs typeface="Arial"/>
              <a:sym typeface="Arial"/>
            </a:endParaRPr>
          </a:p>
        </p:txBody>
      </p:sp>
      <p:cxnSp>
        <p:nvCxnSpPr>
          <p:cNvPr id="25" name="Straight Connector 24"/>
          <p:cNvCxnSpPr/>
          <p:nvPr>
            <p:custDataLst>
              <p:tags r:id="rId18"/>
            </p:custDataLst>
          </p:nvPr>
        </p:nvCxnSpPr>
        <p:spPr bwMode="gray">
          <a:xfrm>
            <a:off x="4775200" y="54451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9"/>
            </p:custDataLst>
          </p:nvPr>
        </p:nvCxnSpPr>
        <p:spPr bwMode="gray">
          <a:xfrm>
            <a:off x="4775200" y="56483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0"/>
            </p:custDataLst>
          </p:nvPr>
        </p:nvCxnSpPr>
        <p:spPr bwMode="gray">
          <a:xfrm>
            <a:off x="1990725" y="54451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21"/>
            </p:custDataLst>
          </p:nvPr>
        </p:nvCxnSpPr>
        <p:spPr bwMode="gray">
          <a:xfrm>
            <a:off x="6022975" y="5445125"/>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2"/>
            </p:custDataLst>
          </p:nvPr>
        </p:nvCxnSpPr>
        <p:spPr bwMode="gray">
          <a:xfrm>
            <a:off x="1990725" y="5648325"/>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1"/>
          <p:cNvSpPr>
            <a:spLocks noGrp="1"/>
          </p:cNvSpPr>
          <p:nvPr>
            <p:custDataLst>
              <p:tags r:id="rId23"/>
            </p:custDataLst>
          </p:nvPr>
        </p:nvSpPr>
        <p:spPr bwMode="auto">
          <a:xfrm>
            <a:off x="6402388" y="5375275"/>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34" name="Text Placeholder 6719"/>
          <p:cNvSpPr>
            <a:spLocks noGrp="1"/>
          </p:cNvSpPr>
          <p:nvPr>
            <p:custDataLst>
              <p:tags r:id="rId24"/>
            </p:custDataLst>
          </p:nvPr>
        </p:nvSpPr>
        <p:spPr bwMode="auto">
          <a:xfrm>
            <a:off x="5154613" y="53752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97BEDCB-9B0D-447E-9693-B2D283C64190}"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3" name="Text Placeholder 6715"/>
          <p:cNvSpPr>
            <a:spLocks noGrp="1"/>
          </p:cNvSpPr>
          <p:nvPr>
            <p:custDataLst>
              <p:tags r:id="rId25"/>
            </p:custDataLst>
          </p:nvPr>
        </p:nvSpPr>
        <p:spPr bwMode="auto">
          <a:xfrm>
            <a:off x="5154613" y="55784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F3C122C-EBEC-4760-8DEB-8098AB5C10DF}" type="datetime'R''''e''''d ''''''l''''''''''''im''i''''''''''''t'''''''''''''">
              <a:rPr lang="en-US" sz="1000">
                <a:latin typeface="Arial"/>
                <a:cs typeface="Arial"/>
                <a:sym typeface="Arial"/>
              </a:rPr>
              <a:pPr/>
              <a:t>Red limit</a:t>
            </a:fld>
            <a:endParaRPr lang="en-GB" sz="1000" dirty="0">
              <a:latin typeface="Arial"/>
              <a:cs typeface="Arial"/>
              <a:sym typeface="Arial"/>
            </a:endParaRPr>
          </a:p>
        </p:txBody>
      </p:sp>
      <p:sp>
        <p:nvSpPr>
          <p:cNvPr id="35" name="Text Placeholder 6720"/>
          <p:cNvSpPr>
            <a:spLocks noGrp="1"/>
          </p:cNvSpPr>
          <p:nvPr>
            <p:custDataLst>
              <p:tags r:id="rId26"/>
            </p:custDataLst>
          </p:nvPr>
        </p:nvSpPr>
        <p:spPr bwMode="auto">
          <a:xfrm>
            <a:off x="2370138" y="5578475"/>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000" smtClean="0">
                <a:latin typeface="Arial"/>
                <a:cs typeface="Arial"/>
                <a:sym typeface="Arial"/>
              </a:rPr>
              <a:pPr/>
              <a:t>Historical 12mo trailing loss rate (annual)</a:t>
            </a:fld>
            <a:endParaRPr lang="en-GB" sz="1000" dirty="0">
              <a:latin typeface="Arial"/>
              <a:cs typeface="Arial"/>
              <a:sym typeface="Arial"/>
            </a:endParaRPr>
          </a:p>
        </p:txBody>
      </p:sp>
      <p:sp>
        <p:nvSpPr>
          <p:cNvPr id="30" name="Text Placeholder 6718"/>
          <p:cNvSpPr>
            <a:spLocks noGrp="1"/>
          </p:cNvSpPr>
          <p:nvPr>
            <p:custDataLst>
              <p:tags r:id="rId27"/>
            </p:custDataLst>
          </p:nvPr>
        </p:nvSpPr>
        <p:spPr bwMode="auto">
          <a:xfrm>
            <a:off x="2370138" y="53752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7" name="Rectangular Callout 36"/>
          <p:cNvSpPr/>
          <p:nvPr/>
        </p:nvSpPr>
        <p:spPr>
          <a:xfrm>
            <a:off x="1306121" y="225742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38" name="TextBox 37"/>
          <p:cNvSpPr txBox="1"/>
          <p:nvPr/>
        </p:nvSpPr>
        <p:spPr>
          <a:xfrm>
            <a:off x="3511550" y="2994984"/>
            <a:ext cx="865188" cy="132344"/>
          </a:xfrm>
          <a:prstGeom prst="rect">
            <a:avLst/>
          </a:prstGeom>
          <a:noFill/>
        </p:spPr>
        <p:txBody>
          <a:bodyPr wrap="square" lIns="0" tIns="0" rIns="0" bIns="0" rtlCol="0">
            <a:spAutoFit/>
          </a:bodyPr>
          <a:lstStyle/>
          <a:p>
            <a:pPr algn="r"/>
            <a:r>
              <a:rPr lang="en-US" b="1" dirty="0" smtClean="0">
                <a:solidFill>
                  <a:srgbClr val="FF0000"/>
                </a:solidFill>
              </a:rPr>
              <a:t>0.93%</a:t>
            </a:r>
            <a:endParaRPr lang="en-US" b="1" dirty="0">
              <a:solidFill>
                <a:srgbClr val="FF0000"/>
              </a:solidFill>
            </a:endParaRPr>
          </a:p>
        </p:txBody>
      </p:sp>
      <p:sp>
        <p:nvSpPr>
          <p:cNvPr id="39" name="TextBox 38"/>
          <p:cNvSpPr txBox="1"/>
          <p:nvPr/>
        </p:nvSpPr>
        <p:spPr>
          <a:xfrm>
            <a:off x="3511550" y="3561191"/>
            <a:ext cx="865188" cy="132344"/>
          </a:xfrm>
          <a:prstGeom prst="rect">
            <a:avLst/>
          </a:prstGeom>
          <a:noFill/>
        </p:spPr>
        <p:txBody>
          <a:bodyPr wrap="square" lIns="0" tIns="0" rIns="0" bIns="0" rtlCol="0">
            <a:spAutoFit/>
          </a:bodyPr>
          <a:lstStyle/>
          <a:p>
            <a:pPr algn="r"/>
            <a:r>
              <a:rPr lang="en-US" b="1" dirty="0" smtClean="0">
                <a:solidFill>
                  <a:srgbClr val="FFC000"/>
                </a:solidFill>
              </a:rPr>
              <a:t>0.73%</a:t>
            </a:r>
            <a:endParaRPr lang="en-US" b="1" dirty="0">
              <a:solidFill>
                <a:srgbClr val="FFC000"/>
              </a:solidFill>
            </a:endParaRPr>
          </a:p>
        </p:txBody>
      </p:sp>
      <p:graphicFrame>
        <p:nvGraphicFramePr>
          <p:cNvPr id="175" name="Object 174"/>
          <p:cNvGraphicFramePr>
            <a:graphicFrameLocks/>
          </p:cNvGraphicFramePr>
          <p:nvPr>
            <p:custDataLst>
              <p:tags r:id="rId28"/>
            </p:custDataLst>
            <p:extLst>
              <p:ext uri="{D42A27DB-BD31-4B8C-83A1-F6EECF244321}">
                <p14:modId xmlns:p14="http://schemas.microsoft.com/office/powerpoint/2010/main" val="1009339203"/>
              </p:ext>
            </p:extLst>
          </p:nvPr>
        </p:nvGraphicFramePr>
        <p:xfrm>
          <a:off x="5029200" y="1904999"/>
          <a:ext cx="4200567" cy="3152790"/>
        </p:xfrm>
        <a:graphic>
          <a:graphicData uri="http://schemas.openxmlformats.org/presentationml/2006/ole">
            <mc:AlternateContent xmlns:mc="http://schemas.openxmlformats.org/markup-compatibility/2006">
              <mc:Choice xmlns:v="urn:schemas-microsoft-com:vml" Requires="v">
                <p:oleObj spid="_x0000_s300450" name="Chart" r:id="rId41" imgW="4200567" imgH="3152790" progId="MSGraph.Chart.8">
                  <p:embed followColorScheme="full"/>
                </p:oleObj>
              </mc:Choice>
              <mc:Fallback>
                <p:oleObj name="Chart" r:id="rId41" imgW="4200567" imgH="3152790" progId="MSGraph.Chart.8">
                  <p:embed followColorScheme="full"/>
                  <p:pic>
                    <p:nvPicPr>
                      <p:cNvPr id="0" name=""/>
                      <p:cNvPicPr/>
                      <p:nvPr/>
                    </p:nvPicPr>
                    <p:blipFill>
                      <a:blip r:embed="rId42"/>
                      <a:stretch>
                        <a:fillRect/>
                      </a:stretch>
                    </p:blipFill>
                    <p:spPr>
                      <a:xfrm>
                        <a:off x="5029200" y="1904999"/>
                        <a:ext cx="4200567" cy="3152790"/>
                      </a:xfrm>
                      <a:prstGeom prst="rect">
                        <a:avLst/>
                      </a:prstGeom>
                    </p:spPr>
                  </p:pic>
                </p:oleObj>
              </mc:Fallback>
            </mc:AlternateContent>
          </a:graphicData>
        </a:graphic>
      </p:graphicFrame>
      <p:sp>
        <p:nvSpPr>
          <p:cNvPr id="83" name="Text Placeholder 45"/>
          <p:cNvSpPr>
            <a:spLocks noGrp="1"/>
          </p:cNvSpPr>
          <p:nvPr>
            <p:custDataLst>
              <p:tags r:id="rId29"/>
            </p:custDataLst>
          </p:nvPr>
        </p:nvSpPr>
        <p:spPr bwMode="auto">
          <a:xfrm>
            <a:off x="58928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D7D1AD-3993-4628-83F6-E85DD5BFBE4E}" type="datetime'''''''''2''''0''''''''''''''''''''''''''''''''''''1''''''''3'">
              <a:rPr lang="en-US" sz="1000">
                <a:latin typeface="Arial"/>
                <a:cs typeface="Arial"/>
                <a:sym typeface="Arial"/>
              </a:rPr>
              <a:pPr marL="0" indent="0" algn="ctr">
                <a:lnSpc>
                  <a:spcPct val="100000"/>
                </a:lnSpc>
                <a:spcBef>
                  <a:spcPct val="0"/>
                </a:spcBef>
                <a:buNone/>
              </a:pPr>
              <a:t>2013</a:t>
            </a:fld>
            <a:endParaRPr lang="en-GB" sz="1000" dirty="0">
              <a:latin typeface="Arial"/>
              <a:cs typeface="Arial"/>
              <a:sym typeface="Arial"/>
            </a:endParaRPr>
          </a:p>
        </p:txBody>
      </p:sp>
      <p:sp>
        <p:nvSpPr>
          <p:cNvPr id="86" name="Text Placeholder 48"/>
          <p:cNvSpPr>
            <a:spLocks noGrp="1"/>
          </p:cNvSpPr>
          <p:nvPr>
            <p:custDataLst>
              <p:tags r:id="rId30"/>
            </p:custDataLst>
          </p:nvPr>
        </p:nvSpPr>
        <p:spPr bwMode="auto">
          <a:xfrm>
            <a:off x="76739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9577F94-212E-4BAE-8795-B3CA8BAB8688}" type="datetime'''''''''2''''''''''''''''''''''''0''''''''''16'''''''''''''''">
              <a:rPr lang="en-US" sz="1000">
                <a:latin typeface="Arial"/>
                <a:cs typeface="Arial"/>
                <a:sym typeface="Arial"/>
              </a:rPr>
              <a:pPr marL="0" indent="0" algn="ctr">
                <a:lnSpc>
                  <a:spcPct val="100000"/>
                </a:lnSpc>
                <a:spcBef>
                  <a:spcPct val="0"/>
                </a:spcBef>
                <a:buNone/>
              </a:pPr>
              <a:t>2016</a:t>
            </a:fld>
            <a:endParaRPr lang="en-GB" sz="1000" dirty="0">
              <a:latin typeface="Arial"/>
              <a:cs typeface="Arial"/>
              <a:sym typeface="Arial"/>
            </a:endParaRPr>
          </a:p>
        </p:txBody>
      </p:sp>
      <p:sp>
        <p:nvSpPr>
          <p:cNvPr id="87" name="Text Placeholder 49"/>
          <p:cNvSpPr>
            <a:spLocks noGrp="1"/>
          </p:cNvSpPr>
          <p:nvPr>
            <p:custDataLst>
              <p:tags r:id="rId31"/>
            </p:custDataLst>
          </p:nvPr>
        </p:nvSpPr>
        <p:spPr bwMode="auto">
          <a:xfrm>
            <a:off x="82740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242EA78-9CAB-49E3-8250-403A2093274B}" type="datetime'2''''''0''1''''''''''''''''''''''''''''''''''''7'''''''''">
              <a:rPr lang="en-US" sz="1000">
                <a:latin typeface="Arial"/>
                <a:cs typeface="Arial"/>
                <a:sym typeface="Arial"/>
              </a:rPr>
              <a:pPr marL="0" indent="0" algn="ctr">
                <a:lnSpc>
                  <a:spcPct val="100000"/>
                </a:lnSpc>
                <a:spcBef>
                  <a:spcPct val="0"/>
                </a:spcBef>
                <a:buNone/>
              </a:pPr>
              <a:t>2017</a:t>
            </a:fld>
            <a:endParaRPr lang="en-GB" sz="1000" dirty="0">
              <a:latin typeface="Arial"/>
              <a:cs typeface="Arial"/>
              <a:sym typeface="Arial"/>
            </a:endParaRPr>
          </a:p>
        </p:txBody>
      </p:sp>
      <p:sp>
        <p:nvSpPr>
          <p:cNvPr id="84" name="Text Placeholder 46"/>
          <p:cNvSpPr>
            <a:spLocks noGrp="1"/>
          </p:cNvSpPr>
          <p:nvPr>
            <p:custDataLst>
              <p:tags r:id="rId32"/>
            </p:custDataLst>
          </p:nvPr>
        </p:nvSpPr>
        <p:spPr bwMode="auto">
          <a:xfrm>
            <a:off x="64833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9F3E1D8-05E5-403A-AAFE-A3134AA84B33}" type="datetime'''''''''''''''''''''''''''''''''''''2''0''''''14'''''">
              <a:rPr lang="en-US" sz="1000">
                <a:latin typeface="Arial"/>
                <a:cs typeface="Arial"/>
                <a:sym typeface="Arial"/>
              </a:rPr>
              <a:pPr marL="0" indent="0" algn="ctr">
                <a:lnSpc>
                  <a:spcPct val="100000"/>
                </a:lnSpc>
                <a:spcBef>
                  <a:spcPct val="0"/>
                </a:spcBef>
                <a:buNone/>
              </a:pPr>
              <a:t>2014</a:t>
            </a:fld>
            <a:endParaRPr lang="en-GB" sz="1000" dirty="0">
              <a:latin typeface="Arial"/>
              <a:cs typeface="Arial"/>
              <a:sym typeface="Arial"/>
            </a:endParaRPr>
          </a:p>
        </p:txBody>
      </p:sp>
      <p:sp>
        <p:nvSpPr>
          <p:cNvPr id="82" name="Text Placeholder 44"/>
          <p:cNvSpPr>
            <a:spLocks noGrp="1"/>
          </p:cNvSpPr>
          <p:nvPr>
            <p:custDataLst>
              <p:tags r:id="rId33"/>
            </p:custDataLst>
          </p:nvPr>
        </p:nvSpPr>
        <p:spPr bwMode="auto">
          <a:xfrm>
            <a:off x="52927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91F733B-A8D5-495C-BB5B-CBC33A33225A}" type="datetime'''''''''''''''''2''''''''0''''''''1''''2'''''''''">
              <a:rPr lang="en-US" sz="1000">
                <a:latin typeface="Arial"/>
                <a:cs typeface="Arial"/>
                <a:sym typeface="Arial"/>
              </a:rPr>
              <a:pPr marL="0" indent="0" algn="ctr">
                <a:lnSpc>
                  <a:spcPct val="100000"/>
                </a:lnSpc>
                <a:spcBef>
                  <a:spcPct val="0"/>
                </a:spcBef>
                <a:buNone/>
              </a:pPr>
              <a:t>2012</a:t>
            </a:fld>
            <a:endParaRPr lang="en-GB" sz="1000" dirty="0">
              <a:latin typeface="Arial"/>
              <a:cs typeface="Arial"/>
              <a:sym typeface="Arial"/>
            </a:endParaRPr>
          </a:p>
        </p:txBody>
      </p:sp>
      <p:sp>
        <p:nvSpPr>
          <p:cNvPr id="88" name="Text Placeholder 50"/>
          <p:cNvSpPr>
            <a:spLocks noGrp="1"/>
          </p:cNvSpPr>
          <p:nvPr>
            <p:custDataLst>
              <p:tags r:id="rId34"/>
            </p:custDataLst>
          </p:nvPr>
        </p:nvSpPr>
        <p:spPr bwMode="auto">
          <a:xfrm>
            <a:off x="88741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76FFEA-116A-45F9-83B7-4AF23C7AADC5}" type="datetime'''''''''''''201''''''''''''8'''''''">
              <a:rPr lang="en-US" sz="1000">
                <a:latin typeface="Arial"/>
                <a:cs typeface="Arial"/>
                <a:sym typeface="Arial"/>
              </a:rPr>
              <a:pPr marL="0" indent="0" algn="ctr">
                <a:lnSpc>
                  <a:spcPct val="100000"/>
                </a:lnSpc>
                <a:spcBef>
                  <a:spcPct val="0"/>
                </a:spcBef>
                <a:buNone/>
              </a:pPr>
              <a:t>2018</a:t>
            </a:fld>
            <a:endParaRPr lang="en-GB" sz="1000" dirty="0">
              <a:latin typeface="Arial"/>
              <a:cs typeface="Arial"/>
              <a:sym typeface="Arial"/>
            </a:endParaRPr>
          </a:p>
        </p:txBody>
      </p:sp>
      <p:sp>
        <p:nvSpPr>
          <p:cNvPr id="85" name="Text Placeholder 47"/>
          <p:cNvSpPr>
            <a:spLocks noGrp="1"/>
          </p:cNvSpPr>
          <p:nvPr>
            <p:custDataLst>
              <p:tags r:id="rId35"/>
            </p:custDataLst>
          </p:nvPr>
        </p:nvSpPr>
        <p:spPr bwMode="auto">
          <a:xfrm>
            <a:off x="70834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CA4DCA6-2494-4CF2-8487-55AB2CF54B7F}" type="datetime'''2''0''''''''''''''''''1''''''''''''''''5'''''''''''''">
              <a:rPr lang="en-US" sz="1000">
                <a:latin typeface="Arial"/>
                <a:cs typeface="Arial"/>
                <a:sym typeface="Arial"/>
              </a:rPr>
              <a:pPr marL="0" indent="0" algn="ctr">
                <a:lnSpc>
                  <a:spcPct val="100000"/>
                </a:lnSpc>
                <a:spcBef>
                  <a:spcPct val="0"/>
                </a:spcBef>
                <a:buNone/>
              </a:pPr>
              <a:t>2015</a:t>
            </a:fld>
            <a:endParaRPr lang="en-GB" sz="1000" dirty="0">
              <a:latin typeface="Arial"/>
              <a:cs typeface="Arial"/>
              <a:sym typeface="Arial"/>
            </a:endParaRPr>
          </a:p>
        </p:txBody>
      </p:sp>
      <p:sp>
        <p:nvSpPr>
          <p:cNvPr id="94" name="Rectangular Callout 93"/>
          <p:cNvSpPr/>
          <p:nvPr/>
        </p:nvSpPr>
        <p:spPr>
          <a:xfrm>
            <a:off x="5943600" y="225742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95" name="TextBox 94"/>
          <p:cNvSpPr txBox="1"/>
          <p:nvPr/>
        </p:nvSpPr>
        <p:spPr>
          <a:xfrm>
            <a:off x="8245549" y="3165398"/>
            <a:ext cx="865188" cy="132344"/>
          </a:xfrm>
          <a:prstGeom prst="rect">
            <a:avLst/>
          </a:prstGeom>
          <a:noFill/>
        </p:spPr>
        <p:txBody>
          <a:bodyPr wrap="square" lIns="0" tIns="0" rIns="0" bIns="0" rtlCol="0">
            <a:spAutoFit/>
          </a:bodyPr>
          <a:lstStyle/>
          <a:p>
            <a:pPr algn="r"/>
            <a:r>
              <a:rPr lang="en-US" b="1" dirty="0" smtClean="0">
                <a:solidFill>
                  <a:srgbClr val="FF0000"/>
                </a:solidFill>
              </a:rPr>
              <a:t>1.4%</a:t>
            </a:r>
            <a:endParaRPr lang="en-US" b="1" dirty="0">
              <a:solidFill>
                <a:srgbClr val="FF0000"/>
              </a:solidFill>
            </a:endParaRPr>
          </a:p>
        </p:txBody>
      </p:sp>
      <p:sp>
        <p:nvSpPr>
          <p:cNvPr id="96" name="TextBox 95"/>
          <p:cNvSpPr txBox="1"/>
          <p:nvPr/>
        </p:nvSpPr>
        <p:spPr>
          <a:xfrm>
            <a:off x="8245549" y="3483027"/>
            <a:ext cx="865188" cy="132344"/>
          </a:xfrm>
          <a:prstGeom prst="rect">
            <a:avLst/>
          </a:prstGeom>
          <a:noFill/>
        </p:spPr>
        <p:txBody>
          <a:bodyPr wrap="square" lIns="0" tIns="0" rIns="0" bIns="0" rtlCol="0">
            <a:spAutoFit/>
          </a:bodyPr>
          <a:lstStyle/>
          <a:p>
            <a:pPr algn="r"/>
            <a:r>
              <a:rPr lang="en-US" b="1" dirty="0" smtClean="0">
                <a:solidFill>
                  <a:srgbClr val="FFC000"/>
                </a:solidFill>
              </a:rPr>
              <a:t>1.3%</a:t>
            </a:r>
            <a:endParaRPr lang="en-US" b="1" dirty="0">
              <a:solidFill>
                <a:srgbClr val="FFC000"/>
              </a:solidFill>
            </a:endParaRPr>
          </a:p>
        </p:txBody>
      </p:sp>
      <p:sp>
        <p:nvSpPr>
          <p:cNvPr id="2" name="TextBox 1"/>
          <p:cNvSpPr txBox="1"/>
          <p:nvPr/>
        </p:nvSpPr>
        <p:spPr>
          <a:xfrm>
            <a:off x="372305" y="1470581"/>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Retail: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sp>
        <p:nvSpPr>
          <p:cNvPr id="3" name="TextBox 2"/>
          <p:cNvSpPr txBox="1"/>
          <p:nvPr/>
        </p:nvSpPr>
        <p:spPr>
          <a:xfrm>
            <a:off x="5105400" y="1470581"/>
            <a:ext cx="408622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Business Banking: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grpSp>
        <p:nvGrpSpPr>
          <p:cNvPr id="51" name="Group 50"/>
          <p:cNvGrpSpPr/>
          <p:nvPr/>
        </p:nvGrpSpPr>
        <p:grpSpPr>
          <a:xfrm>
            <a:off x="350611" y="72184"/>
            <a:ext cx="3063770" cy="189008"/>
            <a:chOff x="403281" y="164517"/>
            <a:chExt cx="3063770" cy="189008"/>
          </a:xfrm>
        </p:grpSpPr>
        <p:sp>
          <p:nvSpPr>
            <p:cNvPr id="52"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3" name="Oval 5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8"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10670572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8327025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1475"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45" name="Object 44"/>
          <p:cNvGraphicFramePr>
            <a:graphicFrameLocks/>
          </p:cNvGraphicFramePr>
          <p:nvPr>
            <p:custDataLst>
              <p:tags r:id="rId4"/>
            </p:custDataLst>
            <p:extLst>
              <p:ext uri="{D42A27DB-BD31-4B8C-83A1-F6EECF244321}">
                <p14:modId xmlns:p14="http://schemas.microsoft.com/office/powerpoint/2010/main" val="3336613789"/>
              </p:ext>
            </p:extLst>
          </p:nvPr>
        </p:nvGraphicFramePr>
        <p:xfrm>
          <a:off x="228599" y="1866900"/>
          <a:ext cx="4238656" cy="3190860"/>
        </p:xfrm>
        <a:graphic>
          <a:graphicData uri="http://schemas.openxmlformats.org/presentationml/2006/ole">
            <mc:AlternateContent xmlns:mc="http://schemas.openxmlformats.org/markup-compatibility/2006">
              <mc:Choice xmlns:v="urn:schemas-microsoft-com:vml" Requires="v">
                <p:oleObj spid="_x0000_s301476" name="Chart" r:id="rId31" imgW="4238656" imgH="3190860" progId="MSGraph.Chart.8">
                  <p:embed followColorScheme="full"/>
                </p:oleObj>
              </mc:Choice>
              <mc:Fallback>
                <p:oleObj name="Chart" r:id="rId31" imgW="4238656" imgH="3190860" progId="MSGraph.Chart.8">
                  <p:embed followColorScheme="full"/>
                  <p:pic>
                    <p:nvPicPr>
                      <p:cNvPr id="0" name=""/>
                      <p:cNvPicPr/>
                      <p:nvPr/>
                    </p:nvPicPr>
                    <p:blipFill>
                      <a:blip r:embed="rId32"/>
                      <a:stretch>
                        <a:fillRect/>
                      </a:stretch>
                    </p:blipFill>
                    <p:spPr>
                      <a:xfrm>
                        <a:off x="228599" y="1866900"/>
                        <a:ext cx="4238656" cy="3190860"/>
                      </a:xfrm>
                      <a:prstGeom prst="rect">
                        <a:avLst/>
                      </a:prstGeom>
                    </p:spPr>
                  </p:pic>
                </p:oleObj>
              </mc:Fallback>
            </mc:AlternateContent>
          </a:graphicData>
        </a:graphic>
      </p:graphicFrame>
      <p:sp>
        <p:nvSpPr>
          <p:cNvPr id="48" name="Text Placeholder 6277"/>
          <p:cNvSpPr>
            <a:spLocks noGrp="1"/>
          </p:cNvSpPr>
          <p:nvPr>
            <p:custDataLst>
              <p:tags r:id="rId5"/>
            </p:custDataLst>
          </p:nvPr>
        </p:nvSpPr>
        <p:spPr bwMode="auto">
          <a:xfrm>
            <a:off x="40925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2B5719C-238B-4259-83BF-F9E8CF6E60B3}" type="datetime'''2''''''''''''''''''''''0''''''''1''''''''''8'">
              <a:rPr lang="en-US" sz="1000">
                <a:latin typeface="Arial"/>
                <a:cs typeface="Arial"/>
                <a:sym typeface="Arial"/>
              </a:rPr>
              <a:pPr/>
              <a:t>2018</a:t>
            </a:fld>
            <a:endParaRPr lang="en-GB" sz="1000" dirty="0">
              <a:latin typeface="Arial"/>
              <a:cs typeface="Arial"/>
              <a:sym typeface="Arial"/>
            </a:endParaRPr>
          </a:p>
        </p:txBody>
      </p:sp>
      <p:sp>
        <p:nvSpPr>
          <p:cNvPr id="49" name="Text Placeholder 6276"/>
          <p:cNvSpPr>
            <a:spLocks noGrp="1"/>
          </p:cNvSpPr>
          <p:nvPr>
            <p:custDataLst>
              <p:tags r:id="rId6"/>
            </p:custDataLst>
          </p:nvPr>
        </p:nvSpPr>
        <p:spPr bwMode="auto">
          <a:xfrm>
            <a:off x="33782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532FBD9-3C19-4E32-8025-2AE0F6B6F3C6}" type="datetime'''''''''''''''''20''''''''''''17'''''''''''''">
              <a:rPr lang="en-US" sz="1000">
                <a:latin typeface="Arial"/>
                <a:cs typeface="Arial"/>
                <a:sym typeface="Arial"/>
              </a:rPr>
              <a:pPr/>
              <a:t>2017</a:t>
            </a:fld>
            <a:endParaRPr lang="en-GB" sz="1000" dirty="0">
              <a:latin typeface="Arial"/>
              <a:cs typeface="Arial"/>
              <a:sym typeface="Arial"/>
            </a:endParaRPr>
          </a:p>
        </p:txBody>
      </p:sp>
      <p:sp>
        <p:nvSpPr>
          <p:cNvPr id="50" name="Text Placeholder 6275"/>
          <p:cNvSpPr>
            <a:spLocks noGrp="1"/>
          </p:cNvSpPr>
          <p:nvPr>
            <p:custDataLst>
              <p:tags r:id="rId7"/>
            </p:custDataLst>
          </p:nvPr>
        </p:nvSpPr>
        <p:spPr bwMode="auto">
          <a:xfrm>
            <a:off x="26733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693D284-67D3-4545-9CB5-3DDE727BC5C6}" type="datetime'''''''''''''''''2''''''''''''''''''''''01''''''''''6'''">
              <a:rPr lang="en-US" sz="1000">
                <a:latin typeface="Arial"/>
                <a:cs typeface="Arial"/>
                <a:sym typeface="Arial"/>
              </a:rPr>
              <a:pPr/>
              <a:t>2016</a:t>
            </a:fld>
            <a:endParaRPr lang="en-GB" sz="1000" dirty="0">
              <a:latin typeface="Arial"/>
              <a:cs typeface="Arial"/>
              <a:sym typeface="Arial"/>
            </a:endParaRPr>
          </a:p>
        </p:txBody>
      </p:sp>
      <p:sp>
        <p:nvSpPr>
          <p:cNvPr id="51" name="Text Placeholder 6274"/>
          <p:cNvSpPr>
            <a:spLocks noGrp="1"/>
          </p:cNvSpPr>
          <p:nvPr>
            <p:custDataLst>
              <p:tags r:id="rId8"/>
            </p:custDataLst>
          </p:nvPr>
        </p:nvSpPr>
        <p:spPr bwMode="auto">
          <a:xfrm>
            <a:off x="19685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8B2531A-2677-4C4D-B546-79A127D73B12}" type="datetime'''''''2''''''''''''''0''''''''15'''''''''''">
              <a:rPr lang="en-US" sz="1000">
                <a:latin typeface="Arial"/>
                <a:cs typeface="Arial"/>
                <a:sym typeface="Arial"/>
              </a:rPr>
              <a:pPr/>
              <a:t>2015</a:t>
            </a:fld>
            <a:endParaRPr lang="en-GB" sz="1000" dirty="0">
              <a:latin typeface="Arial"/>
              <a:cs typeface="Arial"/>
              <a:sym typeface="Arial"/>
            </a:endParaRPr>
          </a:p>
        </p:txBody>
      </p:sp>
      <p:sp>
        <p:nvSpPr>
          <p:cNvPr id="47" name="Text Placeholder 6273"/>
          <p:cNvSpPr>
            <a:spLocks noGrp="1"/>
          </p:cNvSpPr>
          <p:nvPr>
            <p:custDataLst>
              <p:tags r:id="rId9"/>
            </p:custDataLst>
          </p:nvPr>
        </p:nvSpPr>
        <p:spPr bwMode="auto">
          <a:xfrm>
            <a:off x="125412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E385205-0D01-48E3-B76C-F350DD6D1E6D}" type="datetime'20''''''1''4'''''''''''''''''''''''">
              <a:rPr lang="en-US" sz="1000">
                <a:latin typeface="Arial"/>
                <a:cs typeface="Arial"/>
                <a:sym typeface="Arial"/>
              </a:rPr>
              <a:pPr/>
              <a:t>2014</a:t>
            </a:fld>
            <a:endParaRPr lang="en-GB" sz="1000" dirty="0">
              <a:latin typeface="Arial"/>
              <a:cs typeface="Arial"/>
              <a:sym typeface="Arial"/>
            </a:endParaRPr>
          </a:p>
        </p:txBody>
      </p:sp>
      <p:sp>
        <p:nvSpPr>
          <p:cNvPr id="46" name="Text Placeholder 6272"/>
          <p:cNvSpPr>
            <a:spLocks noGrp="1"/>
          </p:cNvSpPr>
          <p:nvPr>
            <p:custDataLst>
              <p:tags r:id="rId10"/>
            </p:custDataLst>
          </p:nvPr>
        </p:nvSpPr>
        <p:spPr bwMode="auto">
          <a:xfrm>
            <a:off x="5492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EBB65C3-39D9-4865-83C3-68EDFD5B9FAF}" type="datetime'''''2''''''''''''''0''1''''''''''''''''''''''''''3'''''''">
              <a:rPr lang="en-US" sz="1000">
                <a:latin typeface="Arial"/>
                <a:cs typeface="Arial"/>
                <a:sym typeface="Arial"/>
              </a:rPr>
              <a:pPr/>
              <a:t>2013</a:t>
            </a:fld>
            <a:endParaRPr lang="en-GB" sz="1000" dirty="0">
              <a:latin typeface="Arial"/>
              <a:cs typeface="Arial"/>
              <a:sym typeface="Arial"/>
            </a:endParaRPr>
          </a:p>
        </p:txBody>
      </p:sp>
      <p:graphicFrame>
        <p:nvGraphicFramePr>
          <p:cNvPr id="154" name="Object 153"/>
          <p:cNvGraphicFramePr>
            <a:graphicFrameLocks/>
          </p:cNvGraphicFramePr>
          <p:nvPr>
            <p:custDataLst>
              <p:tags r:id="rId11"/>
            </p:custDataLst>
            <p:extLst>
              <p:ext uri="{D42A27DB-BD31-4B8C-83A1-F6EECF244321}">
                <p14:modId xmlns:p14="http://schemas.microsoft.com/office/powerpoint/2010/main" val="236581659"/>
              </p:ext>
            </p:extLst>
          </p:nvPr>
        </p:nvGraphicFramePr>
        <p:xfrm>
          <a:off x="4991100" y="1866900"/>
          <a:ext cx="4191113" cy="3190860"/>
        </p:xfrm>
        <a:graphic>
          <a:graphicData uri="http://schemas.openxmlformats.org/presentationml/2006/ole">
            <mc:AlternateContent xmlns:mc="http://schemas.openxmlformats.org/markup-compatibility/2006">
              <mc:Choice xmlns:v="urn:schemas-microsoft-com:vml" Requires="v">
                <p:oleObj spid="_x0000_s301477" name="Chart" r:id="rId33" imgW="4191113" imgH="3190860" progId="MSGraph.Chart.8">
                  <p:embed followColorScheme="full"/>
                </p:oleObj>
              </mc:Choice>
              <mc:Fallback>
                <p:oleObj name="Chart" r:id="rId33" imgW="4191113" imgH="3190860" progId="MSGraph.Chart.8">
                  <p:embed followColorScheme="full"/>
                  <p:pic>
                    <p:nvPicPr>
                      <p:cNvPr id="0" name=""/>
                      <p:cNvPicPr/>
                      <p:nvPr/>
                    </p:nvPicPr>
                    <p:blipFill>
                      <a:blip r:embed="rId34"/>
                      <a:stretch>
                        <a:fillRect/>
                      </a:stretch>
                    </p:blipFill>
                    <p:spPr>
                      <a:xfrm>
                        <a:off x="4991100" y="1866900"/>
                        <a:ext cx="4191113" cy="3190860"/>
                      </a:xfrm>
                      <a:prstGeom prst="rect">
                        <a:avLst/>
                      </a:prstGeom>
                    </p:spPr>
                  </p:pic>
                </p:oleObj>
              </mc:Fallback>
            </mc:AlternateContent>
          </a:graphicData>
        </a:graphic>
      </p:graphicFrame>
      <p:sp>
        <p:nvSpPr>
          <p:cNvPr id="63" name="Text Placeholder 18"/>
          <p:cNvSpPr>
            <a:spLocks noGrp="1"/>
          </p:cNvSpPr>
          <p:nvPr>
            <p:custDataLst>
              <p:tags r:id="rId12"/>
            </p:custDataLst>
          </p:nvPr>
        </p:nvSpPr>
        <p:spPr bwMode="auto">
          <a:xfrm>
            <a:off x="88169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23FB225-268F-419D-A25A-8B8CF72300C2}" type="datetime'''''''''''''''''''20''''''''''18'''''''''''''''''''''">
              <a:rPr lang="en-US" sz="1000">
                <a:latin typeface="Arial"/>
                <a:cs typeface="Arial"/>
                <a:sym typeface="Arial"/>
              </a:rPr>
              <a:pPr marL="0" indent="0" algn="ctr">
                <a:lnSpc>
                  <a:spcPct val="100000"/>
                </a:lnSpc>
                <a:spcBef>
                  <a:spcPct val="0"/>
                </a:spcBef>
                <a:buNone/>
              </a:pPr>
              <a:t>2018</a:t>
            </a:fld>
            <a:endParaRPr lang="en-GB" sz="1000" dirty="0">
              <a:latin typeface="Arial"/>
              <a:cs typeface="Arial"/>
              <a:sym typeface="Arial"/>
            </a:endParaRPr>
          </a:p>
        </p:txBody>
      </p:sp>
      <p:sp>
        <p:nvSpPr>
          <p:cNvPr id="62" name="Text Placeholder 17"/>
          <p:cNvSpPr>
            <a:spLocks noGrp="1"/>
          </p:cNvSpPr>
          <p:nvPr>
            <p:custDataLst>
              <p:tags r:id="rId13"/>
            </p:custDataLst>
          </p:nvPr>
        </p:nvSpPr>
        <p:spPr bwMode="auto">
          <a:xfrm>
            <a:off x="81026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C0A05C-1D50-47A0-9ABF-4AC5E5C34C63}" type="datetime'''''''''''''2''0''''''''''''1''''''''''''''''''7'">
              <a:rPr lang="en-US" sz="1000">
                <a:latin typeface="Arial"/>
                <a:cs typeface="Arial"/>
                <a:sym typeface="Arial"/>
              </a:rPr>
              <a:pPr marL="0" indent="0" algn="ctr">
                <a:lnSpc>
                  <a:spcPct val="100000"/>
                </a:lnSpc>
                <a:spcBef>
                  <a:spcPct val="0"/>
                </a:spcBef>
                <a:buNone/>
              </a:pPr>
              <a:t>2017</a:t>
            </a:fld>
            <a:endParaRPr lang="en-GB" sz="1000" dirty="0">
              <a:latin typeface="Arial"/>
              <a:cs typeface="Arial"/>
              <a:sym typeface="Arial"/>
            </a:endParaRPr>
          </a:p>
        </p:txBody>
      </p:sp>
      <p:sp>
        <p:nvSpPr>
          <p:cNvPr id="61" name="Text Placeholder 16"/>
          <p:cNvSpPr>
            <a:spLocks noGrp="1"/>
          </p:cNvSpPr>
          <p:nvPr>
            <p:custDataLst>
              <p:tags r:id="rId14"/>
            </p:custDataLst>
          </p:nvPr>
        </p:nvSpPr>
        <p:spPr bwMode="auto">
          <a:xfrm>
            <a:off x="73977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3C0EE6-21CC-4E29-AD25-7D7D98537185}" type="datetime'''''''''''''''''''''''''''''''''''''''20''''''16'''''''">
              <a:rPr lang="en-US" sz="1000">
                <a:latin typeface="Arial"/>
                <a:cs typeface="Arial"/>
                <a:sym typeface="Arial"/>
              </a:rPr>
              <a:pPr marL="0" indent="0" algn="ctr">
                <a:lnSpc>
                  <a:spcPct val="100000"/>
                </a:lnSpc>
                <a:spcBef>
                  <a:spcPct val="0"/>
                </a:spcBef>
                <a:buNone/>
              </a:pPr>
              <a:t>2016</a:t>
            </a:fld>
            <a:endParaRPr lang="en-GB" sz="1000" dirty="0">
              <a:latin typeface="Arial"/>
              <a:cs typeface="Arial"/>
              <a:sym typeface="Arial"/>
            </a:endParaRPr>
          </a:p>
        </p:txBody>
      </p:sp>
      <p:sp>
        <p:nvSpPr>
          <p:cNvPr id="60" name="Text Placeholder 15"/>
          <p:cNvSpPr>
            <a:spLocks noGrp="1"/>
          </p:cNvSpPr>
          <p:nvPr>
            <p:custDataLst>
              <p:tags r:id="rId15"/>
            </p:custDataLst>
          </p:nvPr>
        </p:nvSpPr>
        <p:spPr bwMode="auto">
          <a:xfrm>
            <a:off x="66833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98E1F43-1D46-410D-B4AA-9623F05B2A8A}" type="datetime'2''''''''''''''''''0''''''''''''''1''5'''''''''">
              <a:rPr lang="en-US" sz="1000">
                <a:latin typeface="Arial"/>
                <a:cs typeface="Arial"/>
                <a:sym typeface="Arial"/>
              </a:rPr>
              <a:pPr marL="0" indent="0" algn="ctr">
                <a:lnSpc>
                  <a:spcPct val="100000"/>
                </a:lnSpc>
                <a:spcBef>
                  <a:spcPct val="0"/>
                </a:spcBef>
                <a:buNone/>
              </a:pPr>
              <a:t>2015</a:t>
            </a:fld>
            <a:endParaRPr lang="en-GB" sz="1000" dirty="0">
              <a:latin typeface="Arial"/>
              <a:cs typeface="Arial"/>
              <a:sym typeface="Arial"/>
            </a:endParaRPr>
          </a:p>
        </p:txBody>
      </p:sp>
      <p:sp>
        <p:nvSpPr>
          <p:cNvPr id="59" name="Text Placeholder 14"/>
          <p:cNvSpPr>
            <a:spLocks noGrp="1"/>
          </p:cNvSpPr>
          <p:nvPr>
            <p:custDataLst>
              <p:tags r:id="rId16"/>
            </p:custDataLst>
          </p:nvPr>
        </p:nvSpPr>
        <p:spPr bwMode="auto">
          <a:xfrm>
            <a:off x="59785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CAD777D-1068-4A0D-A255-0AAEB2BA35AC}" type="datetime'''''2''''''''''''''''''''''''''0''1''''''''4'''''''''''''''">
              <a:rPr lang="en-US" sz="1000">
                <a:latin typeface="Arial"/>
                <a:cs typeface="Arial"/>
                <a:sym typeface="Arial"/>
              </a:rPr>
              <a:pPr marL="0" indent="0" algn="ctr">
                <a:lnSpc>
                  <a:spcPct val="100000"/>
                </a:lnSpc>
                <a:spcBef>
                  <a:spcPct val="0"/>
                </a:spcBef>
                <a:buNone/>
              </a:pPr>
              <a:t>2014</a:t>
            </a:fld>
            <a:endParaRPr lang="en-GB" sz="1000" dirty="0">
              <a:latin typeface="Arial"/>
              <a:cs typeface="Arial"/>
              <a:sym typeface="Arial"/>
            </a:endParaRPr>
          </a:p>
        </p:txBody>
      </p:sp>
      <p:sp>
        <p:nvSpPr>
          <p:cNvPr id="58" name="Text Placeholder 11"/>
          <p:cNvSpPr>
            <a:spLocks noGrp="1"/>
          </p:cNvSpPr>
          <p:nvPr>
            <p:custDataLst>
              <p:tags r:id="rId17"/>
            </p:custDataLst>
          </p:nvPr>
        </p:nvSpPr>
        <p:spPr bwMode="auto">
          <a:xfrm>
            <a:off x="526415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FAD593A-D1FF-4ED0-AF1A-8E6DFE12C301}" type="datetime'''2''''''''''''''''''01''''''''''''''''3'''''''''''">
              <a:rPr lang="en-US" sz="1000">
                <a:latin typeface="Arial"/>
                <a:cs typeface="Arial"/>
                <a:sym typeface="Arial"/>
              </a:rPr>
              <a:pPr marL="0" indent="0" algn="ctr">
                <a:lnSpc>
                  <a:spcPct val="100000"/>
                </a:lnSpc>
                <a:spcBef>
                  <a:spcPct val="0"/>
                </a:spcBef>
                <a:buNone/>
              </a:pPr>
              <a:t>2013</a:t>
            </a:fld>
            <a:endParaRPr lang="en-GB" sz="1000" dirty="0">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a:t>
            </a:r>
            <a:r>
              <a:rPr lang="en-US" b="0" dirty="0"/>
              <a:t> portfolios</a:t>
            </a:r>
          </a:p>
        </p:txBody>
      </p:sp>
      <p:sp>
        <p:nvSpPr>
          <p:cNvPr id="95" name="TextBox 94"/>
          <p:cNvSpPr txBox="1"/>
          <p:nvPr/>
        </p:nvSpPr>
        <p:spPr>
          <a:xfrm>
            <a:off x="8205787" y="3296743"/>
            <a:ext cx="865188" cy="132344"/>
          </a:xfrm>
          <a:prstGeom prst="rect">
            <a:avLst/>
          </a:prstGeom>
          <a:noFill/>
        </p:spPr>
        <p:txBody>
          <a:bodyPr wrap="square" lIns="0" tIns="0" rIns="0" bIns="0" rtlCol="0">
            <a:spAutoFit/>
          </a:bodyPr>
          <a:lstStyle/>
          <a:p>
            <a:pPr algn="r"/>
            <a:r>
              <a:rPr lang="en-US" b="1" dirty="0" smtClean="0">
                <a:solidFill>
                  <a:srgbClr val="FF0000"/>
                </a:solidFill>
                <a:latin typeface="Arial" panose="020B0604020202020204" pitchFamily="34" charset="0"/>
                <a:cs typeface="Arial" panose="020B0604020202020204" pitchFamily="34" charset="0"/>
              </a:rPr>
              <a:t>0.7%</a:t>
            </a:r>
            <a:endParaRPr lang="en-US" b="1" dirty="0">
              <a:solidFill>
                <a:srgbClr val="FF0000"/>
              </a:solidFill>
              <a:latin typeface="Arial" panose="020B0604020202020204" pitchFamily="34" charset="0"/>
              <a:cs typeface="Arial" panose="020B0604020202020204" pitchFamily="34" charset="0"/>
            </a:endParaRPr>
          </a:p>
        </p:txBody>
      </p:sp>
      <p:sp>
        <p:nvSpPr>
          <p:cNvPr id="38" name="TextBox 37"/>
          <p:cNvSpPr txBox="1"/>
          <p:nvPr/>
        </p:nvSpPr>
        <p:spPr>
          <a:xfrm>
            <a:off x="3473450" y="2419235"/>
            <a:ext cx="865188" cy="132344"/>
          </a:xfrm>
          <a:prstGeom prst="rect">
            <a:avLst/>
          </a:prstGeom>
          <a:noFill/>
        </p:spPr>
        <p:txBody>
          <a:bodyPr wrap="square" lIns="0" tIns="0" rIns="0" bIns="0" rtlCol="0">
            <a:spAutoFit/>
          </a:bodyPr>
          <a:lstStyle/>
          <a:p>
            <a:pPr algn="r"/>
            <a:r>
              <a:rPr lang="en-US" b="1" dirty="0" smtClean="0">
                <a:solidFill>
                  <a:srgbClr val="FF0000"/>
                </a:solidFill>
                <a:latin typeface="Arial" panose="020B0604020202020204" pitchFamily="34" charset="0"/>
                <a:cs typeface="Arial" panose="020B0604020202020204" pitchFamily="34" charset="0"/>
              </a:rPr>
              <a:t>0.5%</a:t>
            </a:r>
            <a:endParaRPr lang="en-US" b="1" dirty="0">
              <a:solidFill>
                <a:srgbClr val="FF0000"/>
              </a:solidFill>
              <a:latin typeface="Arial" panose="020B0604020202020204" pitchFamily="34" charset="0"/>
              <a:cs typeface="Arial" panose="020B0604020202020204" pitchFamily="34" charset="0"/>
            </a:endParaRPr>
          </a:p>
        </p:txBody>
      </p:sp>
      <p:sp>
        <p:nvSpPr>
          <p:cNvPr id="39" name="TextBox 38"/>
          <p:cNvSpPr txBox="1"/>
          <p:nvPr/>
        </p:nvSpPr>
        <p:spPr>
          <a:xfrm>
            <a:off x="3473450" y="3534072"/>
            <a:ext cx="865188" cy="132344"/>
          </a:xfrm>
          <a:prstGeom prst="rect">
            <a:avLst/>
          </a:prstGeom>
          <a:noFill/>
        </p:spPr>
        <p:txBody>
          <a:bodyPr wrap="square" lIns="0" tIns="0" rIns="0" bIns="0" rtlCol="0">
            <a:spAutoFit/>
          </a:bodyPr>
          <a:lstStyle/>
          <a:p>
            <a:pPr algn="r"/>
            <a:r>
              <a:rPr lang="en-US" b="1" dirty="0" smtClean="0">
                <a:solidFill>
                  <a:srgbClr val="FFC000"/>
                </a:solidFill>
                <a:latin typeface="Arial" panose="020B0604020202020204" pitchFamily="34" charset="0"/>
                <a:cs typeface="Arial" panose="020B0604020202020204" pitchFamily="34" charset="0"/>
              </a:rPr>
              <a:t>0.3%</a:t>
            </a:r>
            <a:endParaRPr lang="en-US" b="1" dirty="0">
              <a:solidFill>
                <a:srgbClr val="FFC000"/>
              </a:solidFill>
              <a:latin typeface="Arial" panose="020B0604020202020204" pitchFamily="34" charset="0"/>
              <a:cs typeface="Arial" panose="020B0604020202020204" pitchFamily="34" charset="0"/>
            </a:endParaRPr>
          </a:p>
        </p:txBody>
      </p:sp>
      <p:sp>
        <p:nvSpPr>
          <p:cNvPr id="96" name="TextBox 95"/>
          <p:cNvSpPr txBox="1"/>
          <p:nvPr/>
        </p:nvSpPr>
        <p:spPr>
          <a:xfrm>
            <a:off x="8205787" y="3919046"/>
            <a:ext cx="865188" cy="132344"/>
          </a:xfrm>
          <a:prstGeom prst="rect">
            <a:avLst/>
          </a:prstGeom>
          <a:noFill/>
        </p:spPr>
        <p:txBody>
          <a:bodyPr wrap="square" lIns="0" tIns="0" rIns="0" bIns="0" rtlCol="0">
            <a:spAutoFit/>
          </a:bodyPr>
          <a:lstStyle/>
          <a:p>
            <a:pPr algn="r"/>
            <a:r>
              <a:rPr lang="en-US" b="1" dirty="0" smtClean="0">
                <a:solidFill>
                  <a:srgbClr val="FFC000"/>
                </a:solidFill>
                <a:latin typeface="Arial" panose="020B0604020202020204" pitchFamily="34" charset="0"/>
                <a:cs typeface="Arial" panose="020B0604020202020204" pitchFamily="34" charset="0"/>
              </a:rPr>
              <a:t>0.5%</a:t>
            </a:r>
            <a:endParaRPr lang="en-US" b="1" dirty="0">
              <a:solidFill>
                <a:srgbClr val="FFC000"/>
              </a:solidFill>
              <a:latin typeface="Arial" panose="020B0604020202020204" pitchFamily="34" charset="0"/>
              <a:cs typeface="Arial" panose="020B0604020202020204" pitchFamily="34" charset="0"/>
            </a:endParaRPr>
          </a:p>
        </p:txBody>
      </p:sp>
      <p:cxnSp>
        <p:nvCxnSpPr>
          <p:cNvPr id="41" name="Straight Connector 40"/>
          <p:cNvCxnSpPr/>
          <p:nvPr>
            <p:custDataLst>
              <p:tags r:id="rId18"/>
            </p:custDataLst>
          </p:nvPr>
        </p:nvCxnSpPr>
        <p:spPr bwMode="gray">
          <a:xfrm>
            <a:off x="5964238" y="5467350"/>
            <a:ext cx="219075" cy="0"/>
          </a:xfrm>
          <a:prstGeom prst="line">
            <a:avLst/>
          </a:prstGeom>
          <a:ln w="9525">
            <a:solidFill>
              <a:srgbClr val="80808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custDataLst>
              <p:tags r:id="rId19"/>
            </p:custDataLst>
          </p:nvPr>
        </p:nvCxnSpPr>
        <p:spPr bwMode="gray">
          <a:xfrm>
            <a:off x="4826000" y="5670550"/>
            <a:ext cx="219075" cy="0"/>
          </a:xfrm>
          <a:prstGeom prst="line">
            <a:avLst/>
          </a:prstGeom>
          <a:ln w="19050">
            <a:solidFill>
              <a:srgbClr val="EB0326"/>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custDataLst>
              <p:tags r:id="rId20"/>
            </p:custDataLst>
          </p:nvPr>
        </p:nvCxnSpPr>
        <p:spPr bwMode="gray">
          <a:xfrm>
            <a:off x="4826000" y="5467350"/>
            <a:ext cx="219075"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custDataLst>
              <p:tags r:id="rId21"/>
            </p:custDataLst>
          </p:nvPr>
        </p:nvCxnSpPr>
        <p:spPr bwMode="gray">
          <a:xfrm>
            <a:off x="2151063" y="5670550"/>
            <a:ext cx="219075"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 name="Straight Connector 1"/>
          <p:cNvCxnSpPr/>
          <p:nvPr>
            <p:custDataLst>
              <p:tags r:id="rId22"/>
            </p:custDataLst>
          </p:nvPr>
        </p:nvCxnSpPr>
        <p:spPr bwMode="gray">
          <a:xfrm>
            <a:off x="2151063" y="5467350"/>
            <a:ext cx="219075"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1" name="Text Placeholder 46"/>
          <p:cNvSpPr>
            <a:spLocks noGrp="1"/>
          </p:cNvSpPr>
          <p:nvPr>
            <p:custDataLst>
              <p:tags r:id="rId23"/>
            </p:custDataLst>
          </p:nvPr>
        </p:nvSpPr>
        <p:spPr bwMode="auto">
          <a:xfrm>
            <a:off x="6234113" y="5397500"/>
            <a:ext cx="11874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C6B6EDF8-2F94-42AB-86A3-7F937BAB2D60}" type="datetime'A''v''''er''''''a''ge'''''' ''Bas''e ''''''C''''CA''R'''''''">
              <a:rPr lang="en-US" sz="1000">
                <a:latin typeface="Arial"/>
                <a:cs typeface="Arial"/>
                <a:sym typeface="Arial"/>
              </a:rPr>
              <a:pPr marL="0" indent="0">
                <a:lnSpc>
                  <a:spcPct val="100000"/>
                </a:lnSpc>
                <a:spcBef>
                  <a:spcPct val="0"/>
                </a:spcBef>
                <a:buNone/>
              </a:pPr>
              <a:t>Average Base CCAR</a:t>
            </a:fld>
            <a:endParaRPr lang="en-US" sz="1000" dirty="0">
              <a:latin typeface="Arial"/>
              <a:cs typeface="Arial"/>
              <a:sym typeface="Arial"/>
            </a:endParaRPr>
          </a:p>
        </p:txBody>
      </p:sp>
      <p:sp>
        <p:nvSpPr>
          <p:cNvPr id="108" name="Text Placeholder 43"/>
          <p:cNvSpPr>
            <a:spLocks noGrp="1"/>
          </p:cNvSpPr>
          <p:nvPr>
            <p:custDataLst>
              <p:tags r:id="rId24"/>
            </p:custDataLst>
          </p:nvPr>
        </p:nvSpPr>
        <p:spPr bwMode="auto">
          <a:xfrm>
            <a:off x="5095875" y="5397500"/>
            <a:ext cx="766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AC42DB0-7243-4522-B881-892481991321}" type="datetime'''A''mb''''''e''r ''''''tr''''''ig''''''''''g''''e''''''r'''">
              <a:rPr lang="en-US" sz="1000">
                <a:latin typeface="Arial"/>
                <a:cs typeface="Arial"/>
                <a:sym typeface="Arial"/>
              </a:rPr>
              <a:pPr/>
              <a:t>Amber trigger</a:t>
            </a:fld>
            <a:endParaRPr lang="en-US" sz="1000" dirty="0">
              <a:latin typeface="Arial"/>
              <a:cs typeface="Arial"/>
              <a:sym typeface="Arial"/>
            </a:endParaRPr>
          </a:p>
        </p:txBody>
      </p:sp>
      <p:sp>
        <p:nvSpPr>
          <p:cNvPr id="109" name="Text Placeholder 44"/>
          <p:cNvSpPr>
            <a:spLocks noGrp="1"/>
          </p:cNvSpPr>
          <p:nvPr>
            <p:custDataLst>
              <p:tags r:id="rId25"/>
            </p:custDataLst>
          </p:nvPr>
        </p:nvSpPr>
        <p:spPr bwMode="auto">
          <a:xfrm>
            <a:off x="5095875" y="5600700"/>
            <a:ext cx="493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5681D08-889C-4B5F-B294-CEECDC56F2F9}" type="datetime'R''''''e''''''''''''d'''' ''li''''''''''mi''''''t'''">
              <a:rPr lang="en-US" sz="1000">
                <a:latin typeface="Arial"/>
                <a:cs typeface="Arial"/>
                <a:sym typeface="Arial"/>
              </a:rPr>
              <a:pPr/>
              <a:t>Red limit</a:t>
            </a:fld>
            <a:endParaRPr lang="en-US" sz="1000" dirty="0">
              <a:latin typeface="Arial"/>
              <a:cs typeface="Arial"/>
              <a:sym typeface="Arial"/>
            </a:endParaRPr>
          </a:p>
        </p:txBody>
      </p:sp>
      <p:sp>
        <p:nvSpPr>
          <p:cNvPr id="107" name="Text Placeholder 42"/>
          <p:cNvSpPr>
            <a:spLocks noGrp="1"/>
          </p:cNvSpPr>
          <p:nvPr>
            <p:custDataLst>
              <p:tags r:id="rId26"/>
            </p:custDataLst>
          </p:nvPr>
        </p:nvSpPr>
        <p:spPr bwMode="auto">
          <a:xfrm>
            <a:off x="2420938" y="5600700"/>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972EE9C2-BE59-46E6-91CB-DA04EECDB0F6}"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US" sz="1000" dirty="0">
              <a:latin typeface="Arial"/>
              <a:cs typeface="Arial"/>
              <a:sym typeface="Arial"/>
            </a:endParaRPr>
          </a:p>
        </p:txBody>
      </p:sp>
      <p:sp>
        <p:nvSpPr>
          <p:cNvPr id="112" name="Text Placeholder 47"/>
          <p:cNvSpPr>
            <a:spLocks noGrp="1"/>
          </p:cNvSpPr>
          <p:nvPr>
            <p:custDataLst>
              <p:tags r:id="rId27"/>
            </p:custDataLst>
          </p:nvPr>
        </p:nvSpPr>
        <p:spPr bwMode="auto">
          <a:xfrm>
            <a:off x="2420938" y="5397500"/>
            <a:ext cx="23034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22955D3-BC75-42A4-B08F-805E693D67BF}" type="datetime'Proj''e''''''''cted ''12mo trailing loss ''rate'' (annual)'''">
              <a:rPr lang="en-US" sz="1000">
                <a:latin typeface="Arial"/>
                <a:cs typeface="Arial"/>
                <a:sym typeface="Arial"/>
              </a:rPr>
              <a:pPr marL="0" indent="0">
                <a:lnSpc>
                  <a:spcPct val="100000"/>
                </a:lnSpc>
                <a:spcBef>
                  <a:spcPct val="0"/>
                </a:spcBef>
                <a:buNone/>
              </a:pPr>
              <a:t>Projected 12mo trailing loss rate (annual)</a:t>
            </a:fld>
            <a:endParaRPr lang="en-US" sz="1000" dirty="0">
              <a:latin typeface="Arial"/>
              <a:cs typeface="Arial"/>
              <a:sym typeface="Arial"/>
            </a:endParaRPr>
          </a:p>
        </p:txBody>
      </p:sp>
      <p:sp>
        <p:nvSpPr>
          <p:cNvPr id="5" name="TextBox 4"/>
          <p:cNvSpPr txBox="1"/>
          <p:nvPr/>
        </p:nvSpPr>
        <p:spPr>
          <a:xfrm>
            <a:off x="5105400" y="1470024"/>
            <a:ext cx="408622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C&amp;I: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2013Q1–2018Q1, vs. 2016 NCO limits</a:t>
            </a:r>
            <a:endParaRPr lang="en-US" sz="1400" dirty="0">
              <a:solidFill>
                <a:schemeClr val="accent1"/>
              </a:solidFill>
              <a:latin typeface="+mj-lt"/>
            </a:endParaRPr>
          </a:p>
        </p:txBody>
      </p:sp>
      <p:sp>
        <p:nvSpPr>
          <p:cNvPr id="7" name="TextBox 6"/>
          <p:cNvSpPr txBox="1"/>
          <p:nvPr/>
        </p:nvSpPr>
        <p:spPr>
          <a:xfrm>
            <a:off x="372306" y="1470024"/>
            <a:ext cx="409015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CRE</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2013Q1–2018Q1, vs. 2016 NCO limits</a:t>
            </a:r>
            <a:endParaRPr lang="en-US" sz="1400" dirty="0">
              <a:solidFill>
                <a:schemeClr val="accent1"/>
              </a:solidFill>
              <a:latin typeface="+mj-lt"/>
            </a:endParaRPr>
          </a:p>
        </p:txBody>
      </p:sp>
      <p:sp>
        <p:nvSpPr>
          <p:cNvPr id="52" name="Rectangular Callout 51"/>
          <p:cNvSpPr/>
          <p:nvPr/>
        </p:nvSpPr>
        <p:spPr>
          <a:xfrm>
            <a:off x="1182296" y="2162175"/>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sp>
        <p:nvSpPr>
          <p:cNvPr id="53" name="Rectangular Callout 52"/>
          <p:cNvSpPr/>
          <p:nvPr/>
        </p:nvSpPr>
        <p:spPr>
          <a:xfrm>
            <a:off x="5934075" y="2228850"/>
            <a:ext cx="1614687" cy="307975"/>
          </a:xfrm>
          <a:prstGeom prst="wedgeRectCallout">
            <a:avLst>
              <a:gd name="adj1" fmla="val -66308"/>
              <a:gd name="adj2" fmla="val 52912"/>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panose="020B0604020202020204" pitchFamily="34" charset="0"/>
                <a:cs typeface="Arial" panose="020B0604020202020204" pitchFamily="34" charset="0"/>
                <a:sym typeface="Arial"/>
              </a:rPr>
              <a:t>Post-crisis default rates</a:t>
            </a:r>
          </a:p>
        </p:txBody>
      </p:sp>
      <p:grpSp>
        <p:nvGrpSpPr>
          <p:cNvPr id="54" name="Group 53"/>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6465134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41570078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2499"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SBNA</a:t>
            </a:r>
            <a:r>
              <a:rPr lang="en-US" b="0" dirty="0"/>
              <a:t> portfolios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3094186429"/>
              </p:ext>
            </p:extLst>
          </p:nvPr>
        </p:nvGraphicFramePr>
        <p:xfrm>
          <a:off x="228599" y="1905000"/>
          <a:ext cx="4238656" cy="3162240"/>
        </p:xfrm>
        <a:graphic>
          <a:graphicData uri="http://schemas.openxmlformats.org/presentationml/2006/ole">
            <mc:AlternateContent xmlns:mc="http://schemas.openxmlformats.org/markup-compatibility/2006">
              <mc:Choice xmlns:v="urn:schemas-microsoft-com:vml" Requires="v">
                <p:oleObj spid="_x0000_s302500" name="Chart" r:id="rId41" imgW="4238656" imgH="3162240" progId="MSGraph.Chart.8">
                  <p:embed followColorScheme="full"/>
                </p:oleObj>
              </mc:Choice>
              <mc:Fallback>
                <p:oleObj name="Chart" r:id="rId41" imgW="4238656" imgH="3162240" progId="MSGraph.Chart.8">
                  <p:embed followColorScheme="full"/>
                  <p:pic>
                    <p:nvPicPr>
                      <p:cNvPr id="0" name=""/>
                      <p:cNvPicPr/>
                      <p:nvPr/>
                    </p:nvPicPr>
                    <p:blipFill>
                      <a:blip r:embed="rId42"/>
                      <a:stretch>
                        <a:fillRect/>
                      </a:stretch>
                    </p:blipFill>
                    <p:spPr>
                      <a:xfrm>
                        <a:off x="228599" y="1905000"/>
                        <a:ext cx="4238656" cy="3162240"/>
                      </a:xfrm>
                      <a:prstGeom prst="rect">
                        <a:avLst/>
                      </a:prstGeom>
                    </p:spPr>
                  </p:pic>
                </p:oleObj>
              </mc:Fallback>
            </mc:AlternateContent>
          </a:graphicData>
        </a:graphic>
      </p:graphicFrame>
      <p:sp>
        <p:nvSpPr>
          <p:cNvPr id="16" name="Text Placeholder 6490"/>
          <p:cNvSpPr>
            <a:spLocks noGrp="1"/>
          </p:cNvSpPr>
          <p:nvPr>
            <p:custDataLst>
              <p:tags r:id="rId5"/>
            </p:custDataLst>
          </p:nvPr>
        </p:nvSpPr>
        <p:spPr bwMode="auto">
          <a:xfrm>
            <a:off x="41116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000">
                <a:latin typeface="Arial"/>
                <a:cs typeface="Arial"/>
                <a:sym typeface="Arial"/>
              </a:rPr>
              <a:pPr/>
              <a:t>2018</a:t>
            </a:fld>
            <a:endParaRPr lang="en-GB" sz="1000" dirty="0">
              <a:latin typeface="Arial"/>
              <a:cs typeface="Arial"/>
              <a:sym typeface="Arial"/>
            </a:endParaRPr>
          </a:p>
        </p:txBody>
      </p:sp>
      <p:sp>
        <p:nvSpPr>
          <p:cNvPr id="17" name="Text Placeholder 6489"/>
          <p:cNvSpPr>
            <a:spLocks noGrp="1"/>
          </p:cNvSpPr>
          <p:nvPr>
            <p:custDataLst>
              <p:tags r:id="rId6"/>
            </p:custDataLst>
          </p:nvPr>
        </p:nvSpPr>
        <p:spPr bwMode="auto">
          <a:xfrm>
            <a:off x="351155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000">
                <a:latin typeface="Arial"/>
                <a:cs typeface="Arial"/>
                <a:sym typeface="Arial"/>
              </a:rPr>
              <a:pPr/>
              <a:t>2017</a:t>
            </a:fld>
            <a:endParaRPr lang="en-GB" sz="1000" dirty="0">
              <a:latin typeface="Arial"/>
              <a:cs typeface="Arial"/>
              <a:sym typeface="Arial"/>
            </a:endParaRPr>
          </a:p>
        </p:txBody>
      </p:sp>
      <p:sp>
        <p:nvSpPr>
          <p:cNvPr id="18" name="Text Placeholder 6488"/>
          <p:cNvSpPr>
            <a:spLocks noGrp="1"/>
          </p:cNvSpPr>
          <p:nvPr>
            <p:custDataLst>
              <p:tags r:id="rId7"/>
            </p:custDataLst>
          </p:nvPr>
        </p:nvSpPr>
        <p:spPr bwMode="auto">
          <a:xfrm>
            <a:off x="291147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000">
                <a:latin typeface="Arial"/>
                <a:cs typeface="Arial"/>
                <a:sym typeface="Arial"/>
              </a:rPr>
              <a:pPr/>
              <a:t>2016</a:t>
            </a:fld>
            <a:endParaRPr lang="en-GB" sz="1000" dirty="0">
              <a:latin typeface="Arial"/>
              <a:cs typeface="Arial"/>
              <a:sym typeface="Arial"/>
            </a:endParaRPr>
          </a:p>
        </p:txBody>
      </p:sp>
      <p:sp>
        <p:nvSpPr>
          <p:cNvPr id="19" name="Text Placeholder 6487"/>
          <p:cNvSpPr>
            <a:spLocks noGrp="1"/>
          </p:cNvSpPr>
          <p:nvPr>
            <p:custDataLst>
              <p:tags r:id="rId8"/>
            </p:custDataLst>
          </p:nvPr>
        </p:nvSpPr>
        <p:spPr bwMode="auto">
          <a:xfrm>
            <a:off x="23209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000">
                <a:latin typeface="Arial"/>
                <a:cs typeface="Arial"/>
                <a:sym typeface="Arial"/>
              </a:rPr>
              <a:pPr/>
              <a:t>2015</a:t>
            </a:fld>
            <a:endParaRPr lang="en-GB" sz="1000" dirty="0">
              <a:latin typeface="Arial"/>
              <a:cs typeface="Arial"/>
              <a:sym typeface="Arial"/>
            </a:endParaRPr>
          </a:p>
        </p:txBody>
      </p:sp>
      <p:sp>
        <p:nvSpPr>
          <p:cNvPr id="20" name="Text Placeholder 6486"/>
          <p:cNvSpPr>
            <a:spLocks noGrp="1"/>
          </p:cNvSpPr>
          <p:nvPr>
            <p:custDataLst>
              <p:tags r:id="rId9"/>
            </p:custDataLst>
          </p:nvPr>
        </p:nvSpPr>
        <p:spPr bwMode="auto">
          <a:xfrm>
            <a:off x="172085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000">
                <a:latin typeface="Arial"/>
                <a:cs typeface="Arial"/>
                <a:sym typeface="Arial"/>
              </a:rPr>
              <a:pPr/>
              <a:t>2014</a:t>
            </a:fld>
            <a:endParaRPr lang="en-GB" sz="1000" dirty="0">
              <a:latin typeface="Arial"/>
              <a:cs typeface="Arial"/>
              <a:sym typeface="Arial"/>
            </a:endParaRPr>
          </a:p>
        </p:txBody>
      </p:sp>
      <p:sp>
        <p:nvSpPr>
          <p:cNvPr id="21" name="Text Placeholder 6485"/>
          <p:cNvSpPr>
            <a:spLocks noGrp="1"/>
          </p:cNvSpPr>
          <p:nvPr>
            <p:custDataLst>
              <p:tags r:id="rId10"/>
            </p:custDataLst>
          </p:nvPr>
        </p:nvSpPr>
        <p:spPr bwMode="auto">
          <a:xfrm>
            <a:off x="1130300"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1ECB37-8140-4A22-BEF4-2AAD3809B796}" type="datetime'''''2''''''''01''''''''''''''''''''''3'''''''''''">
              <a:rPr lang="en-US" sz="1000">
                <a:latin typeface="Arial"/>
                <a:cs typeface="Arial"/>
                <a:sym typeface="Arial"/>
              </a:rPr>
              <a:pPr/>
              <a:t>2013</a:t>
            </a:fld>
            <a:endParaRPr lang="en-GB" sz="1000" dirty="0">
              <a:latin typeface="Arial"/>
              <a:cs typeface="Arial"/>
              <a:sym typeface="Arial"/>
            </a:endParaRPr>
          </a:p>
        </p:txBody>
      </p:sp>
      <p:sp>
        <p:nvSpPr>
          <p:cNvPr id="22" name="Text Placeholder 6484"/>
          <p:cNvSpPr>
            <a:spLocks noGrp="1"/>
          </p:cNvSpPr>
          <p:nvPr>
            <p:custDataLst>
              <p:tags r:id="rId11"/>
            </p:custDataLst>
          </p:nvPr>
        </p:nvSpPr>
        <p:spPr bwMode="auto">
          <a:xfrm>
            <a:off x="530225" y="495617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0691DB9-499C-4BC8-A8B7-C5188F9DDC6E}" type="datetime'''''''2''0''''1''2'''''''''''''''''''''''''''''''''''''''">
              <a:rPr lang="en-US" sz="1000">
                <a:latin typeface="Arial"/>
                <a:cs typeface="Arial"/>
                <a:sym typeface="Arial"/>
              </a:rPr>
              <a:pPr/>
              <a:t>2012</a:t>
            </a:fld>
            <a:endParaRPr lang="en-GB" sz="1000" dirty="0">
              <a:latin typeface="Arial"/>
              <a:cs typeface="Arial"/>
              <a:sym typeface="Arial"/>
            </a:endParaRPr>
          </a:p>
        </p:txBody>
      </p:sp>
      <p:cxnSp>
        <p:nvCxnSpPr>
          <p:cNvPr id="23" name="Straight Connector 22"/>
          <p:cNvCxnSpPr/>
          <p:nvPr>
            <p:custDataLst>
              <p:tags r:id="rId12"/>
            </p:custDataLst>
          </p:nvPr>
        </p:nvCxnSpPr>
        <p:spPr bwMode="gray">
          <a:xfrm>
            <a:off x="6011863" y="5422900"/>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3"/>
            </p:custDataLst>
          </p:nvPr>
        </p:nvCxnSpPr>
        <p:spPr bwMode="gray">
          <a:xfrm>
            <a:off x="4764088" y="562610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4"/>
            </p:custDataLst>
          </p:nvPr>
        </p:nvCxnSpPr>
        <p:spPr bwMode="gray">
          <a:xfrm>
            <a:off x="4764088" y="542290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bwMode="gray">
          <a:xfrm>
            <a:off x="1943100" y="562610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16"/>
            </p:custDataLst>
          </p:nvPr>
        </p:nvCxnSpPr>
        <p:spPr bwMode="gray">
          <a:xfrm>
            <a:off x="1943100" y="542290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17"/>
            </p:custDataLst>
          </p:nvPr>
        </p:nvSpPr>
        <p:spPr bwMode="auto">
          <a:xfrm>
            <a:off x="5143500" y="5556250"/>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FDF2E75-7001-4D11-AE21-522E1DA00AC6}"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18"/>
            </p:custDataLst>
          </p:nvPr>
        </p:nvSpPr>
        <p:spPr bwMode="auto">
          <a:xfrm>
            <a:off x="5143500" y="5353050"/>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1C92FC3-337A-4E58-BB89-5ED2D4EC656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19"/>
            </p:custDataLst>
          </p:nvPr>
        </p:nvSpPr>
        <p:spPr bwMode="auto">
          <a:xfrm>
            <a:off x="2322513" y="5556250"/>
            <a:ext cx="23399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000">
                <a:latin typeface="Arial"/>
                <a:cs typeface="Arial"/>
                <a:sym typeface="Arial"/>
              </a:rPr>
              <a:pPr/>
              <a:t>Historical 12mo trailing loss rate (annual)</a:t>
            </a:fld>
            <a:r>
              <a:rPr lang="en-US" sz="1000" baseline="30000" smtClean="0">
                <a:latin typeface="Arial"/>
                <a:cs typeface="Arial"/>
                <a:sym typeface="Arial"/>
              </a:rPr>
              <a:t>2</a:t>
            </a:r>
            <a:endParaRPr lang="en-GB" sz="1000" dirty="0">
              <a:latin typeface="Arial"/>
              <a:cs typeface="Arial"/>
              <a:sym typeface="Arial"/>
            </a:endParaRPr>
          </a:p>
        </p:txBody>
      </p:sp>
      <p:sp>
        <p:nvSpPr>
          <p:cNvPr id="30" name="Text Placeholder 6718"/>
          <p:cNvSpPr>
            <a:spLocks noGrp="1"/>
          </p:cNvSpPr>
          <p:nvPr>
            <p:custDataLst>
              <p:tags r:id="rId20"/>
            </p:custDataLst>
          </p:nvPr>
        </p:nvSpPr>
        <p:spPr bwMode="auto">
          <a:xfrm>
            <a:off x="2322513" y="5353050"/>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6" name="Text Placeholder 1"/>
          <p:cNvSpPr>
            <a:spLocks noGrp="1"/>
          </p:cNvSpPr>
          <p:nvPr>
            <p:custDataLst>
              <p:tags r:id="rId21"/>
            </p:custDataLst>
          </p:nvPr>
        </p:nvSpPr>
        <p:spPr bwMode="auto">
          <a:xfrm>
            <a:off x="6391275" y="5353050"/>
            <a:ext cx="11874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000">
                <a:latin typeface="Arial"/>
                <a:cs typeface="Arial"/>
                <a:sym typeface="Arial"/>
              </a:rPr>
              <a:pPr/>
              <a:t>Average Base CCAR</a:t>
            </a:fld>
            <a:endParaRPr lang="en-GB" sz="1000" dirty="0">
              <a:latin typeface="Arial"/>
              <a:cs typeface="Arial"/>
              <a:sym typeface="Arial"/>
            </a:endParaRPr>
          </a:p>
        </p:txBody>
      </p:sp>
      <p:sp>
        <p:nvSpPr>
          <p:cNvPr id="38" name="TextBox 37"/>
          <p:cNvSpPr txBox="1"/>
          <p:nvPr/>
        </p:nvSpPr>
        <p:spPr>
          <a:xfrm>
            <a:off x="3458210" y="2983359"/>
            <a:ext cx="865188" cy="132344"/>
          </a:xfrm>
          <a:prstGeom prst="rect">
            <a:avLst/>
          </a:prstGeom>
          <a:noFill/>
        </p:spPr>
        <p:txBody>
          <a:bodyPr wrap="square" lIns="0" tIns="0" rIns="0" bIns="0" rtlCol="0">
            <a:spAutoFit/>
          </a:bodyPr>
          <a:lstStyle/>
          <a:p>
            <a:pPr algn="r"/>
            <a:r>
              <a:rPr lang="en-US" b="1" dirty="0" smtClean="0">
                <a:solidFill>
                  <a:srgbClr val="FF0000"/>
                </a:solidFill>
              </a:rPr>
              <a:t>0.4%</a:t>
            </a:r>
            <a:endParaRPr lang="en-US" b="1" dirty="0">
              <a:solidFill>
                <a:srgbClr val="FF0000"/>
              </a:solidFill>
            </a:endParaRPr>
          </a:p>
        </p:txBody>
      </p:sp>
      <p:sp>
        <p:nvSpPr>
          <p:cNvPr id="39" name="TextBox 38"/>
          <p:cNvSpPr txBox="1"/>
          <p:nvPr/>
        </p:nvSpPr>
        <p:spPr>
          <a:xfrm>
            <a:off x="3458210" y="3898734"/>
            <a:ext cx="865188" cy="132344"/>
          </a:xfrm>
          <a:prstGeom prst="rect">
            <a:avLst/>
          </a:prstGeom>
          <a:noFill/>
        </p:spPr>
        <p:txBody>
          <a:bodyPr wrap="square" lIns="0" tIns="0" rIns="0" bIns="0" rtlCol="0">
            <a:spAutoFit/>
          </a:bodyPr>
          <a:lstStyle/>
          <a:p>
            <a:pPr algn="r"/>
            <a:r>
              <a:rPr lang="en-US" b="1" dirty="0" smtClean="0">
                <a:solidFill>
                  <a:srgbClr val="FFC000"/>
                </a:solidFill>
              </a:rPr>
              <a:t>0.2%</a:t>
            </a:r>
            <a:endParaRPr lang="en-US" b="1" dirty="0">
              <a:solidFill>
                <a:srgbClr val="FFC000"/>
              </a:solidFill>
            </a:endParaRPr>
          </a:p>
        </p:txBody>
      </p:sp>
      <p:sp>
        <p:nvSpPr>
          <p:cNvPr id="42" name="Rectangular Callout 41"/>
          <p:cNvSpPr/>
          <p:nvPr/>
        </p:nvSpPr>
        <p:spPr>
          <a:xfrm>
            <a:off x="1055725" y="2245856"/>
            <a:ext cx="1321243" cy="699403"/>
          </a:xfrm>
          <a:prstGeom prst="wedgeRectCallout">
            <a:avLst>
              <a:gd name="adj1" fmla="val 85523"/>
              <a:gd name="adj2" fmla="val 2082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graphicFrame>
        <p:nvGraphicFramePr>
          <p:cNvPr id="44" name="Object 43"/>
          <p:cNvGraphicFramePr>
            <a:graphicFrameLocks/>
          </p:cNvGraphicFramePr>
          <p:nvPr>
            <p:custDataLst>
              <p:tags r:id="rId22"/>
            </p:custDataLst>
            <p:extLst>
              <p:ext uri="{D42A27DB-BD31-4B8C-83A1-F6EECF244321}">
                <p14:modId xmlns:p14="http://schemas.microsoft.com/office/powerpoint/2010/main" val="3020489673"/>
              </p:ext>
            </p:extLst>
          </p:nvPr>
        </p:nvGraphicFramePr>
        <p:xfrm>
          <a:off x="5372100" y="2057399"/>
          <a:ext cx="3829134" cy="2867130"/>
        </p:xfrm>
        <a:graphic>
          <a:graphicData uri="http://schemas.openxmlformats.org/presentationml/2006/ole">
            <mc:AlternateContent xmlns:mc="http://schemas.openxmlformats.org/markup-compatibility/2006">
              <mc:Choice xmlns:v="urn:schemas-microsoft-com:vml" Requires="v">
                <p:oleObj spid="_x0000_s302501" name="Chart" r:id="rId43" imgW="3829134" imgH="2867130" progId="MSGraph.Chart.8">
                  <p:embed followColorScheme="full"/>
                </p:oleObj>
              </mc:Choice>
              <mc:Fallback>
                <p:oleObj name="Chart" r:id="rId43" imgW="3829134" imgH="2867130" progId="MSGraph.Chart.8">
                  <p:embed followColorScheme="full"/>
                  <p:pic>
                    <p:nvPicPr>
                      <p:cNvPr id="0" name=""/>
                      <p:cNvPicPr/>
                      <p:nvPr/>
                    </p:nvPicPr>
                    <p:blipFill>
                      <a:blip r:embed="rId44"/>
                      <a:stretch>
                        <a:fillRect/>
                      </a:stretch>
                    </p:blipFill>
                    <p:spPr>
                      <a:xfrm>
                        <a:off x="5372100" y="2057399"/>
                        <a:ext cx="3829134" cy="2867130"/>
                      </a:xfrm>
                      <a:prstGeom prst="rect">
                        <a:avLst/>
                      </a:prstGeom>
                    </p:spPr>
                  </p:pic>
                </p:oleObj>
              </mc:Fallback>
            </mc:AlternateContent>
          </a:graphicData>
        </a:graphic>
      </p:graphicFrame>
      <p:sp>
        <p:nvSpPr>
          <p:cNvPr id="101" name="Text Placeholder 106"/>
          <p:cNvSpPr>
            <a:spLocks noGrp="1"/>
          </p:cNvSpPr>
          <p:nvPr>
            <p:custDataLst>
              <p:tags r:id="rId23"/>
            </p:custDataLst>
          </p:nvPr>
        </p:nvSpPr>
        <p:spPr bwMode="gray">
          <a:xfrm>
            <a:off x="5121275" y="2457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505650D-01E1-465D-98DC-25170F9B4557}" type="datetime'0''''''''''''''''''.''05'''''''''''''''''''">
              <a:rPr lang="en-US" sz="1000">
                <a:latin typeface="Arial"/>
                <a:cs typeface="Arial"/>
                <a:sym typeface="Arial"/>
              </a:rPr>
              <a:pPr marL="0" indent="0" algn="r">
                <a:lnSpc>
                  <a:spcPct val="100000"/>
                </a:lnSpc>
                <a:spcBef>
                  <a:spcPct val="0"/>
                </a:spcBef>
                <a:buNone/>
              </a:pPr>
              <a:t>0.05</a:t>
            </a:fld>
            <a:endParaRPr lang="en-GB" sz="1000" dirty="0">
              <a:latin typeface="Arial"/>
              <a:cs typeface="Arial"/>
              <a:sym typeface="Arial"/>
            </a:endParaRPr>
          </a:p>
        </p:txBody>
      </p:sp>
      <p:sp>
        <p:nvSpPr>
          <p:cNvPr id="103" name="Text Placeholder 108"/>
          <p:cNvSpPr>
            <a:spLocks noGrp="1"/>
          </p:cNvSpPr>
          <p:nvPr>
            <p:custDataLst>
              <p:tags r:id="rId24"/>
            </p:custDataLst>
          </p:nvPr>
        </p:nvSpPr>
        <p:spPr bwMode="gray">
          <a:xfrm>
            <a:off x="5078413" y="4743450"/>
            <a:ext cx="2873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97A8D3-777E-4E47-9F37-6FEEEE71B49F}" type="datetime'-0''''''''''.''''''''''''0''''1'''''''''''''''''''''''''''">
              <a:rPr lang="en-US" sz="1000">
                <a:latin typeface="Arial"/>
                <a:cs typeface="Arial"/>
                <a:sym typeface="Arial"/>
              </a:rPr>
              <a:pPr marL="0" indent="0" algn="r">
                <a:lnSpc>
                  <a:spcPct val="100000"/>
                </a:lnSpc>
                <a:spcBef>
                  <a:spcPct val="0"/>
                </a:spcBef>
                <a:buNone/>
              </a:pPr>
              <a:t>-0.01</a:t>
            </a:fld>
            <a:endParaRPr lang="en-GB" sz="1000" dirty="0">
              <a:latin typeface="Arial"/>
              <a:cs typeface="Arial"/>
              <a:sym typeface="Arial"/>
            </a:endParaRPr>
          </a:p>
        </p:txBody>
      </p:sp>
      <p:sp>
        <p:nvSpPr>
          <p:cNvPr id="75" name="Text Placeholder 80"/>
          <p:cNvSpPr>
            <a:spLocks noGrp="1"/>
          </p:cNvSpPr>
          <p:nvPr>
            <p:custDataLst>
              <p:tags r:id="rId25"/>
            </p:custDataLst>
          </p:nvPr>
        </p:nvSpPr>
        <p:spPr bwMode="gray">
          <a:xfrm>
            <a:off x="5121275" y="4362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DF905F1-CC47-4CB6-9963-9AE890D907D1}" type="datetime'0''''''''.0''''''0'''''''''''''''''''''''">
              <a:rPr lang="en-US" sz="1000">
                <a:latin typeface="Arial"/>
                <a:cs typeface="Arial"/>
                <a:sym typeface="Arial"/>
              </a:rPr>
              <a:pPr/>
              <a:t>0.00</a:t>
            </a:fld>
            <a:endParaRPr lang="en-GB" sz="1000" dirty="0">
              <a:latin typeface="Arial"/>
              <a:cs typeface="Arial"/>
              <a:sym typeface="Arial"/>
            </a:endParaRPr>
          </a:p>
        </p:txBody>
      </p:sp>
      <p:sp>
        <p:nvSpPr>
          <p:cNvPr id="104" name="Text Placeholder 109"/>
          <p:cNvSpPr>
            <a:spLocks noGrp="1"/>
          </p:cNvSpPr>
          <p:nvPr>
            <p:custDataLst>
              <p:tags r:id="rId26"/>
            </p:custDataLst>
          </p:nvPr>
        </p:nvSpPr>
        <p:spPr bwMode="gray">
          <a:xfrm>
            <a:off x="5121275" y="3981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CD0215B-9D40-4284-8131-D8834486978B}" type="datetime'''''''''''0''''''''''''''''.0''''''''''''''1'''''''''''''''''">
              <a:rPr lang="en-US" sz="1000">
                <a:latin typeface="Arial"/>
                <a:cs typeface="Arial"/>
                <a:sym typeface="Arial"/>
              </a:rPr>
              <a:pPr marL="0" indent="0" algn="r">
                <a:lnSpc>
                  <a:spcPct val="100000"/>
                </a:lnSpc>
                <a:spcBef>
                  <a:spcPct val="0"/>
                </a:spcBef>
                <a:buNone/>
              </a:pPr>
              <a:t>0.01</a:t>
            </a:fld>
            <a:endParaRPr lang="en-GB" sz="1000" dirty="0">
              <a:latin typeface="Arial"/>
              <a:cs typeface="Arial"/>
              <a:sym typeface="Arial"/>
            </a:endParaRPr>
          </a:p>
        </p:txBody>
      </p:sp>
      <p:sp>
        <p:nvSpPr>
          <p:cNvPr id="108" name="Text Placeholder 113"/>
          <p:cNvSpPr>
            <a:spLocks noGrp="1"/>
          </p:cNvSpPr>
          <p:nvPr>
            <p:custDataLst>
              <p:tags r:id="rId27"/>
            </p:custDataLst>
          </p:nvPr>
        </p:nvSpPr>
        <p:spPr bwMode="gray">
          <a:xfrm>
            <a:off x="5121275" y="2076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0E1CD34-5B67-4A2C-913D-B7BB5B9FD595}" type="datetime'''''''0''.''''''''''''0''''''''6'''''''">
              <a:rPr lang="en-US" sz="1000">
                <a:latin typeface="Arial"/>
                <a:cs typeface="Arial"/>
                <a:sym typeface="Arial"/>
              </a:rPr>
              <a:pPr marL="0" indent="0" algn="r">
                <a:lnSpc>
                  <a:spcPct val="100000"/>
                </a:lnSpc>
                <a:spcBef>
                  <a:spcPct val="0"/>
                </a:spcBef>
                <a:buNone/>
              </a:pPr>
              <a:t>0.06</a:t>
            </a:fld>
            <a:endParaRPr lang="en-GB" sz="1000" dirty="0">
              <a:latin typeface="Arial"/>
              <a:cs typeface="Arial"/>
              <a:sym typeface="Arial"/>
            </a:endParaRPr>
          </a:p>
        </p:txBody>
      </p:sp>
      <p:sp>
        <p:nvSpPr>
          <p:cNvPr id="105" name="Text Placeholder 110"/>
          <p:cNvSpPr>
            <a:spLocks noGrp="1"/>
          </p:cNvSpPr>
          <p:nvPr>
            <p:custDataLst>
              <p:tags r:id="rId28"/>
            </p:custDataLst>
          </p:nvPr>
        </p:nvSpPr>
        <p:spPr bwMode="gray">
          <a:xfrm>
            <a:off x="5121275" y="3600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C204886-69AF-4924-9D45-5F7E2685895F}" type="datetime'''0''''''''''''''''''''''''''''''''''.''''''''''''0''2'''">
              <a:rPr lang="en-US" sz="1000">
                <a:latin typeface="Arial"/>
                <a:cs typeface="Arial"/>
                <a:sym typeface="Arial"/>
              </a:rPr>
              <a:pPr marL="0" indent="0" algn="r">
                <a:lnSpc>
                  <a:spcPct val="100000"/>
                </a:lnSpc>
                <a:spcBef>
                  <a:spcPct val="0"/>
                </a:spcBef>
                <a:buNone/>
              </a:pPr>
              <a:t>0.02</a:t>
            </a:fld>
            <a:endParaRPr lang="en-GB" sz="1000" dirty="0">
              <a:latin typeface="Arial"/>
              <a:cs typeface="Arial"/>
              <a:sym typeface="Arial"/>
            </a:endParaRPr>
          </a:p>
        </p:txBody>
      </p:sp>
      <p:sp>
        <p:nvSpPr>
          <p:cNvPr id="106" name="Text Placeholder 111"/>
          <p:cNvSpPr>
            <a:spLocks noGrp="1"/>
          </p:cNvSpPr>
          <p:nvPr>
            <p:custDataLst>
              <p:tags r:id="rId29"/>
            </p:custDataLst>
          </p:nvPr>
        </p:nvSpPr>
        <p:spPr bwMode="gray">
          <a:xfrm>
            <a:off x="5121275" y="3219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39D8195-2973-490C-BF26-643AA8DE38B8}" type="datetime'''''''''''''''0''''''''''''''.''0''''''''''''''''3'''''''">
              <a:rPr lang="en-US" sz="1000">
                <a:latin typeface="Arial"/>
                <a:cs typeface="Arial"/>
                <a:sym typeface="Arial"/>
              </a:rPr>
              <a:pPr marL="0" indent="0" algn="r">
                <a:lnSpc>
                  <a:spcPct val="100000"/>
                </a:lnSpc>
                <a:spcBef>
                  <a:spcPct val="0"/>
                </a:spcBef>
                <a:buNone/>
              </a:pPr>
              <a:t>0.03</a:t>
            </a:fld>
            <a:endParaRPr lang="en-GB" sz="1000" dirty="0">
              <a:latin typeface="Arial"/>
              <a:cs typeface="Arial"/>
              <a:sym typeface="Arial"/>
            </a:endParaRPr>
          </a:p>
        </p:txBody>
      </p:sp>
      <p:sp>
        <p:nvSpPr>
          <p:cNvPr id="107" name="Text Placeholder 112"/>
          <p:cNvSpPr>
            <a:spLocks noGrp="1"/>
          </p:cNvSpPr>
          <p:nvPr>
            <p:custDataLst>
              <p:tags r:id="rId30"/>
            </p:custDataLst>
          </p:nvPr>
        </p:nvSpPr>
        <p:spPr bwMode="gray">
          <a:xfrm>
            <a:off x="5121275" y="2838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37FCE0-FBED-4366-9DC1-EEB61E02A4BD}" type="datetime'''''''''''''''''0''.''''''''''''''''''''0''4'''''">
              <a:rPr lang="en-US" sz="1000">
                <a:latin typeface="Arial"/>
                <a:cs typeface="Arial"/>
                <a:sym typeface="Arial"/>
              </a:rPr>
              <a:pPr marL="0" indent="0" algn="r">
                <a:lnSpc>
                  <a:spcPct val="100000"/>
                </a:lnSpc>
                <a:spcBef>
                  <a:spcPct val="0"/>
                </a:spcBef>
                <a:buNone/>
              </a:pPr>
              <a:t>0.04</a:t>
            </a:fld>
            <a:endParaRPr lang="en-GB" sz="1000" dirty="0">
              <a:latin typeface="Arial"/>
              <a:cs typeface="Arial"/>
              <a:sym typeface="Arial"/>
            </a:endParaRPr>
          </a:p>
        </p:txBody>
      </p:sp>
      <p:sp>
        <p:nvSpPr>
          <p:cNvPr id="51" name="Text Placeholder 6490"/>
          <p:cNvSpPr>
            <a:spLocks noGrp="1"/>
          </p:cNvSpPr>
          <p:nvPr>
            <p:custDataLst>
              <p:tags r:id="rId31"/>
            </p:custDataLst>
          </p:nvPr>
        </p:nvSpPr>
        <p:spPr bwMode="auto">
          <a:xfrm>
            <a:off x="88455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ED66AE8-AFD9-4F75-AF33-B96C8313D0B5}" type="datetime'''''2''''''0''''''''''''''''''''1''''''''''''''''''''8'">
              <a:rPr lang="en-US" sz="1000">
                <a:latin typeface="Arial"/>
                <a:cs typeface="Arial"/>
                <a:sym typeface="Arial"/>
              </a:rPr>
              <a:pPr/>
              <a:t>2018</a:t>
            </a:fld>
            <a:endParaRPr lang="en-GB" sz="1000" dirty="0">
              <a:latin typeface="Arial"/>
              <a:cs typeface="Arial"/>
              <a:sym typeface="Arial"/>
            </a:endParaRPr>
          </a:p>
        </p:txBody>
      </p:sp>
      <p:sp>
        <p:nvSpPr>
          <p:cNvPr id="49" name="Text Placeholder 6489"/>
          <p:cNvSpPr>
            <a:spLocks noGrp="1"/>
          </p:cNvSpPr>
          <p:nvPr>
            <p:custDataLst>
              <p:tags r:id="rId32"/>
            </p:custDataLst>
          </p:nvPr>
        </p:nvSpPr>
        <p:spPr bwMode="auto">
          <a:xfrm>
            <a:off x="82550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565807-CE92-4470-89EA-3F4B6BE5AA6B}" type="datetime'''''''''''''''''''''20''''''''1''7'''''''''''''''''">
              <a:rPr lang="en-US" sz="1000">
                <a:latin typeface="Arial"/>
                <a:cs typeface="Arial"/>
                <a:sym typeface="Arial"/>
              </a:rPr>
              <a:pPr/>
              <a:t>2017</a:t>
            </a:fld>
            <a:endParaRPr lang="en-GB" sz="1000" dirty="0">
              <a:latin typeface="Arial"/>
              <a:cs typeface="Arial"/>
              <a:sym typeface="Arial"/>
            </a:endParaRPr>
          </a:p>
        </p:txBody>
      </p:sp>
      <p:sp>
        <p:nvSpPr>
          <p:cNvPr id="50" name="Text Placeholder 6488"/>
          <p:cNvSpPr>
            <a:spLocks noGrp="1"/>
          </p:cNvSpPr>
          <p:nvPr>
            <p:custDataLst>
              <p:tags r:id="rId33"/>
            </p:custDataLst>
          </p:nvPr>
        </p:nvSpPr>
        <p:spPr bwMode="auto">
          <a:xfrm>
            <a:off x="76644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8F24C5E-9E66-4F4F-A8C9-416E0D8B7109}" type="datetime'2''''''''''''''''0''''''''''''''1''6'''''''''">
              <a:rPr lang="en-US" sz="1000">
                <a:latin typeface="Arial"/>
                <a:cs typeface="Arial"/>
                <a:sym typeface="Arial"/>
              </a:rPr>
              <a:pPr/>
              <a:t>2016</a:t>
            </a:fld>
            <a:endParaRPr lang="en-GB" sz="1000" dirty="0">
              <a:latin typeface="Arial"/>
              <a:cs typeface="Arial"/>
              <a:sym typeface="Arial"/>
            </a:endParaRPr>
          </a:p>
        </p:txBody>
      </p:sp>
      <p:sp>
        <p:nvSpPr>
          <p:cNvPr id="45" name="Text Placeholder 6487"/>
          <p:cNvSpPr>
            <a:spLocks noGrp="1"/>
          </p:cNvSpPr>
          <p:nvPr>
            <p:custDataLst>
              <p:tags r:id="rId34"/>
            </p:custDataLst>
          </p:nvPr>
        </p:nvSpPr>
        <p:spPr bwMode="auto">
          <a:xfrm>
            <a:off x="708342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7E2B002-E16E-4982-96DF-65223917CAFE}" type="datetime'''''2''''''''''''''''''''0''''''1''''''''''''''''''''''''5'''">
              <a:rPr lang="en-US" sz="1000">
                <a:latin typeface="Arial"/>
                <a:cs typeface="Arial"/>
                <a:sym typeface="Arial"/>
              </a:rPr>
              <a:pPr/>
              <a:t>2015</a:t>
            </a:fld>
            <a:endParaRPr lang="en-GB" sz="1000" dirty="0">
              <a:latin typeface="Arial"/>
              <a:cs typeface="Arial"/>
              <a:sym typeface="Arial"/>
            </a:endParaRPr>
          </a:p>
        </p:txBody>
      </p:sp>
      <p:sp>
        <p:nvSpPr>
          <p:cNvPr id="48" name="Text Placeholder 6486"/>
          <p:cNvSpPr>
            <a:spLocks noGrp="1"/>
          </p:cNvSpPr>
          <p:nvPr>
            <p:custDataLst>
              <p:tags r:id="rId35"/>
            </p:custDataLst>
          </p:nvPr>
        </p:nvSpPr>
        <p:spPr bwMode="auto">
          <a:xfrm>
            <a:off x="6492875"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5AEE557-842E-4E1F-94D9-CE1B2FA4A156}" type="datetime'2''''''''''''''''''0''''''1''''''4'">
              <a:rPr lang="en-US" sz="1000">
                <a:latin typeface="Arial"/>
                <a:cs typeface="Arial"/>
                <a:sym typeface="Arial"/>
              </a:rPr>
              <a:pPr/>
              <a:t>2014</a:t>
            </a:fld>
            <a:endParaRPr lang="en-GB" sz="1000" dirty="0">
              <a:latin typeface="Arial"/>
              <a:cs typeface="Arial"/>
              <a:sym typeface="Arial"/>
            </a:endParaRPr>
          </a:p>
        </p:txBody>
      </p:sp>
      <p:sp>
        <p:nvSpPr>
          <p:cNvPr id="46" name="Text Placeholder 6485"/>
          <p:cNvSpPr>
            <a:spLocks noGrp="1"/>
          </p:cNvSpPr>
          <p:nvPr>
            <p:custDataLst>
              <p:tags r:id="rId36"/>
            </p:custDataLst>
          </p:nvPr>
        </p:nvSpPr>
        <p:spPr bwMode="auto">
          <a:xfrm>
            <a:off x="591185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460596D-21FC-4805-AF50-71F610BE51BE}" type="datetime'2''''0''''''''''''''''''''''''''''''''''''''''''1''''3'''''''">
              <a:rPr lang="en-US" sz="1000">
                <a:latin typeface="Arial"/>
                <a:cs typeface="Arial"/>
                <a:sym typeface="Arial"/>
              </a:rPr>
              <a:pPr/>
              <a:t>2013</a:t>
            </a:fld>
            <a:endParaRPr lang="en-GB" sz="1000" dirty="0">
              <a:latin typeface="Arial"/>
              <a:cs typeface="Arial"/>
              <a:sym typeface="Arial"/>
            </a:endParaRPr>
          </a:p>
        </p:txBody>
      </p:sp>
      <p:sp>
        <p:nvSpPr>
          <p:cNvPr id="47" name="Text Placeholder 6484"/>
          <p:cNvSpPr>
            <a:spLocks noGrp="1"/>
          </p:cNvSpPr>
          <p:nvPr>
            <p:custDataLst>
              <p:tags r:id="rId37"/>
            </p:custDataLst>
          </p:nvPr>
        </p:nvSpPr>
        <p:spPr bwMode="auto">
          <a:xfrm>
            <a:off x="5321300" y="4937125"/>
            <a:ext cx="2921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76EC6287-2B47-48F7-8CD4-A7BD522733B3}" type="datetime'''''''''2''''''''''0''1''''''''''2'''''''''''''">
              <a:rPr lang="en-US" sz="1000">
                <a:latin typeface="Arial"/>
                <a:cs typeface="Arial"/>
                <a:sym typeface="Arial"/>
              </a:rPr>
              <a:pPr/>
              <a:t>2012</a:t>
            </a:fld>
            <a:endParaRPr lang="en-GB" sz="1000" dirty="0">
              <a:latin typeface="Arial"/>
              <a:cs typeface="Arial"/>
              <a:sym typeface="Arial"/>
            </a:endParaRPr>
          </a:p>
        </p:txBody>
      </p:sp>
      <p:sp>
        <p:nvSpPr>
          <p:cNvPr id="68" name="Rectangular Callout 67"/>
          <p:cNvSpPr/>
          <p:nvPr/>
        </p:nvSpPr>
        <p:spPr>
          <a:xfrm>
            <a:off x="5823371" y="2841625"/>
            <a:ext cx="1321243" cy="699403"/>
          </a:xfrm>
          <a:prstGeom prst="wedgeRectCallout">
            <a:avLst>
              <a:gd name="adj1" fmla="val 85523"/>
              <a:gd name="adj2" fmla="val 2082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ctr">
              <a:lnSpc>
                <a:spcPct val="100000"/>
              </a:lnSpc>
            </a:pPr>
            <a:r>
              <a:rPr lang="en-GB" dirty="0" smtClean="0">
                <a:solidFill>
                  <a:schemeClr val="tx1"/>
                </a:solidFill>
                <a:latin typeface="Arial"/>
                <a:sym typeface="Arial"/>
              </a:rPr>
              <a:t>12 month trailing rate spikes due to single Q4 2015 default event</a:t>
            </a:r>
          </a:p>
        </p:txBody>
      </p:sp>
      <p:sp>
        <p:nvSpPr>
          <p:cNvPr id="109" name="TextBox 108"/>
          <p:cNvSpPr txBox="1"/>
          <p:nvPr/>
        </p:nvSpPr>
        <p:spPr>
          <a:xfrm>
            <a:off x="8207375" y="4270514"/>
            <a:ext cx="865188" cy="132344"/>
          </a:xfrm>
          <a:prstGeom prst="rect">
            <a:avLst/>
          </a:prstGeom>
          <a:noFill/>
        </p:spPr>
        <p:txBody>
          <a:bodyPr wrap="square" lIns="0" tIns="0" rIns="0" bIns="0" rtlCol="0">
            <a:spAutoFit/>
          </a:bodyPr>
          <a:lstStyle/>
          <a:p>
            <a:pPr algn="r"/>
            <a:r>
              <a:rPr lang="en-US" b="1" dirty="0" smtClean="0">
                <a:solidFill>
                  <a:srgbClr val="FF0000"/>
                </a:solidFill>
              </a:rPr>
              <a:t>0.0%</a:t>
            </a:r>
            <a:endParaRPr lang="en-US" b="1" dirty="0">
              <a:solidFill>
                <a:srgbClr val="FF0000"/>
              </a:solidFill>
            </a:endParaRPr>
          </a:p>
        </p:txBody>
      </p:sp>
      <p:sp>
        <p:nvSpPr>
          <p:cNvPr id="110" name="TextBox 109"/>
          <p:cNvSpPr txBox="1"/>
          <p:nvPr/>
        </p:nvSpPr>
        <p:spPr>
          <a:xfrm>
            <a:off x="7774781" y="4270514"/>
            <a:ext cx="865188" cy="132344"/>
          </a:xfrm>
          <a:prstGeom prst="rect">
            <a:avLst/>
          </a:prstGeom>
          <a:noFill/>
        </p:spPr>
        <p:txBody>
          <a:bodyPr wrap="square" lIns="0" tIns="0" rIns="0" bIns="0" rtlCol="0">
            <a:spAutoFit/>
          </a:bodyPr>
          <a:lstStyle/>
          <a:p>
            <a:pPr algn="r"/>
            <a:r>
              <a:rPr lang="en-US" b="1" dirty="0" smtClean="0">
                <a:solidFill>
                  <a:srgbClr val="FFC000"/>
                </a:solidFill>
              </a:rPr>
              <a:t>0.0%</a:t>
            </a:r>
            <a:endParaRPr lang="en-US" b="1" dirty="0">
              <a:solidFill>
                <a:srgbClr val="FFC000"/>
              </a:solidFill>
            </a:endParaRPr>
          </a:p>
        </p:txBody>
      </p:sp>
      <p:sp>
        <p:nvSpPr>
          <p:cNvPr id="2" name="TextBox 1"/>
          <p:cNvSpPr txBox="1"/>
          <p:nvPr/>
        </p:nvSpPr>
        <p:spPr>
          <a:xfrm>
            <a:off x="373882" y="1470025"/>
            <a:ext cx="398856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GCB</a:t>
            </a:r>
            <a:r>
              <a:rPr lang="en-US" sz="1400" b="1" dirty="0" smtClean="0">
                <a:solidFill>
                  <a:schemeClr val="accent1"/>
                </a:solidFill>
                <a:latin typeface="+mj-lt"/>
              </a:rPr>
              <a:t> Large Corp: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sp>
        <p:nvSpPr>
          <p:cNvPr id="3" name="TextBox 2"/>
          <p:cNvSpPr txBox="1"/>
          <p:nvPr/>
        </p:nvSpPr>
        <p:spPr>
          <a:xfrm>
            <a:off x="5109528" y="1470025"/>
            <a:ext cx="379317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GCB</a:t>
            </a:r>
            <a:r>
              <a:rPr lang="en-US" sz="1400" b="1" dirty="0" smtClean="0">
                <a:solidFill>
                  <a:schemeClr val="accent1"/>
                </a:solidFill>
                <a:latin typeface="+mj-lt"/>
              </a:rPr>
              <a:t> </a:t>
            </a:r>
            <a:r>
              <a:rPr lang="en-US" sz="1400" b="1" dirty="0" err="1" smtClean="0">
                <a:solidFill>
                  <a:schemeClr val="accent1"/>
                </a:solidFill>
                <a:latin typeface="+mj-lt"/>
              </a:rPr>
              <a:t>MRG</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2012Q1–2018Q1, vs. 2016 NCO limits</a:t>
            </a:r>
            <a:endParaRPr lang="en-US" sz="1400" dirty="0">
              <a:solidFill>
                <a:schemeClr val="accent1"/>
              </a:solidFill>
              <a:latin typeface="+mj-lt"/>
            </a:endParaRPr>
          </a:p>
        </p:txBody>
      </p:sp>
      <p:grpSp>
        <p:nvGrpSpPr>
          <p:cNvPr id="55" name="Group 54"/>
          <p:cNvGrpSpPr/>
          <p:nvPr/>
        </p:nvGrpSpPr>
        <p:grpSpPr>
          <a:xfrm>
            <a:off x="350611" y="72184"/>
            <a:ext cx="3063770" cy="189008"/>
            <a:chOff x="403281" y="164517"/>
            <a:chExt cx="3063770" cy="189008"/>
          </a:xfrm>
        </p:grpSpPr>
        <p:sp>
          <p:nvSpPr>
            <p:cNvPr id="56"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7" name="Oval 5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 SBNA </a:t>
            </a:r>
            <a:r>
              <a:rPr lang="en-US" sz="800" smtClean="0">
                <a:latin typeface="Arial" panose="020B0604020202020204" pitchFamily="34" charset="0"/>
                <a:cs typeface="Arial" panose="020B0604020202020204" pitchFamily="34" charset="0"/>
                <a:sym typeface="Arial"/>
              </a:rPr>
              <a:t>Credit Reporting</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7867768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677583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560"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BSPR testing against CCAR forecasts</a:t>
            </a: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1680288547"/>
              </p:ext>
            </p:extLst>
          </p:nvPr>
        </p:nvGraphicFramePr>
        <p:xfrm>
          <a:off x="571500" y="2057399"/>
          <a:ext cx="8553489" cy="2867130"/>
        </p:xfrm>
        <a:graphic>
          <a:graphicData uri="http://schemas.openxmlformats.org/presentationml/2006/ole">
            <mc:AlternateContent xmlns:mc="http://schemas.openxmlformats.org/markup-compatibility/2006">
              <mc:Choice xmlns:v="urn:schemas-microsoft-com:vml" Requires="v">
                <p:oleObj spid="_x0000_s311561" name="Chart" r:id="rId35" imgW="8553489" imgH="2867130" progId="MSGraph.Chart.8">
                  <p:embed followColorScheme="full"/>
                </p:oleObj>
              </mc:Choice>
              <mc:Fallback>
                <p:oleObj name="Chart" r:id="rId35" imgW="8553489" imgH="2867130" progId="MSGraph.Chart.8">
                  <p:embed followColorScheme="full"/>
                  <p:pic>
                    <p:nvPicPr>
                      <p:cNvPr id="0" name=""/>
                      <p:cNvPicPr/>
                      <p:nvPr/>
                    </p:nvPicPr>
                    <p:blipFill>
                      <a:blip r:embed="rId36"/>
                      <a:stretch>
                        <a:fillRect/>
                      </a:stretch>
                    </p:blipFill>
                    <p:spPr>
                      <a:xfrm>
                        <a:off x="571500" y="2057399"/>
                        <a:ext cx="8553489" cy="2867130"/>
                      </a:xfrm>
                      <a:prstGeom prst="rect">
                        <a:avLst/>
                      </a:prstGeom>
                    </p:spPr>
                  </p:pic>
                </p:oleObj>
              </mc:Fallback>
            </mc:AlternateContent>
          </a:graphicData>
        </a:graphic>
      </p:graphicFrame>
      <p:sp>
        <p:nvSpPr>
          <p:cNvPr id="76" name="Text Placeholder 241"/>
          <p:cNvSpPr>
            <a:spLocks noGrp="1"/>
          </p:cNvSpPr>
          <p:nvPr>
            <p:custDataLst>
              <p:tags r:id="rId5"/>
            </p:custDataLst>
          </p:nvPr>
        </p:nvSpPr>
        <p:spPr bwMode="gray">
          <a:xfrm>
            <a:off x="409575" y="2857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50CD62-DE88-4F8C-A145-1C4681F50B35}"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72" name="Text Placeholder 237"/>
          <p:cNvSpPr>
            <a:spLocks noGrp="1"/>
          </p:cNvSpPr>
          <p:nvPr>
            <p:custDataLst>
              <p:tags r:id="rId6"/>
            </p:custDataLst>
          </p:nvPr>
        </p:nvSpPr>
        <p:spPr bwMode="gray">
          <a:xfrm>
            <a:off x="409575" y="4371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9D7F43D-089B-4FB9-9D12-07FE7FDBFBA5}"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74" name="Text Placeholder 239"/>
          <p:cNvSpPr>
            <a:spLocks noGrp="1"/>
          </p:cNvSpPr>
          <p:nvPr>
            <p:custDataLst>
              <p:tags r:id="rId7"/>
            </p:custDataLst>
          </p:nvPr>
        </p:nvSpPr>
        <p:spPr bwMode="gray">
          <a:xfrm>
            <a:off x="409575" y="3609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6A3496D-8AA8-4B22-ACA4-46C1F067AC31}"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61" name="Text Placeholder 23"/>
          <p:cNvSpPr>
            <a:spLocks noGrp="1"/>
          </p:cNvSpPr>
          <p:nvPr>
            <p:custDataLst>
              <p:tags r:id="rId8"/>
            </p:custDataLst>
          </p:nvPr>
        </p:nvSpPr>
        <p:spPr bwMode="gray">
          <a:xfrm>
            <a:off x="409575" y="4752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8" name="Text Placeholder 243"/>
          <p:cNvSpPr>
            <a:spLocks noGrp="1"/>
          </p:cNvSpPr>
          <p:nvPr>
            <p:custDataLst>
              <p:tags r:id="rId9"/>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C0B4E50-9CCD-4AD9-A9F9-DBAB6221DF07}" type="datetime'''''''''''''''2''''''''''''''''''''''''''''''''''.''1'">
              <a:rPr lang="en-US" sz="1000">
                <a:latin typeface="Arial"/>
                <a:cs typeface="Arial"/>
                <a:sym typeface="Arial"/>
              </a:rPr>
              <a:pPr marL="0" indent="0" algn="r">
                <a:lnSpc>
                  <a:spcPct val="100000"/>
                </a:lnSpc>
                <a:spcBef>
                  <a:spcPct val="0"/>
                </a:spcBef>
                <a:buNone/>
              </a:pPr>
              <a:t>2.1</a:t>
            </a:fld>
            <a:endParaRPr lang="en-GB" sz="1000" dirty="0">
              <a:latin typeface="Arial"/>
              <a:cs typeface="Arial"/>
              <a:sym typeface="Arial"/>
            </a:endParaRPr>
          </a:p>
        </p:txBody>
      </p:sp>
      <p:sp>
        <p:nvSpPr>
          <p:cNvPr id="73" name="Text Placeholder 238"/>
          <p:cNvSpPr>
            <a:spLocks noGrp="1"/>
          </p:cNvSpPr>
          <p:nvPr>
            <p:custDataLst>
              <p:tags r:id="rId10"/>
            </p:custDataLst>
          </p:nvPr>
        </p:nvSpPr>
        <p:spPr bwMode="gray">
          <a:xfrm>
            <a:off x="409575" y="3990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7853420-5F34-4B54-BF0F-E72EC047A010}"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77" name="Text Placeholder 242"/>
          <p:cNvSpPr>
            <a:spLocks noGrp="1"/>
          </p:cNvSpPr>
          <p:nvPr>
            <p:custDataLst>
              <p:tags r:id="rId11"/>
            </p:custDataLst>
          </p:nvPr>
        </p:nvSpPr>
        <p:spPr bwMode="gray">
          <a:xfrm>
            <a:off x="409575" y="2476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8236CF4-A3A6-4C21-9358-04952EE63C19}" type="datetime'''1''''''''''''''''''''''''''''''''.''''''''''''8'''''''''''''">
              <a:rPr lang="en-US" sz="1000">
                <a:latin typeface="Arial"/>
                <a:cs typeface="Arial"/>
                <a:sym typeface="Arial"/>
              </a:rPr>
              <a:pPr marL="0" indent="0" algn="r">
                <a:lnSpc>
                  <a:spcPct val="100000"/>
                </a:lnSpc>
                <a:spcBef>
                  <a:spcPct val="0"/>
                </a:spcBef>
                <a:buNone/>
              </a:pPr>
              <a:t>1.8</a:t>
            </a:fld>
            <a:endParaRPr lang="en-GB" sz="1000" dirty="0">
              <a:latin typeface="Arial"/>
              <a:cs typeface="Arial"/>
              <a:sym typeface="Arial"/>
            </a:endParaRPr>
          </a:p>
        </p:txBody>
      </p:sp>
      <p:sp>
        <p:nvSpPr>
          <p:cNvPr id="75" name="Text Placeholder 240"/>
          <p:cNvSpPr>
            <a:spLocks noGrp="1"/>
          </p:cNvSpPr>
          <p:nvPr>
            <p:custDataLst>
              <p:tags r:id="rId12"/>
            </p:custDataLst>
          </p:nvPr>
        </p:nvSpPr>
        <p:spPr bwMode="gray">
          <a:xfrm>
            <a:off x="409575" y="3238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2F64956-D892-4779-8FE5-D181D77F2441}"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43" name="Text Placeholder 4"/>
          <p:cNvSpPr>
            <a:spLocks noGrp="1"/>
          </p:cNvSpPr>
          <p:nvPr>
            <p:custDataLst>
              <p:tags r:id="rId13"/>
            </p:custDataLst>
          </p:nvPr>
        </p:nvSpPr>
        <p:spPr bwMode="auto">
          <a:xfrm>
            <a:off x="5397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4F202C3-3FA1-4884-9993-A977E41EBDE0}" type="datetime'M''ar'' ''2''''''''''''''0''''''1''6'''">
              <a:rPr lang="en-US" sz="1000">
                <a:latin typeface="Arial"/>
                <a:cs typeface="Arial"/>
                <a:sym typeface="Arial"/>
              </a:rPr>
              <a:pPr/>
              <a:t>Mar 2016</a:t>
            </a:fld>
            <a:endParaRPr lang="en-GB" sz="1000" dirty="0">
              <a:latin typeface="Arial"/>
              <a:cs typeface="Arial"/>
              <a:sym typeface="Arial"/>
            </a:endParaRPr>
          </a:p>
        </p:txBody>
      </p:sp>
      <p:sp>
        <p:nvSpPr>
          <p:cNvPr id="50" name="Text Placeholder 17"/>
          <p:cNvSpPr>
            <a:spLocks noGrp="1"/>
          </p:cNvSpPr>
          <p:nvPr>
            <p:custDataLst>
              <p:tags r:id="rId14"/>
            </p:custDataLst>
          </p:nvPr>
        </p:nvSpPr>
        <p:spPr bwMode="auto">
          <a:xfrm>
            <a:off x="78454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642642-6894-474C-A0C1-6A9E4C20B5F7}" type="datetime'''''D''''''e''''''''''''''''''''''''''c 2''0''1''''''''''7'''">
              <a:rPr lang="en-US" sz="1000">
                <a:latin typeface="Arial"/>
                <a:cs typeface="Arial"/>
                <a:sym typeface="Arial"/>
              </a:rPr>
              <a:pPr/>
              <a:t>Dec 2017</a:t>
            </a:fld>
            <a:endParaRPr lang="en-GB" sz="1000" dirty="0">
              <a:latin typeface="Arial"/>
              <a:cs typeface="Arial"/>
              <a:sym typeface="Arial"/>
            </a:endParaRPr>
          </a:p>
        </p:txBody>
      </p:sp>
      <p:sp>
        <p:nvSpPr>
          <p:cNvPr id="45" name="Text Placeholder 9"/>
          <p:cNvSpPr>
            <a:spLocks noGrp="1"/>
          </p:cNvSpPr>
          <p:nvPr>
            <p:custDataLst>
              <p:tags r:id="rId15"/>
            </p:custDataLst>
          </p:nvPr>
        </p:nvSpPr>
        <p:spPr bwMode="auto">
          <a:xfrm>
            <a:off x="26257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98F455A-C080-4320-8B71-FE3B4F624A7D}" type="datetime'S''''''''ep'''''''''' 20''''''''''''''''''''''''''''''''16'''">
              <a:rPr lang="en-US" sz="1000">
                <a:latin typeface="Arial"/>
                <a:cs typeface="Arial"/>
                <a:sym typeface="Arial"/>
              </a:rPr>
              <a:pPr/>
              <a:t>Sep 2016</a:t>
            </a:fld>
            <a:endParaRPr lang="en-GB" sz="1000" dirty="0">
              <a:latin typeface="Arial"/>
              <a:cs typeface="Arial"/>
              <a:sym typeface="Arial"/>
            </a:endParaRPr>
          </a:p>
        </p:txBody>
      </p:sp>
      <p:sp>
        <p:nvSpPr>
          <p:cNvPr id="44" name="Text Placeholder 5"/>
          <p:cNvSpPr>
            <a:spLocks noGrp="1"/>
          </p:cNvSpPr>
          <p:nvPr>
            <p:custDataLst>
              <p:tags r:id="rId16"/>
            </p:custDataLst>
          </p:nvPr>
        </p:nvSpPr>
        <p:spPr bwMode="auto">
          <a:xfrm>
            <a:off x="15875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0C61CD-D386-460E-BA6D-85646535E23B}" type="datetime'''''''''''''''Ju''n'''''''' ''''''''''20''''''''''''16'''">
              <a:rPr lang="en-US" sz="1000">
                <a:latin typeface="Arial"/>
                <a:cs typeface="Arial"/>
                <a:sym typeface="Arial"/>
              </a:rPr>
              <a:pPr/>
              <a:t>Jun 2016</a:t>
            </a:fld>
            <a:endParaRPr lang="en-GB" sz="1000" dirty="0">
              <a:latin typeface="Arial"/>
              <a:cs typeface="Arial"/>
              <a:sym typeface="Arial"/>
            </a:endParaRPr>
          </a:p>
        </p:txBody>
      </p:sp>
      <p:sp>
        <p:nvSpPr>
          <p:cNvPr id="46" name="Text Placeholder 11"/>
          <p:cNvSpPr>
            <a:spLocks noGrp="1"/>
          </p:cNvSpPr>
          <p:nvPr>
            <p:custDataLst>
              <p:tags r:id="rId17"/>
            </p:custDataLst>
          </p:nvPr>
        </p:nvSpPr>
        <p:spPr bwMode="auto">
          <a:xfrm>
            <a:off x="36734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5533C3-D56E-4EB9-8B49-56D173D8B6E7}" type="datetime'''''''''''''''D''''''''ec ''2''''''''''01''6'''''''''''">
              <a:rPr lang="en-US" sz="1000">
                <a:latin typeface="Arial"/>
                <a:cs typeface="Arial"/>
                <a:sym typeface="Arial"/>
              </a:rPr>
              <a:pPr/>
              <a:t>Dec 2016</a:t>
            </a:fld>
            <a:endParaRPr lang="en-GB" sz="1000" dirty="0">
              <a:latin typeface="Arial"/>
              <a:cs typeface="Arial"/>
              <a:sym typeface="Arial"/>
            </a:endParaRPr>
          </a:p>
        </p:txBody>
      </p:sp>
      <p:sp>
        <p:nvSpPr>
          <p:cNvPr id="49" name="Text Placeholder 16"/>
          <p:cNvSpPr>
            <a:spLocks noGrp="1"/>
          </p:cNvSpPr>
          <p:nvPr>
            <p:custDataLst>
              <p:tags r:id="rId18"/>
            </p:custDataLst>
          </p:nvPr>
        </p:nvSpPr>
        <p:spPr bwMode="auto">
          <a:xfrm>
            <a:off x="67976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57CA98-55E9-40C5-A619-AB1408E89676}" type="datetime'Se''''''p'' ''2''''''''''''''''''''''01''7'''">
              <a:rPr lang="en-US" sz="1000">
                <a:latin typeface="Arial"/>
                <a:cs typeface="Arial"/>
                <a:sym typeface="Arial"/>
              </a:rPr>
              <a:pPr/>
              <a:t>Sep 2017</a:t>
            </a:fld>
            <a:endParaRPr lang="en-GB" sz="1000" dirty="0">
              <a:latin typeface="Arial"/>
              <a:cs typeface="Arial"/>
              <a:sym typeface="Arial"/>
            </a:endParaRPr>
          </a:p>
        </p:txBody>
      </p:sp>
      <p:sp>
        <p:nvSpPr>
          <p:cNvPr id="47" name="Text Placeholder 14"/>
          <p:cNvSpPr>
            <a:spLocks noGrp="1"/>
          </p:cNvSpPr>
          <p:nvPr>
            <p:custDataLst>
              <p:tags r:id="rId19"/>
            </p:custDataLst>
          </p:nvPr>
        </p:nvSpPr>
        <p:spPr bwMode="auto">
          <a:xfrm>
            <a:off x="47117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9C386FE-724B-49D6-A875-71304C2CE42F}" type="datetime'''''''''''''''''''''M''''ar'''' 2''''''''''0''1''''''''7'''">
              <a:rPr lang="en-US" sz="1000">
                <a:latin typeface="Arial"/>
                <a:cs typeface="Arial"/>
                <a:sym typeface="Arial"/>
              </a:rPr>
              <a:pPr/>
              <a:t>Mar 2017</a:t>
            </a:fld>
            <a:endParaRPr lang="en-GB" sz="1000" dirty="0">
              <a:latin typeface="Arial"/>
              <a:cs typeface="Arial"/>
              <a:sym typeface="Arial"/>
            </a:endParaRPr>
          </a:p>
        </p:txBody>
      </p:sp>
      <p:sp>
        <p:nvSpPr>
          <p:cNvPr id="51" name="Text Placeholder 18"/>
          <p:cNvSpPr>
            <a:spLocks noGrp="1"/>
          </p:cNvSpPr>
          <p:nvPr>
            <p:custDataLst>
              <p:tags r:id="rId20"/>
            </p:custDataLst>
          </p:nvPr>
        </p:nvSpPr>
        <p:spPr bwMode="auto">
          <a:xfrm>
            <a:off x="88836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4A95323-2893-4D68-8492-785AADFFD026}" type="datetime'''''M''''''''''a''''''''r'''''' ''''''''''20''''''1''''''8'">
              <a:rPr lang="en-US" sz="1000">
                <a:latin typeface="Arial"/>
                <a:cs typeface="Arial"/>
                <a:sym typeface="Arial"/>
              </a:rPr>
              <a:pPr/>
              <a:t>Mar 2018</a:t>
            </a:fld>
            <a:endParaRPr lang="en-GB" sz="1000" dirty="0">
              <a:latin typeface="Arial"/>
              <a:cs typeface="Arial"/>
              <a:sym typeface="Arial"/>
            </a:endParaRPr>
          </a:p>
        </p:txBody>
      </p:sp>
      <p:sp>
        <p:nvSpPr>
          <p:cNvPr id="48" name="Text Placeholder 15"/>
          <p:cNvSpPr>
            <a:spLocks noGrp="1"/>
          </p:cNvSpPr>
          <p:nvPr>
            <p:custDataLst>
              <p:tags r:id="rId21"/>
            </p:custDataLst>
          </p:nvPr>
        </p:nvSpPr>
        <p:spPr bwMode="auto">
          <a:xfrm>
            <a:off x="57594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2D2BB4-57C1-4DEF-A859-3687AE1EF0A0}" type="datetime'''''''J''un'''''''''' ''''''2''''0''''''''''''''1''''''''7'''">
              <a:rPr lang="en-US" sz="1000">
                <a:latin typeface="Arial"/>
                <a:cs typeface="Arial"/>
                <a:sym typeface="Arial"/>
              </a:rPr>
              <a:pPr/>
              <a:t>Jun 2017</a:t>
            </a:fld>
            <a:endParaRPr lang="en-GB" sz="1000" dirty="0">
              <a:latin typeface="Arial"/>
              <a:cs typeface="Arial"/>
              <a:sym typeface="Arial"/>
            </a:endParaRPr>
          </a:p>
        </p:txBody>
      </p:sp>
      <p:cxnSp>
        <p:nvCxnSpPr>
          <p:cNvPr id="29" name="Straight Connector 28"/>
          <p:cNvCxnSpPr/>
          <p:nvPr>
            <p:custDataLst>
              <p:tags r:id="rId22"/>
            </p:custDataLst>
          </p:nvPr>
        </p:nvCxnSpPr>
        <p:spPr bwMode="gray">
          <a:xfrm>
            <a:off x="2308225" y="55594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23"/>
            </p:custDataLst>
          </p:nvPr>
        </p:nvCxnSpPr>
        <p:spPr bwMode="gray">
          <a:xfrm>
            <a:off x="5092700" y="5762625"/>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4"/>
            </p:custDataLst>
          </p:nvPr>
        </p:nvCxnSpPr>
        <p:spPr bwMode="gray">
          <a:xfrm>
            <a:off x="2308225" y="57626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5"/>
            </p:custDataLst>
          </p:nvPr>
        </p:nvCxnSpPr>
        <p:spPr bwMode="gray">
          <a:xfrm>
            <a:off x="5092700" y="55594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26"/>
            </p:custDataLst>
          </p:nvPr>
        </p:nvCxnSpPr>
        <p:spPr bwMode="gray">
          <a:xfrm>
            <a:off x="6615113" y="5559425"/>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6716"/>
          <p:cNvSpPr>
            <a:spLocks noGrp="1"/>
          </p:cNvSpPr>
          <p:nvPr>
            <p:custDataLst>
              <p:tags r:id="rId27"/>
            </p:custDataLst>
          </p:nvPr>
        </p:nvSpPr>
        <p:spPr bwMode="auto">
          <a:xfrm>
            <a:off x="6994525" y="5489575"/>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23A0B59-EE6F-4D23-A38A-1FA94FE742FC}" type="datetime'''''R''''''''T''S'''''' red'' ''''tr''ig''''''g''''''er'''">
              <a:rPr lang="en-US" sz="1000">
                <a:latin typeface="Arial"/>
                <a:cs typeface="Arial"/>
                <a:sym typeface="Arial"/>
              </a:rPr>
              <a:pPr/>
              <a:t>RTS red trigger</a:t>
            </a:fld>
            <a:endParaRPr lang="en-GB" sz="1000" dirty="0">
              <a:latin typeface="Arial"/>
              <a:cs typeface="Arial"/>
              <a:sym typeface="Arial"/>
            </a:endParaRPr>
          </a:p>
        </p:txBody>
      </p:sp>
      <p:sp>
        <p:nvSpPr>
          <p:cNvPr id="32" name="Text Placeholder 6713"/>
          <p:cNvSpPr>
            <a:spLocks noGrp="1"/>
          </p:cNvSpPr>
          <p:nvPr>
            <p:custDataLst>
              <p:tags r:id="rId28"/>
            </p:custDataLst>
          </p:nvPr>
        </p:nvSpPr>
        <p:spPr bwMode="auto">
          <a:xfrm>
            <a:off x="5472113" y="5692775"/>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9067542-007C-40E9-B9AD-0D29BC8EF2BD}"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33" name="Text Placeholder 6715"/>
          <p:cNvSpPr>
            <a:spLocks noGrp="1"/>
          </p:cNvSpPr>
          <p:nvPr>
            <p:custDataLst>
              <p:tags r:id="rId29"/>
            </p:custDataLst>
          </p:nvPr>
        </p:nvSpPr>
        <p:spPr bwMode="auto">
          <a:xfrm>
            <a:off x="5472113" y="5489575"/>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674167-AA65-40C5-807E-8510715CAC93}" type="datetime'''201''6'' R''e''''''''''''d'''''''' l''''im''''''i''''t'''">
              <a:rPr lang="en-US" sz="1000">
                <a:latin typeface="Arial"/>
                <a:cs typeface="Arial"/>
                <a:sym typeface="Arial"/>
              </a:rPr>
              <a:pPr/>
              <a:t>2016 Red limit</a:t>
            </a:fld>
            <a:endParaRPr lang="en-GB" sz="1000" dirty="0">
              <a:latin typeface="Arial"/>
              <a:cs typeface="Arial"/>
              <a:sym typeface="Arial"/>
            </a:endParaRPr>
          </a:p>
        </p:txBody>
      </p:sp>
      <p:sp>
        <p:nvSpPr>
          <p:cNvPr id="30" name="Text Placeholder 6718"/>
          <p:cNvSpPr>
            <a:spLocks noGrp="1"/>
          </p:cNvSpPr>
          <p:nvPr>
            <p:custDataLst>
              <p:tags r:id="rId30"/>
            </p:custDataLst>
          </p:nvPr>
        </p:nvSpPr>
        <p:spPr bwMode="auto">
          <a:xfrm>
            <a:off x="2687638" y="54895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sp>
        <p:nvSpPr>
          <p:cNvPr id="34" name="Text Placeholder 6719"/>
          <p:cNvSpPr>
            <a:spLocks noGrp="1"/>
          </p:cNvSpPr>
          <p:nvPr>
            <p:custDataLst>
              <p:tags r:id="rId31"/>
            </p:custDataLst>
          </p:nvPr>
        </p:nvSpPr>
        <p:spPr bwMode="auto">
          <a:xfrm>
            <a:off x="2687638" y="5692775"/>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BD154C-6507-4BD4-B337-2F3388BB04D8}"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38" name="TextBox 37"/>
          <p:cNvSpPr txBox="1"/>
          <p:nvPr/>
        </p:nvSpPr>
        <p:spPr>
          <a:xfrm>
            <a:off x="8153627" y="2237219"/>
            <a:ext cx="865188" cy="132344"/>
          </a:xfrm>
          <a:prstGeom prst="rect">
            <a:avLst/>
          </a:prstGeom>
          <a:noFill/>
        </p:spPr>
        <p:txBody>
          <a:bodyPr wrap="square" lIns="0" tIns="0" rIns="0" bIns="0" rtlCol="0">
            <a:spAutoFit/>
          </a:bodyPr>
          <a:lstStyle/>
          <a:p>
            <a:pPr algn="r"/>
            <a:r>
              <a:rPr lang="en-US" b="1" dirty="0" smtClean="0">
                <a:solidFill>
                  <a:srgbClr val="FF0000"/>
                </a:solidFill>
              </a:rPr>
              <a:t>Red – 1.9%</a:t>
            </a:r>
            <a:endParaRPr lang="en-US" b="1" dirty="0">
              <a:solidFill>
                <a:srgbClr val="FF0000"/>
              </a:solidFill>
            </a:endParaRPr>
          </a:p>
        </p:txBody>
      </p:sp>
      <p:sp>
        <p:nvSpPr>
          <p:cNvPr id="39" name="TextBox 38"/>
          <p:cNvSpPr txBox="1"/>
          <p:nvPr/>
        </p:nvSpPr>
        <p:spPr>
          <a:xfrm>
            <a:off x="7935346" y="2746789"/>
            <a:ext cx="1083469" cy="132344"/>
          </a:xfrm>
          <a:prstGeom prst="rect">
            <a:avLst/>
          </a:prstGeom>
          <a:noFill/>
        </p:spPr>
        <p:txBody>
          <a:bodyPr wrap="square" lIns="0" tIns="0" rIns="0" bIns="0" rtlCol="0">
            <a:spAutoFit/>
          </a:bodyPr>
          <a:lstStyle/>
          <a:p>
            <a:pPr algn="r"/>
            <a:r>
              <a:rPr lang="en-US" b="1" dirty="0" smtClean="0">
                <a:solidFill>
                  <a:srgbClr val="FFC000"/>
                </a:solidFill>
              </a:rPr>
              <a:t>Amber – 1.7%</a:t>
            </a:r>
            <a:endParaRPr lang="en-US" b="1" dirty="0">
              <a:solidFill>
                <a:srgbClr val="FFC000"/>
              </a:solidFill>
            </a:endParaRPr>
          </a:p>
        </p:txBody>
      </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grpSp>
        <p:nvGrpSpPr>
          <p:cNvPr id="41" name="Group 40"/>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2"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659941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8186527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6604" name="think-cell Slide" r:id="rId47" imgW="270" imgH="270" progId="TCLayout.ActiveDocument.1">
                  <p:embed/>
                </p:oleObj>
              </mc:Choice>
              <mc:Fallback>
                <p:oleObj name="think-cell Slide" r:id="rId47" imgW="270" imgH="270" progId="TCLayout.ActiveDocument.1">
                  <p:embed/>
                  <p:pic>
                    <p:nvPicPr>
                      <p:cNvPr id="0" name=""/>
                      <p:cNvPicPr/>
                      <p:nvPr/>
                    </p:nvPicPr>
                    <p:blipFill>
                      <a:blip r:embed="rId4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cs typeface="Arial"/>
              <a:sym typeface="Arial"/>
            </a:endParaRPr>
          </a:p>
        </p:txBody>
      </p:sp>
      <p:graphicFrame>
        <p:nvGraphicFramePr>
          <p:cNvPr id="54" name="Object 53"/>
          <p:cNvGraphicFramePr>
            <a:graphicFrameLocks/>
          </p:cNvGraphicFramePr>
          <p:nvPr>
            <p:custDataLst>
              <p:tags r:id="rId4"/>
            </p:custDataLst>
            <p:extLst>
              <p:ext uri="{D42A27DB-BD31-4B8C-83A1-F6EECF244321}">
                <p14:modId xmlns:p14="http://schemas.microsoft.com/office/powerpoint/2010/main" val="1476751387"/>
              </p:ext>
            </p:extLst>
          </p:nvPr>
        </p:nvGraphicFramePr>
        <p:xfrm>
          <a:off x="571499" y="2057399"/>
          <a:ext cx="3800500" cy="2867130"/>
        </p:xfrm>
        <a:graphic>
          <a:graphicData uri="http://schemas.openxmlformats.org/presentationml/2006/ole">
            <mc:AlternateContent xmlns:mc="http://schemas.openxmlformats.org/markup-compatibility/2006">
              <mc:Choice xmlns:v="urn:schemas-microsoft-com:vml" Requires="v">
                <p:oleObj spid="_x0000_s306605" name="Chart" r:id="rId49" imgW="3800500" imgH="2867130" progId="MSGraph.Chart.8">
                  <p:embed followColorScheme="full"/>
                </p:oleObj>
              </mc:Choice>
              <mc:Fallback>
                <p:oleObj name="Chart" r:id="rId49" imgW="3800500" imgH="2867130" progId="MSGraph.Chart.8">
                  <p:embed followColorScheme="full"/>
                  <p:pic>
                    <p:nvPicPr>
                      <p:cNvPr id="0" name=""/>
                      <p:cNvPicPr/>
                      <p:nvPr/>
                    </p:nvPicPr>
                    <p:blipFill>
                      <a:blip r:embed="rId50"/>
                      <a:stretch>
                        <a:fillRect/>
                      </a:stretch>
                    </p:blipFill>
                    <p:spPr>
                      <a:xfrm>
                        <a:off x="571499" y="2057399"/>
                        <a:ext cx="3800500" cy="2867130"/>
                      </a:xfrm>
                      <a:prstGeom prst="rect">
                        <a:avLst/>
                      </a:prstGeom>
                    </p:spPr>
                  </p:pic>
                </p:oleObj>
              </mc:Fallback>
            </mc:AlternateContent>
          </a:graphicData>
        </a:graphic>
      </p:graphicFrame>
      <p:sp>
        <p:nvSpPr>
          <p:cNvPr id="104" name="Text Placeholder 28"/>
          <p:cNvSpPr>
            <a:spLocks noGrp="1"/>
          </p:cNvSpPr>
          <p:nvPr>
            <p:custDataLst>
              <p:tags r:id="rId5"/>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D55370-F324-4C94-99B1-2F5C60B3F0B2}" type="datetime'''''''''''''''''''''''''''''''''''2''''''''''''''.1'''''''">
              <a:rPr lang="en-US" sz="1000">
                <a:latin typeface="Arial"/>
                <a:ea typeface="ＭＳ Ｐゴシック"/>
                <a:sym typeface="Arial"/>
              </a:rPr>
              <a:pPr marL="0" indent="0" algn="r">
                <a:lnSpc>
                  <a:spcPct val="100000"/>
                </a:lnSpc>
                <a:spcBef>
                  <a:spcPct val="0"/>
                </a:spcBef>
                <a:buNone/>
              </a:pPr>
              <a:t>2.1</a:t>
            </a:fld>
            <a:endParaRPr lang="en-US" sz="1000" dirty="0">
              <a:latin typeface="Arial"/>
              <a:ea typeface="ＭＳ Ｐゴシック"/>
              <a:sym typeface="Arial"/>
            </a:endParaRPr>
          </a:p>
        </p:txBody>
      </p:sp>
      <p:sp>
        <p:nvSpPr>
          <p:cNvPr id="103" name="Text Placeholder 27"/>
          <p:cNvSpPr>
            <a:spLocks noGrp="1"/>
          </p:cNvSpPr>
          <p:nvPr>
            <p:custDataLst>
              <p:tags r:id="rId6"/>
            </p:custDataLst>
          </p:nvPr>
        </p:nvSpPr>
        <p:spPr bwMode="gray">
          <a:xfrm>
            <a:off x="409575" y="31623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2D8F8A9-6430-48DD-B915-19541234B0A7}" type="datetime'''''''''''''1''''''''''''''''''.''''''''''''''''8'''">
              <a:rPr lang="en-US" sz="1000">
                <a:latin typeface="Arial"/>
                <a:ea typeface="ＭＳ Ｐゴシック"/>
                <a:sym typeface="Arial"/>
              </a:rPr>
              <a:pPr marL="0" indent="0" algn="r">
                <a:lnSpc>
                  <a:spcPct val="100000"/>
                </a:lnSpc>
                <a:spcBef>
                  <a:spcPct val="0"/>
                </a:spcBef>
                <a:buNone/>
              </a:pPr>
              <a:t>1.8</a:t>
            </a:fld>
            <a:endParaRPr lang="en-US" sz="1000" dirty="0">
              <a:latin typeface="Arial"/>
              <a:ea typeface="ＭＳ Ｐゴシック"/>
              <a:sym typeface="Arial"/>
            </a:endParaRPr>
          </a:p>
        </p:txBody>
      </p:sp>
      <p:sp>
        <p:nvSpPr>
          <p:cNvPr id="102" name="Text Placeholder 26"/>
          <p:cNvSpPr>
            <a:spLocks noGrp="1"/>
          </p:cNvSpPr>
          <p:nvPr>
            <p:custDataLst>
              <p:tags r:id="rId7"/>
            </p:custDataLst>
          </p:nvPr>
        </p:nvSpPr>
        <p:spPr bwMode="gray">
          <a:xfrm>
            <a:off x="409575" y="42291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1712C0-A81D-473E-A9ED-D4A39D893BA3}" type="datetime'''1''''''''''''''''''''''''''''.''''''''''''''''5'''''''''''">
              <a:rPr lang="en-US" sz="1000">
                <a:latin typeface="Arial"/>
                <a:ea typeface="ＭＳ Ｐゴシック"/>
                <a:sym typeface="Arial"/>
              </a:rPr>
              <a:pPr marL="0" indent="0" algn="r">
                <a:lnSpc>
                  <a:spcPct val="100000"/>
                </a:lnSpc>
                <a:spcBef>
                  <a:spcPct val="0"/>
                </a:spcBef>
                <a:buNone/>
              </a:pPr>
              <a:t>1.5</a:t>
            </a:fld>
            <a:endParaRPr lang="en-US" sz="1000" dirty="0">
              <a:latin typeface="Arial"/>
              <a:ea typeface="ＭＳ Ｐゴシック"/>
              <a:sym typeface="Arial"/>
            </a:endParaRPr>
          </a:p>
        </p:txBody>
      </p:sp>
      <p:sp>
        <p:nvSpPr>
          <p:cNvPr id="58" name="Text Placeholder 6195"/>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7FC3A15F-C8B3-454F-AD5F-D063C58402A9}"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8" name="Freeform 7"/>
          <p:cNvSpPr/>
          <p:nvPr>
            <p:custDataLst>
              <p:tags r:id="rId9"/>
            </p:custDataLst>
          </p:nvPr>
        </p:nvSpPr>
        <p:spPr bwMode="auto">
          <a:xfrm>
            <a:off x="606425" y="4459288"/>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7" name="Freeform 6"/>
          <p:cNvSpPr/>
          <p:nvPr>
            <p:custDataLst>
              <p:tags r:id="rId10"/>
            </p:custDataLst>
          </p:nvPr>
        </p:nvSpPr>
        <p:spPr bwMode="auto">
          <a:xfrm>
            <a:off x="606425" y="4516438"/>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1"/>
            </p:custDataLst>
          </p:nvPr>
        </p:nvSpPr>
        <p:spPr bwMode="auto">
          <a:xfrm>
            <a:off x="606425" y="4459288"/>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Text Placeholder 29"/>
          <p:cNvSpPr>
            <a:spLocks noGrp="1"/>
          </p:cNvSpPr>
          <p:nvPr>
            <p:custDataLst>
              <p:tags r:id="rId12"/>
            </p:custDataLst>
          </p:nvPr>
        </p:nvSpPr>
        <p:spPr bwMode="auto">
          <a:xfrm>
            <a:off x="41306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6260BE5-445F-4F47-AFB4-1827B0D81D0F}"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94" name="Text Placeholder 28"/>
          <p:cNvSpPr>
            <a:spLocks noGrp="1"/>
          </p:cNvSpPr>
          <p:nvPr>
            <p:custDataLst>
              <p:tags r:id="rId13"/>
            </p:custDataLst>
          </p:nvPr>
        </p:nvSpPr>
        <p:spPr bwMode="auto">
          <a:xfrm>
            <a:off x="36830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2ABA165-7982-4989-A4B8-583BBEE799A6}"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93" name="Text Placeholder 27"/>
          <p:cNvSpPr>
            <a:spLocks noGrp="1"/>
          </p:cNvSpPr>
          <p:nvPr>
            <p:custDataLst>
              <p:tags r:id="rId14"/>
            </p:custDataLst>
          </p:nvPr>
        </p:nvSpPr>
        <p:spPr bwMode="auto">
          <a:xfrm>
            <a:off x="32353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3FA02B2-2F5B-4DF1-84A6-7A37B9ACECD1}"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92" name="Text Placeholder 26"/>
          <p:cNvSpPr>
            <a:spLocks noGrp="1"/>
          </p:cNvSpPr>
          <p:nvPr>
            <p:custDataLst>
              <p:tags r:id="rId15"/>
            </p:custDataLst>
          </p:nvPr>
        </p:nvSpPr>
        <p:spPr bwMode="auto">
          <a:xfrm>
            <a:off x="27876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72DE3E9-2301-4D46-9228-485770643087}"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91" name="Text Placeholder 25"/>
          <p:cNvSpPr>
            <a:spLocks noGrp="1"/>
          </p:cNvSpPr>
          <p:nvPr>
            <p:custDataLst>
              <p:tags r:id="rId16"/>
            </p:custDataLst>
          </p:nvPr>
        </p:nvSpPr>
        <p:spPr bwMode="auto">
          <a:xfrm>
            <a:off x="23399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E5F0D09-40EB-47D9-8F65-C66AAC590E43}"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90" name="Text Placeholder 24"/>
          <p:cNvSpPr>
            <a:spLocks noGrp="1"/>
          </p:cNvSpPr>
          <p:nvPr>
            <p:custDataLst>
              <p:tags r:id="rId17"/>
            </p:custDataLst>
          </p:nvPr>
        </p:nvSpPr>
        <p:spPr bwMode="auto">
          <a:xfrm>
            <a:off x="18827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8EA2762-4D82-482C-B6CB-DABA43366556}"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89" name="Text Placeholder 23"/>
          <p:cNvSpPr>
            <a:spLocks noGrp="1"/>
          </p:cNvSpPr>
          <p:nvPr>
            <p:custDataLst>
              <p:tags r:id="rId18"/>
            </p:custDataLst>
          </p:nvPr>
        </p:nvSpPr>
        <p:spPr bwMode="auto">
          <a:xfrm>
            <a:off x="14351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F58C7E-A0E9-4E0B-ABBA-AC827113F2E9}"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88" name="Text Placeholder 22"/>
          <p:cNvSpPr>
            <a:spLocks noGrp="1"/>
          </p:cNvSpPr>
          <p:nvPr>
            <p:custDataLst>
              <p:tags r:id="rId19"/>
            </p:custDataLst>
          </p:nvPr>
        </p:nvSpPr>
        <p:spPr bwMode="auto">
          <a:xfrm>
            <a:off x="9874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88C9F6-11F1-4C45-BBF3-754F0B9D0629}"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87" name="Text Placeholder 21"/>
          <p:cNvSpPr>
            <a:spLocks noGrp="1"/>
          </p:cNvSpPr>
          <p:nvPr>
            <p:custDataLst>
              <p:tags r:id="rId20"/>
            </p:custDataLst>
          </p:nvPr>
        </p:nvSpPr>
        <p:spPr bwMode="auto">
          <a:xfrm>
            <a:off x="5397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4136B4-FA7C-4F57-83CD-E5A4F3D73F0F}"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cxnSp>
        <p:nvCxnSpPr>
          <p:cNvPr id="66" name="Straight Connector 65"/>
          <p:cNvCxnSpPr/>
          <p:nvPr>
            <p:custDataLst>
              <p:tags r:id="rId21"/>
            </p:custDataLst>
          </p:nvPr>
        </p:nvCxnSpPr>
        <p:spPr bwMode="gray">
          <a:xfrm>
            <a:off x="7558088" y="5559425"/>
            <a:ext cx="328613"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22"/>
            </p:custDataLst>
          </p:nvPr>
        </p:nvCxnSpPr>
        <p:spPr bwMode="gray">
          <a:xfrm>
            <a:off x="6035675" y="5559425"/>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23"/>
            </p:custDataLst>
          </p:nvPr>
        </p:nvCxnSpPr>
        <p:spPr bwMode="gray">
          <a:xfrm>
            <a:off x="5060950" y="555942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24"/>
            </p:custDataLst>
          </p:nvPr>
        </p:nvCxnSpPr>
        <p:spPr bwMode="gray">
          <a:xfrm>
            <a:off x="3813175" y="555942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25"/>
            </p:custDataLst>
          </p:nvPr>
        </p:nvCxnSpPr>
        <p:spPr bwMode="gray">
          <a:xfrm>
            <a:off x="1028700" y="5559425"/>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 Placeholder 6194"/>
          <p:cNvSpPr>
            <a:spLocks noGrp="1"/>
          </p:cNvSpPr>
          <p:nvPr>
            <p:custDataLst>
              <p:tags r:id="rId26"/>
            </p:custDataLst>
          </p:nvPr>
        </p:nvSpPr>
        <p:spPr bwMode="auto">
          <a:xfrm>
            <a:off x="7937500" y="5489575"/>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A403A27-ADF5-48F2-90DF-FD77F82D0D3D}"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71" name="Text Placeholder 6193"/>
          <p:cNvSpPr>
            <a:spLocks noGrp="1"/>
          </p:cNvSpPr>
          <p:nvPr>
            <p:custDataLst>
              <p:tags r:id="rId27"/>
            </p:custDataLst>
          </p:nvPr>
        </p:nvSpPr>
        <p:spPr bwMode="auto">
          <a:xfrm>
            <a:off x="6415088" y="5489575"/>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9156B81-D45D-495C-A259-4F62DFF5E5AE}"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72" name="Text Placeholder 6715"/>
          <p:cNvSpPr>
            <a:spLocks noGrp="1"/>
          </p:cNvSpPr>
          <p:nvPr>
            <p:custDataLst>
              <p:tags r:id="rId28"/>
            </p:custDataLst>
          </p:nvPr>
        </p:nvSpPr>
        <p:spPr bwMode="auto">
          <a:xfrm>
            <a:off x="5440363" y="54895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BF1641B-19DD-4343-B82F-9CA62406F7AE}" type="datetime'R''''e''''''d'' l''''''''''''''''im''''''''''''''it'''">
              <a:rPr lang="en-US" sz="1000">
                <a:latin typeface="Arial"/>
                <a:cs typeface="Arial"/>
                <a:sym typeface="Arial"/>
              </a:rPr>
              <a:pPr/>
              <a:t>Red limit</a:t>
            </a:fld>
            <a:endParaRPr lang="en-GB" sz="1000" dirty="0">
              <a:latin typeface="Arial"/>
              <a:cs typeface="Arial"/>
              <a:sym typeface="Arial"/>
            </a:endParaRPr>
          </a:p>
        </p:txBody>
      </p:sp>
      <p:sp>
        <p:nvSpPr>
          <p:cNvPr id="73" name="Text Placeholder 6719"/>
          <p:cNvSpPr>
            <a:spLocks noGrp="1"/>
          </p:cNvSpPr>
          <p:nvPr>
            <p:custDataLst>
              <p:tags r:id="rId29"/>
            </p:custDataLst>
          </p:nvPr>
        </p:nvSpPr>
        <p:spPr bwMode="auto">
          <a:xfrm>
            <a:off x="4192588" y="54895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E935909-834E-4930-BB6D-6899017C2B1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76" name="Text Placeholder 6718"/>
          <p:cNvSpPr>
            <a:spLocks noGrp="1"/>
          </p:cNvSpPr>
          <p:nvPr>
            <p:custDataLst>
              <p:tags r:id="rId30"/>
            </p:custDataLst>
          </p:nvPr>
        </p:nvSpPr>
        <p:spPr bwMode="auto">
          <a:xfrm>
            <a:off x="1408113" y="5489575"/>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81E40A1-0E77-411A-B8F7-3D2B02EF3059}"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graphicFrame>
        <p:nvGraphicFramePr>
          <p:cNvPr id="77" name="Object 76"/>
          <p:cNvGraphicFramePr>
            <a:graphicFrameLocks/>
          </p:cNvGraphicFramePr>
          <p:nvPr>
            <p:custDataLst>
              <p:tags r:id="rId31"/>
            </p:custDataLst>
            <p:extLst>
              <p:ext uri="{D42A27DB-BD31-4B8C-83A1-F6EECF244321}">
                <p14:modId xmlns:p14="http://schemas.microsoft.com/office/powerpoint/2010/main" val="188289641"/>
              </p:ext>
            </p:extLst>
          </p:nvPr>
        </p:nvGraphicFramePr>
        <p:xfrm>
          <a:off x="5295900" y="2057399"/>
          <a:ext cx="3819410" cy="2867130"/>
        </p:xfrm>
        <a:graphic>
          <a:graphicData uri="http://schemas.openxmlformats.org/presentationml/2006/ole">
            <mc:AlternateContent xmlns:mc="http://schemas.openxmlformats.org/markup-compatibility/2006">
              <mc:Choice xmlns:v="urn:schemas-microsoft-com:vml" Requires="v">
                <p:oleObj spid="_x0000_s306606" name="Chart" r:id="rId51" imgW="3819410" imgH="2867130" progId="MSGraph.Chart.8">
                  <p:embed followColorScheme="full"/>
                </p:oleObj>
              </mc:Choice>
              <mc:Fallback>
                <p:oleObj name="Chart" r:id="rId51" imgW="3819410" imgH="2867130" progId="MSGraph.Chart.8">
                  <p:embed followColorScheme="full"/>
                  <p:pic>
                    <p:nvPicPr>
                      <p:cNvPr id="0" name=""/>
                      <p:cNvPicPr/>
                      <p:nvPr/>
                    </p:nvPicPr>
                    <p:blipFill>
                      <a:blip r:embed="rId52"/>
                      <a:stretch>
                        <a:fillRect/>
                      </a:stretch>
                    </p:blipFill>
                    <p:spPr>
                      <a:xfrm>
                        <a:off x="5295900" y="2057399"/>
                        <a:ext cx="3819410" cy="2867130"/>
                      </a:xfrm>
                      <a:prstGeom prst="rect">
                        <a:avLst/>
                      </a:prstGeom>
                    </p:spPr>
                  </p:pic>
                </p:oleObj>
              </mc:Fallback>
            </mc:AlternateContent>
          </a:graphicData>
        </a:graphic>
      </p:graphicFrame>
      <p:sp>
        <p:nvSpPr>
          <p:cNvPr id="81" name="Text Placeholder 6190"/>
          <p:cNvSpPr>
            <a:spLocks noGrp="1"/>
          </p:cNvSpPr>
          <p:nvPr>
            <p:custDataLst>
              <p:tags r:id="rId32"/>
            </p:custDataLst>
          </p:nvPr>
        </p:nvSpPr>
        <p:spPr bwMode="gray">
          <a:xfrm>
            <a:off x="513397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FDCCEDD-8711-4592-9D00-3A3DED76E3CE}" type="datetime'''''0''''''''''''''''.8'''''''''''''''''''''''''''''''''">
              <a:rPr lang="en-US" sz="1000">
                <a:latin typeface="Arial"/>
                <a:ea typeface="ＭＳ Ｐゴシック"/>
                <a:cs typeface="Arial"/>
                <a:sym typeface="Arial"/>
              </a:rPr>
              <a:pPr/>
              <a:t>0.8</a:t>
            </a:fld>
            <a:endParaRPr lang="en-GB" sz="1000" dirty="0">
              <a:latin typeface="Arial"/>
              <a:ea typeface="ＭＳ Ｐゴシック"/>
              <a:cs typeface="Arial"/>
              <a:sym typeface="Arial"/>
            </a:endParaRPr>
          </a:p>
        </p:txBody>
      </p:sp>
      <p:sp>
        <p:nvSpPr>
          <p:cNvPr id="80" name="Text Placeholder 6189"/>
          <p:cNvSpPr>
            <a:spLocks noGrp="1"/>
          </p:cNvSpPr>
          <p:nvPr>
            <p:custDataLst>
              <p:tags r:id="rId33"/>
            </p:custDataLst>
          </p:nvPr>
        </p:nvSpPr>
        <p:spPr bwMode="gray">
          <a:xfrm>
            <a:off x="5133975"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AD62BFC-3813-4A91-ACC8-1CFF47AF2F67}" type="datetime'''''''''''''''''''''''''''''0''''''''''''''''''''''.''6'">
              <a:rPr lang="en-US" sz="1000">
                <a:latin typeface="Arial"/>
                <a:ea typeface="ＭＳ Ｐゴシック"/>
                <a:cs typeface="Arial"/>
                <a:sym typeface="Arial"/>
              </a:rPr>
              <a:pPr/>
              <a:t>0.6</a:t>
            </a:fld>
            <a:endParaRPr lang="en-GB" sz="1000" dirty="0">
              <a:latin typeface="Arial"/>
              <a:ea typeface="ＭＳ Ｐゴシック"/>
              <a:cs typeface="Arial"/>
              <a:sym typeface="Arial"/>
            </a:endParaRPr>
          </a:p>
        </p:txBody>
      </p:sp>
      <p:sp>
        <p:nvSpPr>
          <p:cNvPr id="79" name="Text Placeholder 6188"/>
          <p:cNvSpPr>
            <a:spLocks noGrp="1"/>
          </p:cNvSpPr>
          <p:nvPr>
            <p:custDataLst>
              <p:tags r:id="rId34"/>
            </p:custDataLst>
          </p:nvPr>
        </p:nvSpPr>
        <p:spPr bwMode="gray">
          <a:xfrm>
            <a:off x="5133975"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7BA31A1-531D-4656-8982-EF10A732A37D}" type="datetime'0''''''''''''.''''''''''''''4'''''">
              <a:rPr lang="en-US" sz="1000">
                <a:latin typeface="Arial"/>
                <a:ea typeface="ＭＳ Ｐゴシック"/>
                <a:cs typeface="Arial"/>
                <a:sym typeface="Arial"/>
              </a:rPr>
              <a:pPr/>
              <a:t>0.4</a:t>
            </a:fld>
            <a:endParaRPr lang="en-GB" sz="1000" dirty="0">
              <a:latin typeface="Arial"/>
              <a:ea typeface="ＭＳ Ｐゴシック"/>
              <a:cs typeface="Arial"/>
              <a:sym typeface="Arial"/>
            </a:endParaRPr>
          </a:p>
        </p:txBody>
      </p:sp>
      <p:sp>
        <p:nvSpPr>
          <p:cNvPr id="82" name="Text Placeholder 6187"/>
          <p:cNvSpPr>
            <a:spLocks noGrp="1"/>
          </p:cNvSpPr>
          <p:nvPr>
            <p:custDataLst>
              <p:tags r:id="rId35"/>
            </p:custDataLst>
          </p:nvPr>
        </p:nvSpPr>
        <p:spPr bwMode="gray">
          <a:xfrm>
            <a:off x="5133975"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274D1A6-F81B-4658-B32D-F9951DBA3D4D}" type="datetime'''''''0''''''''''.''''''''''''''''''''''''2'''">
              <a:rPr lang="en-US" sz="1000">
                <a:latin typeface="Arial"/>
                <a:ea typeface="ＭＳ Ｐゴシック"/>
                <a:cs typeface="Arial"/>
                <a:sym typeface="Arial"/>
              </a:rPr>
              <a:pPr/>
              <a:t>0.2</a:t>
            </a:fld>
            <a:endParaRPr lang="en-GB" sz="1000" dirty="0">
              <a:latin typeface="Arial"/>
              <a:ea typeface="ＭＳ Ｐゴシック"/>
              <a:cs typeface="Arial"/>
              <a:sym typeface="Arial"/>
            </a:endParaRPr>
          </a:p>
        </p:txBody>
      </p:sp>
      <p:sp>
        <p:nvSpPr>
          <p:cNvPr id="78" name="Text Placeholder 2"/>
          <p:cNvSpPr>
            <a:spLocks noGrp="1"/>
          </p:cNvSpPr>
          <p:nvPr>
            <p:custDataLst>
              <p:tags r:id="rId36"/>
            </p:custDataLst>
          </p:nvPr>
        </p:nvSpPr>
        <p:spPr bwMode="gray">
          <a:xfrm>
            <a:off x="51339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E6C6400-B948-483B-9BD8-5B88DC165EE0}"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108" name="Text Placeholder 38"/>
          <p:cNvSpPr>
            <a:spLocks noGrp="1"/>
          </p:cNvSpPr>
          <p:nvPr>
            <p:custDataLst>
              <p:tags r:id="rId37"/>
            </p:custDataLst>
          </p:nvPr>
        </p:nvSpPr>
        <p:spPr bwMode="auto">
          <a:xfrm>
            <a:off x="88741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C077C3D-469B-42F5-81B4-BE862257A846}"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107" name="Text Placeholder 37"/>
          <p:cNvSpPr>
            <a:spLocks noGrp="1"/>
          </p:cNvSpPr>
          <p:nvPr>
            <p:custDataLst>
              <p:tags r:id="rId38"/>
            </p:custDataLst>
          </p:nvPr>
        </p:nvSpPr>
        <p:spPr bwMode="auto">
          <a:xfrm>
            <a:off x="84264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020DAC-5C28-4BBA-AC92-AA567F31D956}"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106" name="Text Placeholder 36"/>
          <p:cNvSpPr>
            <a:spLocks noGrp="1"/>
          </p:cNvSpPr>
          <p:nvPr>
            <p:custDataLst>
              <p:tags r:id="rId39"/>
            </p:custDataLst>
          </p:nvPr>
        </p:nvSpPr>
        <p:spPr bwMode="auto">
          <a:xfrm>
            <a:off x="79692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9F14C8-2520-42E9-8ECA-90FD82F56577}"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105" name="Text Placeholder 35"/>
          <p:cNvSpPr>
            <a:spLocks noGrp="1"/>
          </p:cNvSpPr>
          <p:nvPr>
            <p:custDataLst>
              <p:tags r:id="rId40"/>
            </p:custDataLst>
          </p:nvPr>
        </p:nvSpPr>
        <p:spPr bwMode="auto">
          <a:xfrm>
            <a:off x="752157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33BA4FE-4A8D-4F4D-AD1D-62C0A1972D0F}"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101" name="Text Placeholder 34"/>
          <p:cNvSpPr>
            <a:spLocks noGrp="1"/>
          </p:cNvSpPr>
          <p:nvPr>
            <p:custDataLst>
              <p:tags r:id="rId41"/>
            </p:custDataLst>
          </p:nvPr>
        </p:nvSpPr>
        <p:spPr bwMode="auto">
          <a:xfrm>
            <a:off x="70739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5F04222-DEDD-4CF2-940C-FA8DA6BC7821}"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100" name="Text Placeholder 33"/>
          <p:cNvSpPr>
            <a:spLocks noGrp="1"/>
          </p:cNvSpPr>
          <p:nvPr>
            <p:custDataLst>
              <p:tags r:id="rId42"/>
            </p:custDataLst>
          </p:nvPr>
        </p:nvSpPr>
        <p:spPr bwMode="auto">
          <a:xfrm>
            <a:off x="661670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3D51846-9685-4104-88CE-18FC420761ED}"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99" name="Text Placeholder 32"/>
          <p:cNvSpPr>
            <a:spLocks noGrp="1"/>
          </p:cNvSpPr>
          <p:nvPr>
            <p:custDataLst>
              <p:tags r:id="rId43"/>
            </p:custDataLst>
          </p:nvPr>
        </p:nvSpPr>
        <p:spPr bwMode="auto">
          <a:xfrm>
            <a:off x="61690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9F82F99-23DA-4BC2-91E2-CA9556F6D44A}"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97" name="Text Placeholder 31"/>
          <p:cNvSpPr>
            <a:spLocks noGrp="1"/>
          </p:cNvSpPr>
          <p:nvPr>
            <p:custDataLst>
              <p:tags r:id="rId44"/>
            </p:custDataLst>
          </p:nvPr>
        </p:nvSpPr>
        <p:spPr bwMode="auto">
          <a:xfrm>
            <a:off x="5711825"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77B9F5-BF06-4012-A3C8-E435E3C2D3D1}"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96" name="Text Placeholder 30"/>
          <p:cNvSpPr>
            <a:spLocks noGrp="1"/>
          </p:cNvSpPr>
          <p:nvPr>
            <p:custDataLst>
              <p:tags r:id="rId45"/>
            </p:custDataLst>
          </p:nvPr>
        </p:nvSpPr>
        <p:spPr bwMode="auto">
          <a:xfrm>
            <a:off x="5264150" y="4946650"/>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7739B00-E69D-4FD4-987F-3ED4F9493C46}"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sp>
        <p:nvSpPr>
          <p:cNvPr id="38" name="TextBox 37"/>
          <p:cNvSpPr txBox="1"/>
          <p:nvPr/>
        </p:nvSpPr>
        <p:spPr>
          <a:xfrm>
            <a:off x="7689497" y="2682636"/>
            <a:ext cx="1315085"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0.6%</a:t>
            </a:r>
            <a:endParaRPr lang="en-US" b="1" dirty="0">
              <a:solidFill>
                <a:srgbClr val="FF0000"/>
              </a:solidFill>
            </a:endParaRPr>
          </a:p>
        </p:txBody>
      </p:sp>
      <p:sp>
        <p:nvSpPr>
          <p:cNvPr id="39" name="TextBox 38"/>
          <p:cNvSpPr txBox="1"/>
          <p:nvPr/>
        </p:nvSpPr>
        <p:spPr>
          <a:xfrm>
            <a:off x="7518364" y="3052876"/>
            <a:ext cx="1486218"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0.56%</a:t>
            </a:r>
            <a:endParaRPr lang="en-US" b="1" dirty="0">
              <a:solidFill>
                <a:srgbClr val="FFC000"/>
              </a:solidFill>
            </a:endParaRPr>
          </a:p>
        </p:txBody>
      </p:sp>
      <p:sp>
        <p:nvSpPr>
          <p:cNvPr id="49" name="TextBox 48"/>
          <p:cNvSpPr txBox="1"/>
          <p:nvPr/>
        </p:nvSpPr>
        <p:spPr>
          <a:xfrm>
            <a:off x="2966161" y="2340493"/>
            <a:ext cx="1308711"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2.0%</a:t>
            </a:r>
            <a:endParaRPr lang="en-US" b="1" dirty="0">
              <a:solidFill>
                <a:srgbClr val="FF0000"/>
              </a:solidFill>
            </a:endParaRPr>
          </a:p>
        </p:txBody>
      </p:sp>
      <p:sp>
        <p:nvSpPr>
          <p:cNvPr id="50" name="TextBox 49"/>
          <p:cNvSpPr txBox="1"/>
          <p:nvPr/>
        </p:nvSpPr>
        <p:spPr>
          <a:xfrm>
            <a:off x="2786115" y="3285702"/>
            <a:ext cx="1488757"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1.8%</a:t>
            </a:r>
            <a:endParaRPr lang="en-US" b="1" dirty="0">
              <a:solidFill>
                <a:srgbClr val="FFC000"/>
              </a:solidFill>
            </a:endParaRPr>
          </a:p>
        </p:txBody>
      </p:sp>
      <p:sp>
        <p:nvSpPr>
          <p:cNvPr id="2" name="TextBox 1"/>
          <p:cNvSpPr txBox="1"/>
          <p:nvPr/>
        </p:nvSpPr>
        <p:spPr>
          <a:xfrm>
            <a:off x="366078" y="1469320"/>
            <a:ext cx="405650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Mortgages: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3" name="TextBox 2"/>
          <p:cNvSpPr txBox="1"/>
          <p:nvPr/>
        </p:nvSpPr>
        <p:spPr>
          <a:xfrm>
            <a:off x="5103904" y="1469320"/>
            <a:ext cx="405650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Commercial &amp; Other: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61" name="Content Placeholder 3"/>
          <p:cNvSpPr>
            <a:spLocks noGrp="1"/>
          </p:cNvSpPr>
          <p:nvPr>
            <p:ph sz="quarter" idx="11"/>
          </p:nvPr>
        </p:nvSpPr>
        <p:spPr>
          <a:xfrm>
            <a:off x="348437" y="452510"/>
            <a:ext cx="8666245" cy="435610"/>
          </a:xfrm>
        </p:spPr>
        <p:txBody>
          <a:bodyPr/>
          <a:lstStyle/>
          <a:p>
            <a:r>
              <a:rPr lang="en-GB" dirty="0"/>
              <a:t>Calibration: </a:t>
            </a:r>
            <a:r>
              <a:rPr lang="en-US" b="0" dirty="0" smtClean="0"/>
              <a:t>NCO </a:t>
            </a:r>
            <a:r>
              <a:rPr lang="en-US" b="0" dirty="0"/>
              <a:t>limits – BSPR portfolio testing against CCAR forecasts</a:t>
            </a:r>
          </a:p>
        </p:txBody>
      </p:sp>
      <p:grpSp>
        <p:nvGrpSpPr>
          <p:cNvPr id="64" name="Group 63"/>
          <p:cNvGrpSpPr/>
          <p:nvPr/>
        </p:nvGrpSpPr>
        <p:grpSpPr>
          <a:xfrm>
            <a:off x="350611" y="72184"/>
            <a:ext cx="3063770" cy="189008"/>
            <a:chOff x="403281" y="164517"/>
            <a:chExt cx="3063770" cy="189008"/>
          </a:xfrm>
        </p:grpSpPr>
        <p:sp>
          <p:nvSpPr>
            <p:cNvPr id="68"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70" name="Oval 6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7"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25902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1"/>
          </p:nvPr>
        </p:nvSpPr>
        <p:spPr/>
        <p:txBody>
          <a:bodyPr/>
          <a:lstStyle/>
          <a:p>
            <a:r>
              <a:rPr lang="en-US" sz="2000" dirty="0" smtClean="0"/>
              <a:t>Metrics by RAS objective</a:t>
            </a:r>
            <a:endParaRPr lang="en-US" sz="2000" b="0" dirty="0">
              <a:solidFill>
                <a:schemeClr val="accent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571180800"/>
              </p:ext>
            </p:extLst>
          </p:nvPr>
        </p:nvGraphicFramePr>
        <p:xfrm>
          <a:off x="356553" y="1470025"/>
          <a:ext cx="8835073" cy="4216400"/>
        </p:xfrm>
        <a:graphic>
          <a:graphicData uri="http://schemas.openxmlformats.org/drawingml/2006/table">
            <a:tbl>
              <a:tblPr firstRow="1" bandRow="1">
                <a:tableStyleId>{839DD9DD-9E6C-4910-8AC0-68ADFF6A6AFC}</a:tableStyleId>
              </a:tblPr>
              <a:tblGrid>
                <a:gridCol w="908097"/>
                <a:gridCol w="1585395"/>
                <a:gridCol w="1447664"/>
                <a:gridCol w="1723127"/>
                <a:gridCol w="1585395"/>
                <a:gridCol w="1585395"/>
              </a:tblGrid>
              <a:tr h="0">
                <a:tc rowSpan="2">
                  <a:txBody>
                    <a:bodyPr/>
                    <a:lstStyle/>
                    <a:p>
                      <a:pPr>
                        <a:spcBef>
                          <a:spcPts val="200"/>
                        </a:spcBef>
                        <a:spcAft>
                          <a:spcPts val="200"/>
                        </a:spcAft>
                      </a:pPr>
                      <a:r>
                        <a:rPr lang="en-US" sz="1100" b="1" i="0" dirty="0" smtClean="0">
                          <a:solidFill>
                            <a:schemeClr val="accent1"/>
                          </a:solidFill>
                          <a:latin typeface="Arial" panose="020B0604020202020204" pitchFamily="34" charset="0"/>
                          <a:cs typeface="Arial" panose="020B0604020202020204" pitchFamily="34" charset="0"/>
                        </a:rPr>
                        <a:t>RAS Objective</a:t>
                      </a:r>
                      <a:endParaRPr lang="en-US" sz="1100" b="1" i="0" dirty="0">
                        <a:solidFill>
                          <a:schemeClr val="accent1"/>
                        </a:solidFill>
                        <a:latin typeface="Arial" panose="020B0604020202020204" pitchFamily="34" charset="0"/>
                        <a:cs typeface="Arial" panose="020B0604020202020204" pitchFamily="34" charset="0"/>
                      </a:endParaRPr>
                    </a:p>
                  </a:txBody>
                  <a:tcPr marL="0" marR="45720" anchor="b">
                    <a:lnL>
                      <a:noFill/>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Meet regulatory</a:t>
                      </a:r>
                      <a:r>
                        <a:rPr lang="en-US" sz="1100" baseline="0" dirty="0" smtClean="0">
                          <a:solidFill>
                            <a:schemeClr val="accent1"/>
                          </a:solidFill>
                          <a:latin typeface="Arial" panose="020B0604020202020204" pitchFamily="34" charset="0"/>
                          <a:cs typeface="Arial" panose="020B0604020202020204" pitchFamily="34" charset="0"/>
                        </a:rPr>
                        <a:t> constraints</a:t>
                      </a:r>
                      <a:endParaRPr lang="en-US" sz="1100" dirty="0" smtClean="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smtClean="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tcPr>
                </a:tc>
                <a:tc rowSpan="2">
                  <a:txBody>
                    <a:bodyPr/>
                    <a:lstStyle/>
                    <a:p>
                      <a:pPr marL="0" marR="0" lvl="0" indent="0" algn="l" defTabSz="457200" rtl="0" eaLnBrk="1" fontAlgn="auto" latinLnBrk="0" hangingPunct="1">
                        <a:lnSpc>
                          <a:spcPct val="100000"/>
                        </a:lnSpc>
                        <a:spcBef>
                          <a:spcPts val="200"/>
                        </a:spcBef>
                        <a:spcAft>
                          <a:spcPts val="200"/>
                        </a:spcAft>
                        <a:buClrTx/>
                        <a:buSzTx/>
                        <a:buFontTx/>
                        <a:buNone/>
                        <a:tabLst/>
                        <a:defRPr/>
                      </a:pPr>
                      <a:r>
                        <a:rPr lang="en-US" sz="1100" b="1" kern="1200" dirty="0" smtClean="0">
                          <a:solidFill>
                            <a:schemeClr val="accent1"/>
                          </a:solidFill>
                          <a:latin typeface="Arial" panose="020B0604020202020204" pitchFamily="34" charset="0"/>
                          <a:ea typeface="+mn-ea"/>
                          <a:cs typeface="Arial" panose="020B0604020202020204" pitchFamily="34" charset="0"/>
                        </a:rPr>
                        <a:t>Sustain</a:t>
                      </a:r>
                      <a:r>
                        <a:rPr lang="en-US" sz="1100" b="1" kern="1200" baseline="0" dirty="0" smtClean="0">
                          <a:solidFill>
                            <a:schemeClr val="accent1"/>
                          </a:solidFill>
                          <a:latin typeface="Arial" panose="020B0604020202020204" pitchFamily="34" charset="0"/>
                          <a:ea typeface="+mn-ea"/>
                          <a:cs typeface="Arial" panose="020B0604020202020204" pitchFamily="34" charset="0"/>
                        </a:rPr>
                        <a:t> confidence of external stakeholders (e.g. ratings agencies)</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lvl="0">
                        <a:spcBef>
                          <a:spcPts val="200"/>
                        </a:spcBef>
                        <a:spcAft>
                          <a:spcPts val="200"/>
                        </a:spcAft>
                      </a:pPr>
                      <a:r>
                        <a:rPr lang="en-US" sz="1100" dirty="0" smtClean="0">
                          <a:solidFill>
                            <a:schemeClr val="accent1"/>
                          </a:solidFill>
                          <a:latin typeface="Arial" panose="020B0604020202020204" pitchFamily="34" charset="0"/>
                          <a:cs typeface="Arial" panose="020B0604020202020204" pitchFamily="34" charset="0"/>
                        </a:rPr>
                        <a:t>Minimize</a:t>
                      </a:r>
                      <a:r>
                        <a:rPr lang="en-US" sz="1100" baseline="0" dirty="0" smtClean="0">
                          <a:solidFill>
                            <a:schemeClr val="accent1"/>
                          </a:solidFill>
                          <a:latin typeface="Arial" panose="020B0604020202020204" pitchFamily="34" charset="0"/>
                          <a:cs typeface="Arial" panose="020B0604020202020204" pitchFamily="34" charset="0"/>
                        </a:rPr>
                        <a:t> risks that do not generate incremental earnings</a:t>
                      </a:r>
                      <a:endParaRPr lang="en-US" sz="1100" dirty="0">
                        <a:solidFill>
                          <a:schemeClr val="accent1"/>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lvl="0" algn="l" defTabSz="457200" rtl="0" eaLnBrk="1" latinLnBrk="0" hangingPunct="1">
                        <a:spcBef>
                          <a:spcPts val="200"/>
                        </a:spcBef>
                        <a:spcAft>
                          <a:spcPts val="200"/>
                        </a:spcAft>
                      </a:pPr>
                      <a:r>
                        <a:rPr lang="en-US" sz="1100" b="1" kern="1200" dirty="0" smtClean="0">
                          <a:solidFill>
                            <a:schemeClr val="accent1"/>
                          </a:solidFill>
                          <a:latin typeface="Arial" panose="020B0604020202020204" pitchFamily="34" charset="0"/>
                          <a:ea typeface="+mn-ea"/>
                          <a:cs typeface="Arial" panose="020B0604020202020204" pitchFamily="34" charset="0"/>
                        </a:rPr>
                        <a:t>Comply with </a:t>
                      </a:r>
                      <a:br>
                        <a:rPr lang="en-US" sz="1100" b="1" kern="1200" dirty="0" smtClean="0">
                          <a:solidFill>
                            <a:schemeClr val="accent1"/>
                          </a:solidFill>
                          <a:latin typeface="Arial" panose="020B0604020202020204" pitchFamily="34" charset="0"/>
                          <a:ea typeface="+mn-ea"/>
                          <a:cs typeface="Arial" panose="020B0604020202020204" pitchFamily="34" charset="0"/>
                        </a:rPr>
                      </a:br>
                      <a:r>
                        <a:rPr lang="en-US" sz="1100" b="1" kern="1200" dirty="0" smtClean="0">
                          <a:solidFill>
                            <a:schemeClr val="accent1"/>
                          </a:solidFill>
                          <a:latin typeface="Arial" panose="020B0604020202020204" pitchFamily="34" charset="0"/>
                          <a:ea typeface="+mn-ea"/>
                          <a:cs typeface="Arial" panose="020B0604020202020204" pitchFamily="34" charset="0"/>
                        </a:rPr>
                        <a:t>Group-level Risk Appetite expectations</a:t>
                      </a:r>
                      <a:endParaRPr lang="en-US" sz="1100" b="1" kern="1200" dirty="0">
                        <a:solidFill>
                          <a:schemeClr val="accent1"/>
                        </a:solidFill>
                        <a:latin typeface="Arial" panose="020B0604020202020204" pitchFamily="34" charset="0"/>
                        <a:ea typeface="+mn-ea"/>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endParaRPr lang="en-US" sz="1000" b="1" i="0" dirty="0">
                        <a:solidFill>
                          <a:schemeClr val="accent1"/>
                        </a:solidFill>
                      </a:endParaRPr>
                    </a:p>
                  </a:txBody>
                  <a:tcPr anchor="b">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Quantitatively</a:t>
                      </a:r>
                      <a:r>
                        <a:rPr lang="en-US" sz="1100" b="1" baseline="0" dirty="0" smtClean="0">
                          <a:solidFill>
                            <a:schemeClr val="bg2"/>
                          </a:solidFill>
                          <a:latin typeface="Arial" panose="020B0604020202020204" pitchFamily="34" charset="0"/>
                          <a:cs typeface="Arial" panose="020B0604020202020204" pitchFamily="34" charset="0"/>
                        </a:rPr>
                        <a:t> </a:t>
                      </a:r>
                      <a:br>
                        <a:rPr lang="en-US" sz="1100" b="1" baseline="0" dirty="0" smtClean="0">
                          <a:solidFill>
                            <a:schemeClr val="bg2"/>
                          </a:solidFill>
                          <a:latin typeface="Arial" panose="020B0604020202020204" pitchFamily="34" charset="0"/>
                          <a:cs typeface="Arial" panose="020B0604020202020204" pitchFamily="34" charset="0"/>
                        </a:rPr>
                      </a:br>
                      <a:r>
                        <a:rPr lang="en-US" sz="1100" b="1" baseline="0" dirty="0" smtClean="0">
                          <a:solidFill>
                            <a:schemeClr val="bg2"/>
                          </a:solidFill>
                          <a:latin typeface="Arial" panose="020B0604020202020204" pitchFamily="34" charset="0"/>
                          <a:cs typeface="Arial" panose="020B0604020202020204" pitchFamily="34" charset="0"/>
                        </a:rPr>
                        <a:t>pass CCAR</a:t>
                      </a:r>
                      <a:endParaRPr lang="en-US" sz="1100" b="1" dirty="0" smtClean="0">
                        <a:solidFill>
                          <a:schemeClr val="bg2"/>
                        </a:solidFill>
                        <a:latin typeface="Arial" panose="020B0604020202020204" pitchFamily="34" charset="0"/>
                        <a:cs typeface="Arial" panose="020B0604020202020204" pitchFamily="34" charset="0"/>
                      </a:endParaRP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200"/>
                        </a:spcBef>
                        <a:spcAft>
                          <a:spcPts val="200"/>
                        </a:spcAft>
                      </a:pPr>
                      <a:r>
                        <a:rPr lang="en-US" sz="1100" b="1" dirty="0" smtClean="0">
                          <a:solidFill>
                            <a:schemeClr val="bg2"/>
                          </a:solidFill>
                          <a:latin typeface="Arial" panose="020B0604020202020204" pitchFamily="34" charset="0"/>
                          <a:cs typeface="Arial" panose="020B0604020202020204" pitchFamily="34" charset="0"/>
                        </a:rPr>
                        <a:t>Comply with </a:t>
                      </a:r>
                      <a:br>
                        <a:rPr lang="en-US" sz="1100" b="1" dirty="0" smtClean="0">
                          <a:solidFill>
                            <a:schemeClr val="bg2"/>
                          </a:solidFill>
                          <a:latin typeface="Arial" panose="020B0604020202020204" pitchFamily="34" charset="0"/>
                          <a:cs typeface="Arial" panose="020B0604020202020204" pitchFamily="34" charset="0"/>
                        </a:rPr>
                      </a:br>
                      <a:r>
                        <a:rPr lang="en-US" sz="1100" b="1" dirty="0" smtClean="0">
                          <a:solidFill>
                            <a:schemeClr val="bg2"/>
                          </a:solidFill>
                          <a:latin typeface="Arial" panose="020B0604020202020204" pitchFamily="34" charset="0"/>
                          <a:cs typeface="Arial" panose="020B0604020202020204" pitchFamily="34" charset="0"/>
                        </a:rPr>
                        <a:t>other regulations</a:t>
                      </a:r>
                    </a:p>
                  </a:txBody>
                  <a:tcPr marL="45720" marR="45720" anchor="b">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lvl="0"/>
                      <a:endParaRPr lang="en-US" sz="1200" dirty="0">
                        <a:solidFill>
                          <a:schemeClr val="accent1"/>
                        </a:solidFill>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c vMerge="1">
                  <a:txBody>
                    <a:bodyPr/>
                    <a:lstStyle/>
                    <a:p>
                      <a:pPr marL="0" lvl="0" algn="l" defTabSz="457200" rtl="0" eaLnBrk="1" latinLnBrk="0" hangingPunct="1"/>
                      <a:endParaRPr lang="en-US" sz="1200" b="1" kern="1200" dirty="0">
                        <a:solidFill>
                          <a:schemeClr val="accent1"/>
                        </a:solidFill>
                        <a:latin typeface="+mn-lt"/>
                        <a:ea typeface="+mn-ea"/>
                        <a:cs typeface="+mn-cs"/>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solidFill>
                      <a:schemeClr val="bg1">
                        <a:lumMod val="95000"/>
                      </a:schemeClr>
                    </a:solidFill>
                  </a:tcPr>
                </a:tc>
              </a:tr>
              <a:tr h="0">
                <a:tc>
                  <a:txBody>
                    <a:bodyPr/>
                    <a:lstStyle/>
                    <a:p>
                      <a:pPr>
                        <a:spcBef>
                          <a:spcPts val="200"/>
                        </a:spcBef>
                        <a:spcAft>
                          <a:spcPts val="200"/>
                        </a:spcAft>
                      </a:pPr>
                      <a:r>
                        <a:rPr lang="en-US" sz="1100" b="1" i="0" dirty="0" smtClean="0">
                          <a:solidFill>
                            <a:schemeClr val="tx1"/>
                          </a:solidFill>
                          <a:latin typeface="Arial" panose="020B0604020202020204" pitchFamily="34" charset="0"/>
                          <a:cs typeface="Arial" panose="020B0604020202020204" pitchFamily="34" charset="0"/>
                        </a:rPr>
                        <a:t>Metrics</a:t>
                      </a:r>
                      <a:endParaRPr lang="en-US" sz="1100" b="1" i="0" dirty="0">
                        <a:solidFill>
                          <a:schemeClr val="tx1"/>
                        </a:solidFill>
                        <a:latin typeface="Arial" panose="020B0604020202020204" pitchFamily="34" charset="0"/>
                        <a:cs typeface="Arial" panose="020B0604020202020204" pitchFamily="34" charset="0"/>
                      </a:endParaRPr>
                    </a:p>
                  </a:txBody>
                  <a:tcPr marL="0" marR="45720">
                    <a:lnL>
                      <a:noFill/>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Common</a:t>
                      </a:r>
                      <a:r>
                        <a:rPr lang="en-US" sz="1100" baseline="0" dirty="0" smtClean="0">
                          <a:latin typeface="Arial" panose="020B0604020202020204" pitchFamily="34" charset="0"/>
                          <a:cs typeface="Arial" panose="020B0604020202020204" pitchFamily="34" charset="0"/>
                        </a:rPr>
                        <a:t> Equity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Tier 1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Risk-based Capital Ratio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Total Capital Ratio (baseline + stress)</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Tier 1 Leverage Ratio (baseline + stress)</a:t>
                      </a: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PPNR impairment</a:t>
                      </a: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Total</a:t>
                      </a:r>
                      <a:r>
                        <a:rPr lang="en-US" sz="1100" baseline="0" dirty="0" smtClean="0">
                          <a:latin typeface="Arial" panose="020B0604020202020204" pitchFamily="34" charset="0"/>
                          <a:cs typeface="Arial" panose="020B0604020202020204" pitchFamily="34" charset="0"/>
                        </a:rPr>
                        <a:t> credit losses</a:t>
                      </a:r>
                      <a:endParaRPr lang="en-US" sz="1100" dirty="0" smtClean="0">
                        <a:latin typeface="Arial" panose="020B0604020202020204" pitchFamily="34" charset="0"/>
                        <a:cs typeface="Arial" panose="020B0604020202020204" pitchFamily="34" charset="0"/>
                      </a:endParaRPr>
                    </a:p>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Net Charge-off</a:t>
                      </a:r>
                      <a:r>
                        <a:rPr lang="en-US" sz="1100" baseline="0" dirty="0" smtClean="0">
                          <a:latin typeface="Arial" panose="020B0604020202020204" pitchFamily="34" charset="0"/>
                          <a:cs typeface="Arial" panose="020B0604020202020204" pitchFamily="34" charset="0"/>
                        </a:rPr>
                        <a:t> rate</a:t>
                      </a:r>
                    </a:p>
                    <a:p>
                      <a:pPr marL="119063" lvl="0" indent="-119063">
                        <a:lnSpc>
                          <a:spcPct val="100000"/>
                        </a:lnSpc>
                        <a:spcBef>
                          <a:spcPts val="240"/>
                        </a:spcBef>
                        <a:spcAft>
                          <a:spcPts val="0"/>
                        </a:spcAft>
                        <a:buFont typeface="Arial" panose="020B0604020202020204" pitchFamily="34" charset="0"/>
                        <a:buChar char="•"/>
                      </a:pPr>
                      <a:r>
                        <a:rPr lang="en-US" sz="1100" baseline="0" dirty="0" smtClean="0">
                          <a:latin typeface="Arial" panose="020B0604020202020204" pitchFamily="34" charset="0"/>
                          <a:cs typeface="Arial" panose="020B0604020202020204" pitchFamily="34" charset="0"/>
                        </a:rPr>
                        <a:t>% 60/61 days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past due rate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dirty="0" smtClean="0">
                          <a:latin typeface="Arial" panose="020B0604020202020204" pitchFamily="34" charset="0"/>
                          <a:ea typeface="ＭＳ Ｐゴシック" pitchFamily="-112" charset="-128"/>
                          <a:cs typeface="Arial" panose="020B0604020202020204" pitchFamily="34" charset="0"/>
                        </a:rPr>
                        <a:t>Net residual</a:t>
                      </a:r>
                      <a:r>
                        <a:rPr lang="en-US" sz="1100" baseline="0" dirty="0" smtClean="0">
                          <a:latin typeface="Arial" panose="020B0604020202020204" pitchFamily="34" charset="0"/>
                          <a:ea typeface="ＭＳ Ｐゴシック" pitchFamily="-112" charset="-128"/>
                          <a:cs typeface="Arial" panose="020B0604020202020204" pitchFamily="34" charset="0"/>
                        </a:rPr>
                        <a:t> value risk/</a:t>
                      </a:r>
                      <a:r>
                        <a:rPr lang="en-US" sz="1100" baseline="0" dirty="0" err="1" smtClean="0">
                          <a:latin typeface="Arial" panose="020B0604020202020204" pitchFamily="34" charset="0"/>
                          <a:ea typeface="ＭＳ Ｐゴシック" pitchFamily="-112" charset="-128"/>
                          <a:cs typeface="Arial" panose="020B0604020202020204" pitchFamily="34" charset="0"/>
                        </a:rPr>
                        <a:t>CRLIT</a:t>
                      </a:r>
                      <a:endParaRPr lang="en-US" sz="1100" dirty="0" smtClean="0">
                        <a:latin typeface="Arial" panose="020B0604020202020204" pitchFamily="34" charset="0"/>
                        <a:ea typeface="ＭＳ Ｐゴシック" pitchFamily="-112" charset="-128"/>
                        <a:cs typeface="Arial" panose="020B0604020202020204" pitchFamily="34" charset="0"/>
                      </a:endParaRP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lvl="0" indent="-119063">
                        <a:lnSpc>
                          <a:spcPct val="100000"/>
                        </a:lnSpc>
                        <a:spcBef>
                          <a:spcPts val="240"/>
                        </a:spcBef>
                        <a:spcAft>
                          <a:spcPts val="0"/>
                        </a:spcAft>
                        <a:buFont typeface="Arial" panose="020B0604020202020204" pitchFamily="34" charset="0"/>
                        <a:buChar char="•"/>
                      </a:pPr>
                      <a:r>
                        <a:rPr lang="en-US" sz="1100" dirty="0" smtClean="0">
                          <a:latin typeface="Arial" panose="020B0604020202020204" pitchFamily="34" charset="0"/>
                          <a:cs typeface="Arial" panose="020B0604020202020204" pitchFamily="34" charset="0"/>
                        </a:rPr>
                        <a:t>Liquidity</a:t>
                      </a:r>
                      <a:r>
                        <a:rPr lang="en-US" sz="1100" baseline="0" dirty="0" smtClean="0">
                          <a:latin typeface="Arial" panose="020B0604020202020204" pitchFamily="34" charset="0"/>
                          <a:cs typeface="Arial" panose="020B0604020202020204" pitchFamily="34" charset="0"/>
                        </a:rPr>
                        <a:t> </a:t>
                      </a:r>
                      <a:br>
                        <a:rPr lang="en-US" sz="1100" baseline="0" dirty="0" smtClean="0">
                          <a:latin typeface="Arial" panose="020B0604020202020204" pitchFamily="34" charset="0"/>
                          <a:cs typeface="Arial" panose="020B0604020202020204" pitchFamily="34" charset="0"/>
                        </a:rPr>
                      </a:br>
                      <a:r>
                        <a:rPr lang="en-US" sz="1100" baseline="0" dirty="0" smtClean="0">
                          <a:latin typeface="Arial" panose="020B0604020202020204" pitchFamily="34" charset="0"/>
                          <a:cs typeface="Arial" panose="020B0604020202020204" pitchFamily="34" charset="0"/>
                        </a:rPr>
                        <a:t>coverage ratio</a:t>
                      </a:r>
                    </a:p>
                    <a:p>
                      <a:pPr marL="119063" marR="0" lvl="1"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Open Matters Requiring Immediate Attention (MRIAs)</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dirty="0" smtClean="0">
                          <a:solidFill>
                            <a:schemeClr val="tx1"/>
                          </a:solidFill>
                          <a:latin typeface="Arial" panose="020B0604020202020204" pitchFamily="34" charset="0"/>
                          <a:ea typeface="+mn-ea"/>
                          <a:cs typeface="Arial" panose="020B0604020202020204" pitchFamily="34" charset="0"/>
                        </a:rPr>
                        <a:t>Industry</a:t>
                      </a:r>
                      <a:r>
                        <a:rPr lang="en-US" sz="1100" b="0" kern="1200" baseline="0" dirty="0" smtClean="0">
                          <a:solidFill>
                            <a:schemeClr val="tx1"/>
                          </a:solidFill>
                          <a:latin typeface="Arial" panose="020B0604020202020204" pitchFamily="34" charset="0"/>
                          <a:ea typeface="+mn-ea"/>
                          <a:cs typeface="Arial" panose="020B0604020202020204" pitchFamily="34" charset="0"/>
                        </a:rPr>
                        <a:t> concentration</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baseline="0" dirty="0" smtClean="0">
                          <a:solidFill>
                            <a:srgbClr val="008AB3"/>
                          </a:solidFill>
                          <a:latin typeface="Arial" panose="020B0604020202020204" pitchFamily="34" charset="0"/>
                          <a:ea typeface="+mn-ea"/>
                          <a:cs typeface="Arial" panose="020B0604020202020204" pitchFamily="34" charset="0"/>
                        </a:rPr>
                        <a:t>Financial &amp; Insurance exposure</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baseline="0" dirty="0" smtClean="0">
                          <a:solidFill>
                            <a:schemeClr val="tx1"/>
                          </a:solidFill>
                          <a:latin typeface="Arial" panose="020B0604020202020204" pitchFamily="34" charset="0"/>
                          <a:ea typeface="+mn-ea"/>
                          <a:cs typeface="Arial" panose="020B0604020202020204" pitchFamily="34" charset="0"/>
                        </a:rPr>
                        <a:t>Multifamily concentration</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Available committed liquidity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Net interest income sensitivity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Market value of equity sensitivity</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dirty="0" smtClean="0">
                          <a:latin typeface="Arial" panose="020B0604020202020204" pitchFamily="34" charset="0"/>
                          <a:ea typeface="ＭＳ Ｐゴシック" pitchFamily="-112" charset="-128"/>
                          <a:cs typeface="Arial" panose="020B0604020202020204" pitchFamily="34" charset="0"/>
                        </a:rPr>
                        <a:t>Mark-to-market (MtM)</a:t>
                      </a:r>
                      <a:r>
                        <a:rPr lang="en-US" sz="1100" baseline="0" dirty="0" smtClean="0">
                          <a:latin typeface="Arial" panose="020B0604020202020204" pitchFamily="34" charset="0"/>
                          <a:ea typeface="ＭＳ Ｐゴシック" pitchFamily="-112" charset="-128"/>
                          <a:cs typeface="Arial" panose="020B0604020202020204" pitchFamily="34" charset="0"/>
                        </a:rPr>
                        <a:t> Value at Risk (</a:t>
                      </a:r>
                      <a:r>
                        <a:rPr lang="en-US" sz="1100" dirty="0" smtClean="0">
                          <a:latin typeface="Arial" panose="020B0604020202020204" pitchFamily="34" charset="0"/>
                          <a:ea typeface="ＭＳ Ｐゴシック" pitchFamily="-112" charset="-128"/>
                          <a:cs typeface="Arial" panose="020B0604020202020204" pitchFamily="34" charset="0"/>
                        </a:rPr>
                        <a:t>VaR)</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Subprime assets as % SHUSA credit exposure (Total &amp; SC)</a:t>
                      </a:r>
                    </a:p>
                    <a:p>
                      <a:pPr marL="119063" marR="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SC total RWAs</a:t>
                      </a: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kern="1200" dirty="0" smtClean="0">
                          <a:solidFill>
                            <a:schemeClr val="tx1"/>
                          </a:solidFill>
                          <a:latin typeface="Arial" panose="020B0604020202020204" pitchFamily="34" charset="0"/>
                          <a:ea typeface="+mn-ea"/>
                          <a:cs typeface="Arial" panose="020B0604020202020204" pitchFamily="34" charset="0"/>
                        </a:rPr>
                        <a:t>Gross</a:t>
                      </a:r>
                      <a:r>
                        <a:rPr lang="en-US" sz="1100" kern="1200" baseline="0" dirty="0" smtClean="0">
                          <a:solidFill>
                            <a:schemeClr val="tx1"/>
                          </a:solidFill>
                          <a:latin typeface="Arial" panose="020B0604020202020204" pitchFamily="34" charset="0"/>
                          <a:ea typeface="+mn-ea"/>
                          <a:cs typeface="Arial" panose="020B0604020202020204" pitchFamily="34" charset="0"/>
                        </a:rPr>
                        <a:t> operational losses/gross margin</a:t>
                      </a:r>
                    </a:p>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b="0" i="0" u="none" strike="noStrike" dirty="0" smtClean="0">
                          <a:solidFill>
                            <a:srgbClr val="000000"/>
                          </a:solidFill>
                          <a:effectLst/>
                          <a:latin typeface="Arial"/>
                        </a:rPr>
                        <a:t>Material Operational Risk Events</a:t>
                      </a:r>
                    </a:p>
                    <a:p>
                      <a:pPr marL="119063" lvl="0" indent="-119063" algn="l" defTabSz="457200" rtl="0" eaLnBrk="1" latinLnBrk="0" hangingPunct="1">
                        <a:lnSpc>
                          <a:spcPct val="100000"/>
                        </a:lnSpc>
                        <a:spcBef>
                          <a:spcPts val="240"/>
                        </a:spcBef>
                        <a:spcAft>
                          <a:spcPts val="0"/>
                        </a:spcAft>
                        <a:buFont typeface="Arial" panose="020B0604020202020204" pitchFamily="34" charset="0"/>
                        <a:buChar char="•"/>
                      </a:pPr>
                      <a:r>
                        <a:rPr lang="en-US" sz="1100" kern="1200" baseline="0" dirty="0" smtClean="0">
                          <a:solidFill>
                            <a:schemeClr val="tx1"/>
                          </a:solidFill>
                          <a:latin typeface="Arial" panose="020B0604020202020204" pitchFamily="34" charset="0"/>
                          <a:ea typeface="+mn-ea"/>
                          <a:cs typeface="Arial" panose="020B0604020202020204" pitchFamily="34" charset="0"/>
                        </a:rPr>
                        <a:t>Legacy Tier 1 models in production w/o appropriate approval</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45720" marR="45720">
                    <a:lnL w="9525" cap="flat" cmpd="sng" algn="ctr">
                      <a:solidFill>
                        <a:schemeClr val="bg2"/>
                      </a:solidFill>
                      <a:prstDash val="dash"/>
                      <a:round/>
                      <a:headEnd type="none" w="med" len="med"/>
                      <a:tailEnd type="none" w="med" len="med"/>
                    </a:lnL>
                    <a:lnR w="9525" cap="flat" cmpd="sng" algn="ctr">
                      <a:solidFill>
                        <a:schemeClr val="bg2"/>
                      </a:solid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Obligor</a:t>
                      </a:r>
                      <a:r>
                        <a:rPr lang="en-US" sz="1100" kern="1200" baseline="0" dirty="0" smtClean="0">
                          <a:solidFill>
                            <a:schemeClr val="tx1"/>
                          </a:solidFill>
                          <a:latin typeface="Arial" panose="020B0604020202020204" pitchFamily="34" charset="0"/>
                          <a:ea typeface="+mn-ea"/>
                          <a:cs typeface="Arial" panose="020B0604020202020204" pitchFamily="34" charset="0"/>
                        </a:rPr>
                        <a:t> Rating Exposure</a:t>
                      </a:r>
                      <a:endParaRPr lang="en-US" sz="1100" kern="120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CRE concentration</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Single obligor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Top 20 obligors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kern="1200" dirty="0" smtClean="0">
                          <a:solidFill>
                            <a:schemeClr val="tx1"/>
                          </a:solidFill>
                          <a:latin typeface="Arial" panose="020B0604020202020204" pitchFamily="34" charset="0"/>
                          <a:ea typeface="+mn-ea"/>
                          <a:cs typeface="Arial" panose="020B0604020202020204" pitchFamily="34" charset="0"/>
                        </a:rPr>
                        <a:t>Stressed Survival </a:t>
                      </a:r>
                      <a:r>
                        <a:rPr lang="en-US" sz="1100" b="0" kern="1200" dirty="0" smtClean="0">
                          <a:solidFill>
                            <a:schemeClr val="tx1"/>
                          </a:solidFill>
                          <a:latin typeface="Arial" panose="020B0604020202020204" pitchFamily="34" charset="0"/>
                          <a:ea typeface="+mn-ea"/>
                          <a:cs typeface="Arial" panose="020B0604020202020204" pitchFamily="34" charset="0"/>
                        </a:rPr>
                        <a:t>Period (days)</a:t>
                      </a:r>
                      <a:endParaRPr lang="en-US" sz="1100" b="0" kern="1200" baseline="0" dirty="0" smtClean="0">
                        <a:solidFill>
                          <a:schemeClr val="tx1"/>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Liquidity coverage ratio</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Structural funding ratio</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kern="1200" baseline="0" dirty="0" smtClean="0">
                          <a:solidFill>
                            <a:schemeClr val="tx1"/>
                          </a:solidFill>
                          <a:latin typeface="Arial" panose="020B0604020202020204" pitchFamily="34" charset="0"/>
                          <a:ea typeface="+mn-ea"/>
                          <a:cs typeface="Arial" panose="020B0604020202020204" pitchFamily="34" charset="0"/>
                        </a:rPr>
                        <a:t>Loss in stress</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Project Finance exposure</a:t>
                      </a: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Public Sector</a:t>
                      </a:r>
                      <a:r>
                        <a:rPr lang="en-US" sz="1100" b="0" i="1" kern="1200" baseline="0" dirty="0" smtClean="0">
                          <a:solidFill>
                            <a:srgbClr val="008AB3"/>
                          </a:solidFill>
                          <a:latin typeface="Arial" panose="020B0604020202020204" pitchFamily="34" charset="0"/>
                          <a:ea typeface="+mn-ea"/>
                          <a:cs typeface="Arial" panose="020B0604020202020204" pitchFamily="34" charset="0"/>
                        </a:rPr>
                        <a:t> exposure</a:t>
                      </a:r>
                      <a:endParaRPr lang="en-US" sz="1100" b="0" i="1" kern="1200" dirty="0" smtClean="0">
                        <a:solidFill>
                          <a:srgbClr val="008AB3"/>
                        </a:solidFill>
                        <a:latin typeface="Arial" panose="020B0604020202020204" pitchFamily="34" charset="0"/>
                        <a:ea typeface="+mn-ea"/>
                        <a:cs typeface="Arial" panose="020B0604020202020204" pitchFamily="34" charset="0"/>
                      </a:endParaRPr>
                    </a:p>
                    <a:p>
                      <a:pPr marL="119063" marR="0" lvl="0" indent="-119063"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0" i="1" kern="1200" dirty="0" smtClean="0">
                          <a:solidFill>
                            <a:srgbClr val="008AB3"/>
                          </a:solidFill>
                          <a:latin typeface="Arial" panose="020B0604020202020204" pitchFamily="34" charset="0"/>
                          <a:ea typeface="+mn-ea"/>
                          <a:cs typeface="Arial" panose="020B0604020202020204" pitchFamily="34" charset="0"/>
                        </a:rPr>
                        <a:t>Asset Encumbrance</a:t>
                      </a:r>
                    </a:p>
                  </a:txBody>
                  <a:tcPr marL="45720" marR="45720">
                    <a:lnL w="9525" cap="flat" cmpd="sng" algn="ctr">
                      <a:solidFill>
                        <a:schemeClr val="bg2"/>
                      </a:solidFill>
                      <a:prstDash val="dash"/>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ular Callout 7"/>
          <p:cNvSpPr/>
          <p:nvPr/>
        </p:nvSpPr>
        <p:spPr bwMode="auto">
          <a:xfrm>
            <a:off x="2960743" y="5328459"/>
            <a:ext cx="2051750" cy="715409"/>
          </a:xfrm>
          <a:prstGeom prst="wedgeRectCallout">
            <a:avLst>
              <a:gd name="adj1" fmla="val -58733"/>
              <a:gd name="adj2" fmla="val -52731"/>
            </a:avLst>
          </a:prstGeom>
          <a:solidFill>
            <a:schemeClr val="bg2">
              <a:lumMod val="20000"/>
              <a:lumOff val="80000"/>
            </a:schemeClr>
          </a:solidFill>
          <a:ln w="9525" cap="flat" cmpd="sng" algn="ctr">
            <a:solidFill>
              <a:schemeClr val="accent2"/>
            </a:solidFill>
            <a:prstDash val="solid"/>
            <a:round/>
            <a:headEnd type="none" w="med" len="med"/>
            <a:tailEnd type="none" w="med" len="med"/>
          </a:ln>
          <a:effectLst/>
        </p:spPr>
        <p:txBody>
          <a:bodyPr vert="horz" wrap="square" lIns="63500" tIns="63500" rIns="63500" bIns="63500" numCol="1" rtlCol="0" anchor="ctr" anchorCtr="0" compatLnSpc="1">
            <a:prstTxWarp prst="textNoShape">
              <a:avLst/>
            </a:prstTxWarp>
          </a:bodyPr>
          <a:lstStyle/>
          <a:p>
            <a:pPr algn="l" fontAlgn="t">
              <a:lnSpc>
                <a:spcPct val="100000"/>
              </a:lnSpc>
              <a:spcBef>
                <a:spcPts val="0"/>
              </a:spcBef>
              <a:spcAft>
                <a:spcPts val="0"/>
              </a:spcAft>
              <a:buSzPts val="1100"/>
            </a:pPr>
            <a:r>
              <a:rPr lang="en-US" sz="900" dirty="0" smtClean="0"/>
              <a:t>These metrics are included so the performance of the credit portfolios is monitored more frequently than </a:t>
            </a:r>
            <a:br>
              <a:rPr lang="en-US" sz="900" dirty="0" smtClean="0"/>
            </a:br>
            <a:r>
              <a:rPr lang="en-US" sz="900" dirty="0" smtClean="0"/>
              <a:t>the annual CCAR exercise</a:t>
            </a:r>
            <a:endParaRPr lang="en-US" sz="900" dirty="0"/>
          </a:p>
        </p:txBody>
      </p:sp>
      <p:sp>
        <p:nvSpPr>
          <p:cNvPr id="11" name="Text Box 75"/>
          <p:cNvSpPr txBox="1">
            <a:spLocks noChangeArrowheads="1"/>
          </p:cNvSpPr>
          <p:nvPr/>
        </p:nvSpPr>
        <p:spPr bwMode="gray">
          <a:xfrm>
            <a:off x="370410" y="98167"/>
            <a:ext cx="106599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bg1">
                    <a:lumMod val="50000"/>
                  </a:schemeClr>
                </a:solidFill>
              </a:rPr>
              <a:t>Metric selection</a:t>
            </a:r>
            <a:endParaRPr lang="en-US" sz="1200" dirty="0">
              <a:solidFill>
                <a:schemeClr val="bg1">
                  <a:lumMod val="50000"/>
                </a:schemeClr>
              </a:solidFill>
            </a:endParaRPr>
          </a:p>
        </p:txBody>
      </p:sp>
      <p:sp>
        <p:nvSpPr>
          <p:cNvPr id="2" name="Rectangle 1"/>
          <p:cNvSpPr/>
          <p:nvPr/>
        </p:nvSpPr>
        <p:spPr>
          <a:xfrm>
            <a:off x="1259633" y="4354092"/>
            <a:ext cx="1595534" cy="921333"/>
          </a:xfrm>
          <a:prstGeom prst="rect">
            <a:avLst/>
          </a:prstGeom>
          <a:noFill/>
          <a:ln w="19050">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13" name="TextBox 12"/>
          <p:cNvSpPr txBox="1"/>
          <p:nvPr/>
        </p:nvSpPr>
        <p:spPr>
          <a:xfrm>
            <a:off x="8495594" y="5953007"/>
            <a:ext cx="679673" cy="138499"/>
          </a:xfrm>
          <a:prstGeom prst="rect">
            <a:avLst/>
          </a:prstGeom>
          <a:noFill/>
        </p:spPr>
        <p:txBody>
          <a:bodyPr wrap="none" lIns="0" tIns="0" rIns="0" bIns="0" rtlCol="0">
            <a:spAutoFit/>
          </a:bodyPr>
          <a:lstStyle/>
          <a:p>
            <a:pPr algn="l" eaLnBrk="1" hangingPunct="1">
              <a:lnSpc>
                <a:spcPct val="100000"/>
              </a:lnSpc>
            </a:pPr>
            <a:r>
              <a:rPr lang="en-US" sz="900" b="1" i="1" dirty="0" smtClean="0">
                <a:solidFill>
                  <a:srgbClr val="008AB3"/>
                </a:solidFill>
                <a:ea typeface="ＭＳ Ｐゴシック"/>
              </a:rPr>
              <a:t>New metrics</a:t>
            </a:r>
          </a:p>
        </p:txBody>
      </p:sp>
    </p:spTree>
    <p:extLst>
      <p:ext uri="{BB962C8B-B14F-4D97-AF65-F5344CB8AC3E}">
        <p14:creationId xmlns:p14="http://schemas.microsoft.com/office/powerpoint/2010/main" val="38187869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3345852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628" name="think-cell Slide" r:id="rId49" imgW="270" imgH="270" progId="TCLayout.ActiveDocument.1">
                  <p:embed/>
                </p:oleObj>
              </mc:Choice>
              <mc:Fallback>
                <p:oleObj name="think-cell Slide" r:id="rId49" imgW="270" imgH="270" progId="TCLayout.ActiveDocument.1">
                  <p:embed/>
                  <p:pic>
                    <p:nvPicPr>
                      <p:cNvPr id="0" name=""/>
                      <p:cNvPicPr/>
                      <p:nvPr/>
                    </p:nvPicPr>
                    <p:blipFill>
                      <a:blip r:embed="rId5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sym typeface="Arial"/>
            </a:endParaRPr>
          </a:p>
        </p:txBody>
      </p:sp>
      <p:graphicFrame>
        <p:nvGraphicFramePr>
          <p:cNvPr id="44" name="Object 43"/>
          <p:cNvGraphicFramePr>
            <a:graphicFrameLocks/>
          </p:cNvGraphicFramePr>
          <p:nvPr>
            <p:custDataLst>
              <p:tags r:id="rId4"/>
            </p:custDataLst>
            <p:extLst>
              <p:ext uri="{D42A27DB-BD31-4B8C-83A1-F6EECF244321}">
                <p14:modId xmlns:p14="http://schemas.microsoft.com/office/powerpoint/2010/main" val="389733421"/>
              </p:ext>
            </p:extLst>
          </p:nvPr>
        </p:nvGraphicFramePr>
        <p:xfrm>
          <a:off x="571499" y="2057399"/>
          <a:ext cx="3876678" cy="2867130"/>
        </p:xfrm>
        <a:graphic>
          <a:graphicData uri="http://schemas.openxmlformats.org/presentationml/2006/ole">
            <mc:AlternateContent xmlns:mc="http://schemas.openxmlformats.org/markup-compatibility/2006">
              <mc:Choice xmlns:v="urn:schemas-microsoft-com:vml" Requires="v">
                <p:oleObj spid="_x0000_s307629" name="Chart" r:id="rId51" imgW="3876678" imgH="2867130" progId="MSGraph.Chart.8">
                  <p:embed followColorScheme="full"/>
                </p:oleObj>
              </mc:Choice>
              <mc:Fallback>
                <p:oleObj name="Chart" r:id="rId51" imgW="3876678" imgH="2867130" progId="MSGraph.Chart.8">
                  <p:embed followColorScheme="full"/>
                  <p:pic>
                    <p:nvPicPr>
                      <p:cNvPr id="0" name=""/>
                      <p:cNvPicPr/>
                      <p:nvPr/>
                    </p:nvPicPr>
                    <p:blipFill>
                      <a:blip r:embed="rId52"/>
                      <a:stretch>
                        <a:fillRect/>
                      </a:stretch>
                    </p:blipFill>
                    <p:spPr>
                      <a:xfrm>
                        <a:off x="571499" y="2057399"/>
                        <a:ext cx="3876678" cy="2867130"/>
                      </a:xfrm>
                      <a:prstGeom prst="rect">
                        <a:avLst/>
                      </a:prstGeom>
                    </p:spPr>
                  </p:pic>
                </p:oleObj>
              </mc:Fallback>
            </mc:AlternateContent>
          </a:graphicData>
        </a:graphic>
      </p:graphicFrame>
      <p:sp>
        <p:nvSpPr>
          <p:cNvPr id="45" name="Text Placeholder 27"/>
          <p:cNvSpPr>
            <a:spLocks noGrp="1"/>
          </p:cNvSpPr>
          <p:nvPr>
            <p:custDataLst>
              <p:tags r:id="rId5"/>
            </p:custDataLst>
          </p:nvPr>
        </p:nvSpPr>
        <p:spPr bwMode="gray">
          <a:xfrm>
            <a:off x="409575" y="21050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2DE46C9-E1CB-4406-854F-4DA73B2A9125}" type="datetime'''''''''''7''''''''''''''''''.''''''''''''''''''''''0'">
              <a:rPr lang="en-US" sz="1000" smtClean="0">
                <a:latin typeface="Arial"/>
                <a:ea typeface="ＭＳ Ｐゴシック"/>
                <a:sym typeface="Arial"/>
              </a:rPr>
              <a:pPr/>
              <a:t>7.0</a:t>
            </a:fld>
            <a:endParaRPr lang="en-GB" sz="1000" dirty="0">
              <a:latin typeface="Arial"/>
              <a:ea typeface="ＭＳ Ｐゴシック"/>
              <a:sym typeface="Arial"/>
            </a:endParaRPr>
          </a:p>
        </p:txBody>
      </p:sp>
      <p:sp>
        <p:nvSpPr>
          <p:cNvPr id="46" name="Text Placeholder 19"/>
          <p:cNvSpPr>
            <a:spLocks noGrp="1"/>
          </p:cNvSpPr>
          <p:nvPr>
            <p:custDataLst>
              <p:tags r:id="rId6"/>
            </p:custDataLst>
          </p:nvPr>
        </p:nvSpPr>
        <p:spPr bwMode="gray">
          <a:xfrm>
            <a:off x="409575" y="2857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FBA32B-049F-4431-A577-3390BDF28349}" type="datetime'''6''''''''''''.0'''''''''''''''''''''''''''''''''''''''''">
              <a:rPr lang="en-US" sz="1000" smtClean="0">
                <a:latin typeface="Arial"/>
                <a:ea typeface="ＭＳ Ｐゴシック"/>
                <a:sym typeface="Arial"/>
              </a:rPr>
              <a:pPr/>
              <a:t>6.0</a:t>
            </a:fld>
            <a:endParaRPr lang="en-GB" sz="1000" dirty="0">
              <a:latin typeface="Arial"/>
              <a:ea typeface="ＭＳ Ｐゴシック"/>
              <a:sym typeface="Arial"/>
            </a:endParaRPr>
          </a:p>
        </p:txBody>
      </p:sp>
      <p:sp>
        <p:nvSpPr>
          <p:cNvPr id="47" name="Text Placeholder 24"/>
          <p:cNvSpPr>
            <a:spLocks noGrp="1"/>
          </p:cNvSpPr>
          <p:nvPr>
            <p:custDataLst>
              <p:tags r:id="rId7"/>
            </p:custDataLst>
          </p:nvPr>
        </p:nvSpPr>
        <p:spPr bwMode="gray">
          <a:xfrm>
            <a:off x="409575" y="3609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2E2192F-7AA7-455C-89D2-EDE5BCDEDDE4}" type="datetime'''''''''''''5''''''''''.''''''''0'''''''''''''">
              <a:rPr lang="en-US" sz="1000" smtClean="0">
                <a:latin typeface="Arial"/>
                <a:ea typeface="ＭＳ Ｐゴシック"/>
                <a:sym typeface="Arial"/>
              </a:rPr>
              <a:pPr/>
              <a:t>5.0</a:t>
            </a:fld>
            <a:endParaRPr lang="en-GB" sz="1000" dirty="0">
              <a:latin typeface="Arial"/>
              <a:ea typeface="ＭＳ Ｐゴシック"/>
              <a:sym typeface="Arial"/>
            </a:endParaRPr>
          </a:p>
        </p:txBody>
      </p:sp>
      <p:sp>
        <p:nvSpPr>
          <p:cNvPr id="48" name="Text Placeholder 22"/>
          <p:cNvSpPr>
            <a:spLocks noGrp="1"/>
          </p:cNvSpPr>
          <p:nvPr>
            <p:custDataLst>
              <p:tags r:id="rId8"/>
            </p:custDataLst>
          </p:nvPr>
        </p:nvSpPr>
        <p:spPr bwMode="gray">
          <a:xfrm>
            <a:off x="409575" y="47434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14EC083-6B39-4D1F-9D38-784D56FEAC14}"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15" name="Freeform 14"/>
          <p:cNvSpPr/>
          <p:nvPr>
            <p:custDataLst>
              <p:tags r:id="rId9"/>
            </p:custDataLst>
          </p:nvPr>
        </p:nvSpPr>
        <p:spPr bwMode="auto">
          <a:xfrm>
            <a:off x="608013" y="4403725"/>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0" name="Freeform 9"/>
          <p:cNvSpPr/>
          <p:nvPr>
            <p:custDataLst>
              <p:tags r:id="rId10"/>
            </p:custDataLst>
          </p:nvPr>
        </p:nvSpPr>
        <p:spPr bwMode="auto">
          <a:xfrm>
            <a:off x="608013" y="4460875"/>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1"/>
            </p:custDataLst>
          </p:nvPr>
        </p:nvSpPr>
        <p:spPr bwMode="auto">
          <a:xfrm>
            <a:off x="608013" y="4403725"/>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 Placeholder 47"/>
          <p:cNvSpPr>
            <a:spLocks noGrp="1"/>
          </p:cNvSpPr>
          <p:nvPr>
            <p:custDataLst>
              <p:tags r:id="rId12"/>
            </p:custDataLst>
          </p:nvPr>
        </p:nvSpPr>
        <p:spPr bwMode="auto">
          <a:xfrm>
            <a:off x="41973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5743EEE-1C35-47DB-BEE1-93D6E74D30ED}" type="datetime'''''M''a''''''''''''''''''''''''''''r'' 2''0''1''''''8'''">
              <a:rPr lang="en-US" sz="1000">
                <a:latin typeface="Arial "/>
                <a:sym typeface="Arial "/>
              </a:rPr>
              <a:pPr marL="0" indent="0" algn="ctr">
                <a:lnSpc>
                  <a:spcPct val="100000"/>
                </a:lnSpc>
                <a:spcBef>
                  <a:spcPct val="0"/>
                </a:spcBef>
                <a:buNone/>
              </a:pPr>
              <a:t>Mar 2018</a:t>
            </a:fld>
            <a:endParaRPr lang="en-GB" sz="1000" dirty="0">
              <a:latin typeface="Arial "/>
              <a:sym typeface="Arial "/>
            </a:endParaRPr>
          </a:p>
        </p:txBody>
      </p:sp>
      <p:sp>
        <p:nvSpPr>
          <p:cNvPr id="72" name="Text Placeholder 46"/>
          <p:cNvSpPr>
            <a:spLocks noGrp="1"/>
          </p:cNvSpPr>
          <p:nvPr>
            <p:custDataLst>
              <p:tags r:id="rId13"/>
            </p:custDataLst>
          </p:nvPr>
        </p:nvSpPr>
        <p:spPr bwMode="auto">
          <a:xfrm>
            <a:off x="37401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9CD2776-8193-4C97-BBF2-33CCEB949C17}" type="datetime'''''''Dec'''''''''''''''''''' ''''2''''0''''1''''''''''7'''''">
              <a:rPr lang="en-US" sz="1000">
                <a:latin typeface="Arial "/>
                <a:sym typeface="Arial "/>
              </a:rPr>
              <a:pPr marL="0" indent="0" algn="ctr">
                <a:lnSpc>
                  <a:spcPct val="100000"/>
                </a:lnSpc>
                <a:spcBef>
                  <a:spcPct val="0"/>
                </a:spcBef>
                <a:buNone/>
              </a:pPr>
              <a:t>Dec 2017</a:t>
            </a:fld>
            <a:endParaRPr lang="en-GB" sz="1000" dirty="0">
              <a:latin typeface="Arial "/>
              <a:sym typeface="Arial "/>
            </a:endParaRPr>
          </a:p>
        </p:txBody>
      </p:sp>
      <p:sp>
        <p:nvSpPr>
          <p:cNvPr id="71" name="Text Placeholder 45"/>
          <p:cNvSpPr>
            <a:spLocks noGrp="1"/>
          </p:cNvSpPr>
          <p:nvPr>
            <p:custDataLst>
              <p:tags r:id="rId14"/>
            </p:custDataLst>
          </p:nvPr>
        </p:nvSpPr>
        <p:spPr bwMode="auto">
          <a:xfrm>
            <a:off x="32829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31462DE-9543-4B78-8851-07E0F2E52983}" type="datetime'''''S''''''e''''''''''p'''''''''''''''''' 2''''''''''0''17'">
              <a:rPr lang="en-US" sz="1000">
                <a:latin typeface="Arial "/>
                <a:sym typeface="Arial "/>
              </a:rPr>
              <a:pPr marL="0" indent="0" algn="ctr">
                <a:lnSpc>
                  <a:spcPct val="100000"/>
                </a:lnSpc>
                <a:spcBef>
                  <a:spcPct val="0"/>
                </a:spcBef>
                <a:buNone/>
              </a:pPr>
              <a:t>Sep 2017</a:t>
            </a:fld>
            <a:endParaRPr lang="en-GB" sz="1000" dirty="0">
              <a:latin typeface="Arial "/>
              <a:sym typeface="Arial "/>
            </a:endParaRPr>
          </a:p>
        </p:txBody>
      </p:sp>
      <p:sp>
        <p:nvSpPr>
          <p:cNvPr id="69" name="Text Placeholder 44"/>
          <p:cNvSpPr>
            <a:spLocks noGrp="1"/>
          </p:cNvSpPr>
          <p:nvPr>
            <p:custDataLst>
              <p:tags r:id="rId15"/>
            </p:custDataLst>
          </p:nvPr>
        </p:nvSpPr>
        <p:spPr bwMode="auto">
          <a:xfrm>
            <a:off x="28257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577001-5F91-4102-AF92-A6034D70F603}" type="datetime'''J''''''''''''''u''''n'''''' ''''2''0''''''''1''7'">
              <a:rPr lang="en-US" sz="1000">
                <a:latin typeface="Arial "/>
                <a:sym typeface="Arial "/>
              </a:rPr>
              <a:pPr marL="0" indent="0" algn="ctr">
                <a:lnSpc>
                  <a:spcPct val="100000"/>
                </a:lnSpc>
                <a:spcBef>
                  <a:spcPct val="0"/>
                </a:spcBef>
                <a:buNone/>
              </a:pPr>
              <a:t>Jun 2017</a:t>
            </a:fld>
            <a:endParaRPr lang="en-GB" sz="1000" dirty="0">
              <a:latin typeface="Arial "/>
              <a:sym typeface="Arial "/>
            </a:endParaRPr>
          </a:p>
        </p:txBody>
      </p:sp>
      <p:sp>
        <p:nvSpPr>
          <p:cNvPr id="67" name="Text Placeholder 43"/>
          <p:cNvSpPr>
            <a:spLocks noGrp="1"/>
          </p:cNvSpPr>
          <p:nvPr>
            <p:custDataLst>
              <p:tags r:id="rId16"/>
            </p:custDataLst>
          </p:nvPr>
        </p:nvSpPr>
        <p:spPr bwMode="auto">
          <a:xfrm>
            <a:off x="23685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F95F0D2-A91E-4FD4-9364-4190ECF888C8}" type="datetime'''''M''''''''''''''''''''''''''ar'' 2''''''0''1''''''''7'''''">
              <a:rPr lang="en-US" sz="1000">
                <a:latin typeface="Arial "/>
                <a:sym typeface="Arial "/>
              </a:rPr>
              <a:pPr marL="0" indent="0" algn="ctr">
                <a:lnSpc>
                  <a:spcPct val="100000"/>
                </a:lnSpc>
                <a:spcBef>
                  <a:spcPct val="0"/>
                </a:spcBef>
                <a:buNone/>
              </a:pPr>
              <a:t>Mar 2017</a:t>
            </a:fld>
            <a:endParaRPr lang="en-GB" sz="1000" dirty="0">
              <a:latin typeface="Arial "/>
              <a:sym typeface="Arial "/>
            </a:endParaRPr>
          </a:p>
        </p:txBody>
      </p:sp>
      <p:sp>
        <p:nvSpPr>
          <p:cNvPr id="66" name="Text Placeholder 42"/>
          <p:cNvSpPr>
            <a:spLocks noGrp="1"/>
          </p:cNvSpPr>
          <p:nvPr>
            <p:custDataLst>
              <p:tags r:id="rId17"/>
            </p:custDataLst>
          </p:nvPr>
        </p:nvSpPr>
        <p:spPr bwMode="auto">
          <a:xfrm>
            <a:off x="19113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948A645-7C8D-41B3-B671-B7D6E1EC3D65}" type="datetime'De''c'' ''''''''2''''''''''''''0''''''''1''6'''">
              <a:rPr lang="en-US" sz="1000">
                <a:latin typeface="Arial "/>
                <a:sym typeface="Arial "/>
              </a:rPr>
              <a:pPr marL="0" indent="0" algn="ctr">
                <a:lnSpc>
                  <a:spcPct val="100000"/>
                </a:lnSpc>
                <a:spcBef>
                  <a:spcPct val="0"/>
                </a:spcBef>
                <a:buNone/>
              </a:pPr>
              <a:t>Dec 2016</a:t>
            </a:fld>
            <a:endParaRPr lang="en-GB" sz="1000" dirty="0">
              <a:latin typeface="Arial "/>
              <a:sym typeface="Arial "/>
            </a:endParaRPr>
          </a:p>
        </p:txBody>
      </p:sp>
      <p:sp>
        <p:nvSpPr>
          <p:cNvPr id="65" name="Text Placeholder 41"/>
          <p:cNvSpPr>
            <a:spLocks noGrp="1"/>
          </p:cNvSpPr>
          <p:nvPr>
            <p:custDataLst>
              <p:tags r:id="rId18"/>
            </p:custDataLst>
          </p:nvPr>
        </p:nvSpPr>
        <p:spPr bwMode="auto">
          <a:xfrm>
            <a:off x="14541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B6C3DC7-95D5-48FA-9182-E1A8B5DD263F}" type="datetime'''S''''ep'''''''''''' ''2''''''''''''016'">
              <a:rPr lang="en-US" sz="1000">
                <a:latin typeface="Arial "/>
                <a:sym typeface="Arial "/>
              </a:rPr>
              <a:pPr marL="0" indent="0" algn="ctr">
                <a:lnSpc>
                  <a:spcPct val="100000"/>
                </a:lnSpc>
                <a:spcBef>
                  <a:spcPct val="0"/>
                </a:spcBef>
                <a:buNone/>
              </a:pPr>
              <a:t>Sep 2016</a:t>
            </a:fld>
            <a:endParaRPr lang="en-GB" sz="1000" dirty="0">
              <a:latin typeface="Arial "/>
              <a:sym typeface="Arial "/>
            </a:endParaRPr>
          </a:p>
        </p:txBody>
      </p:sp>
      <p:sp>
        <p:nvSpPr>
          <p:cNvPr id="64" name="Text Placeholder 40"/>
          <p:cNvSpPr>
            <a:spLocks noGrp="1"/>
          </p:cNvSpPr>
          <p:nvPr>
            <p:custDataLst>
              <p:tags r:id="rId19"/>
            </p:custDataLst>
          </p:nvPr>
        </p:nvSpPr>
        <p:spPr bwMode="auto">
          <a:xfrm>
            <a:off x="9969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02D59DF-8FE9-4D89-B0C4-F284DE2F74D0}" type="datetime'J''''''''u''''''n'''''''''''' ''''20''''''''''''''''''''16'''">
              <a:rPr lang="en-US" sz="1000">
                <a:latin typeface="Arial "/>
                <a:sym typeface="Arial "/>
              </a:rPr>
              <a:pPr marL="0" indent="0" algn="ctr">
                <a:lnSpc>
                  <a:spcPct val="100000"/>
                </a:lnSpc>
                <a:spcBef>
                  <a:spcPct val="0"/>
                </a:spcBef>
                <a:buNone/>
              </a:pPr>
              <a:t>Jun 2016</a:t>
            </a:fld>
            <a:endParaRPr lang="en-GB" sz="1000" dirty="0">
              <a:latin typeface="Arial "/>
              <a:sym typeface="Arial "/>
            </a:endParaRPr>
          </a:p>
        </p:txBody>
      </p:sp>
      <p:sp>
        <p:nvSpPr>
          <p:cNvPr id="63" name="Text Placeholder 39"/>
          <p:cNvSpPr>
            <a:spLocks noGrp="1"/>
          </p:cNvSpPr>
          <p:nvPr>
            <p:custDataLst>
              <p:tags r:id="rId20"/>
            </p:custDataLst>
          </p:nvPr>
        </p:nvSpPr>
        <p:spPr bwMode="auto">
          <a:xfrm>
            <a:off x="5397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0BE69F-51D9-4811-A7F4-711C980486DF}" type="datetime'''''''M''''a''''''''''''''''''''r'''''' 20''1''6'''''''''''''">
              <a:rPr lang="en-US" sz="1000">
                <a:latin typeface="Arial "/>
                <a:sym typeface="Arial "/>
              </a:rPr>
              <a:pPr marL="0" indent="0" algn="ctr">
                <a:lnSpc>
                  <a:spcPct val="100000"/>
                </a:lnSpc>
                <a:spcBef>
                  <a:spcPct val="0"/>
                </a:spcBef>
                <a:buNone/>
              </a:pPr>
              <a:t>Mar 2016</a:t>
            </a:fld>
            <a:endParaRPr lang="en-GB" sz="1000" dirty="0">
              <a:latin typeface="Arial "/>
              <a:sym typeface="Arial "/>
            </a:endParaRPr>
          </a:p>
        </p:txBody>
      </p:sp>
      <p:cxnSp>
        <p:nvCxnSpPr>
          <p:cNvPr id="75" name="Straight Connector 74"/>
          <p:cNvCxnSpPr/>
          <p:nvPr>
            <p:custDataLst>
              <p:tags r:id="rId21"/>
            </p:custDataLst>
          </p:nvPr>
        </p:nvCxnSpPr>
        <p:spPr bwMode="gray">
          <a:xfrm>
            <a:off x="7466013" y="5541963"/>
            <a:ext cx="328612"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2"/>
            </p:custDataLst>
          </p:nvPr>
        </p:nvCxnSpPr>
        <p:spPr bwMode="gray">
          <a:xfrm>
            <a:off x="5943600" y="5541963"/>
            <a:ext cx="328612"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3"/>
            </p:custDataLst>
          </p:nvPr>
        </p:nvCxnSpPr>
        <p:spPr bwMode="gray">
          <a:xfrm>
            <a:off x="4968875" y="55419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24"/>
            </p:custDataLst>
          </p:nvPr>
        </p:nvCxnSpPr>
        <p:spPr bwMode="gray">
          <a:xfrm>
            <a:off x="3721100" y="55419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5"/>
            </p:custDataLst>
          </p:nvPr>
        </p:nvCxnSpPr>
        <p:spPr bwMode="gray">
          <a:xfrm>
            <a:off x="936625" y="5541963"/>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83"/>
          <p:cNvSpPr>
            <a:spLocks noGrp="1"/>
          </p:cNvSpPr>
          <p:nvPr>
            <p:custDataLst>
              <p:tags r:id="rId26"/>
            </p:custDataLst>
          </p:nvPr>
        </p:nvSpPr>
        <p:spPr bwMode="auto">
          <a:xfrm>
            <a:off x="7845425" y="5472113"/>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184226D-EA11-4B70-9384-ADA53AFB50F4}"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92" name="Text Placeholder 6182"/>
          <p:cNvSpPr>
            <a:spLocks noGrp="1"/>
          </p:cNvSpPr>
          <p:nvPr>
            <p:custDataLst>
              <p:tags r:id="rId27"/>
            </p:custDataLst>
          </p:nvPr>
        </p:nvSpPr>
        <p:spPr bwMode="auto">
          <a:xfrm>
            <a:off x="6323013" y="5472113"/>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CFFACE-0630-416F-8E5A-0DCF4D52CD34}"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91" name="Text Placeholder 6715"/>
          <p:cNvSpPr>
            <a:spLocks noGrp="1"/>
          </p:cNvSpPr>
          <p:nvPr>
            <p:custDataLst>
              <p:tags r:id="rId28"/>
            </p:custDataLst>
          </p:nvPr>
        </p:nvSpPr>
        <p:spPr bwMode="auto">
          <a:xfrm>
            <a:off x="5348288" y="54721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9EFD688-EEB1-4071-B537-85971112828E}" type="datetime'''''''''''R''''''''''''''''e''''''''d ''''''''''''lim''it'''''">
              <a:rPr lang="en-US" sz="1000">
                <a:latin typeface="Arial"/>
                <a:cs typeface="Arial"/>
                <a:sym typeface="Arial"/>
              </a:rPr>
              <a:pPr/>
              <a:t>Red limit</a:t>
            </a:fld>
            <a:endParaRPr lang="en-GB" sz="1000" dirty="0">
              <a:latin typeface="Arial"/>
              <a:cs typeface="Arial"/>
              <a:sym typeface="Arial"/>
            </a:endParaRPr>
          </a:p>
        </p:txBody>
      </p:sp>
      <p:sp>
        <p:nvSpPr>
          <p:cNvPr id="93" name="Text Placeholder 6719"/>
          <p:cNvSpPr>
            <a:spLocks noGrp="1"/>
          </p:cNvSpPr>
          <p:nvPr>
            <p:custDataLst>
              <p:tags r:id="rId29"/>
            </p:custDataLst>
          </p:nvPr>
        </p:nvSpPr>
        <p:spPr bwMode="auto">
          <a:xfrm>
            <a:off x="4100513" y="54721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ADFAA92-1EB1-468D-9855-DCCD3E649505}"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95" name="Text Placeholder 6718"/>
          <p:cNvSpPr>
            <a:spLocks noGrp="1"/>
          </p:cNvSpPr>
          <p:nvPr>
            <p:custDataLst>
              <p:tags r:id="rId30"/>
            </p:custDataLst>
          </p:nvPr>
        </p:nvSpPr>
        <p:spPr bwMode="auto">
          <a:xfrm>
            <a:off x="1316038" y="5472113"/>
            <a:ext cx="2303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2F5B804-BDE1-4B48-A2C1-E981C888D19B}" type="datetime'''P''rojected ''12''mo trailing'''' lo''''ss rate ''(annual)'">
              <a:rPr lang="en-US" sz="1000">
                <a:latin typeface="Arial"/>
                <a:cs typeface="Arial"/>
                <a:sym typeface="Arial"/>
              </a:rPr>
              <a:pPr/>
              <a:t>Projected 12mo trailing loss rate (annual)</a:t>
            </a:fld>
            <a:endParaRPr lang="en-GB" sz="1000" dirty="0">
              <a:latin typeface="Arial"/>
              <a:cs typeface="Arial"/>
              <a:sym typeface="Arial"/>
            </a:endParaRPr>
          </a:p>
        </p:txBody>
      </p:sp>
      <p:graphicFrame>
        <p:nvGraphicFramePr>
          <p:cNvPr id="96" name="Object 95"/>
          <p:cNvGraphicFramePr>
            <a:graphicFrameLocks/>
          </p:cNvGraphicFramePr>
          <p:nvPr>
            <p:custDataLst>
              <p:tags r:id="rId31"/>
            </p:custDataLst>
            <p:extLst>
              <p:ext uri="{D42A27DB-BD31-4B8C-83A1-F6EECF244321}">
                <p14:modId xmlns:p14="http://schemas.microsoft.com/office/powerpoint/2010/main" val="899918004"/>
              </p:ext>
            </p:extLst>
          </p:nvPr>
        </p:nvGraphicFramePr>
        <p:xfrm>
          <a:off x="5219700" y="2057399"/>
          <a:ext cx="3943401" cy="2867130"/>
        </p:xfrm>
        <a:graphic>
          <a:graphicData uri="http://schemas.openxmlformats.org/presentationml/2006/ole">
            <mc:AlternateContent xmlns:mc="http://schemas.openxmlformats.org/markup-compatibility/2006">
              <mc:Choice xmlns:v="urn:schemas-microsoft-com:vml" Requires="v">
                <p:oleObj spid="_x0000_s307630" name="Chart" r:id="rId53" imgW="3943401" imgH="2867130" progId="MSGraph.Chart.8">
                  <p:embed followColorScheme="full"/>
                </p:oleObj>
              </mc:Choice>
              <mc:Fallback>
                <p:oleObj name="Chart" r:id="rId53" imgW="3943401" imgH="2867130" progId="MSGraph.Chart.8">
                  <p:embed followColorScheme="full"/>
                  <p:pic>
                    <p:nvPicPr>
                      <p:cNvPr id="0" name=""/>
                      <p:cNvPicPr/>
                      <p:nvPr/>
                    </p:nvPicPr>
                    <p:blipFill>
                      <a:blip r:embed="rId54"/>
                      <a:stretch>
                        <a:fillRect/>
                      </a:stretch>
                    </p:blipFill>
                    <p:spPr>
                      <a:xfrm>
                        <a:off x="5219700" y="2057399"/>
                        <a:ext cx="3943401" cy="2867130"/>
                      </a:xfrm>
                      <a:prstGeom prst="rect">
                        <a:avLst/>
                      </a:prstGeom>
                    </p:spPr>
                  </p:pic>
                </p:oleObj>
              </mc:Fallback>
            </mc:AlternateContent>
          </a:graphicData>
        </a:graphic>
      </p:graphicFrame>
      <p:sp>
        <p:nvSpPr>
          <p:cNvPr id="150" name="Text Placeholder 156"/>
          <p:cNvSpPr>
            <a:spLocks noGrp="1"/>
          </p:cNvSpPr>
          <p:nvPr>
            <p:custDataLst>
              <p:tags r:id="rId32"/>
            </p:custDataLst>
          </p:nvPr>
        </p:nvSpPr>
        <p:spPr bwMode="gray">
          <a:xfrm>
            <a:off x="5181600" y="2105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6F64477-48E3-48C6-ADC3-113C20746CB3}" type="datetime'''8'''''''''''''''''''">
              <a:rPr lang="en-US" sz="1000">
                <a:latin typeface="Arial "/>
                <a:ea typeface="ＭＳ Ｐゴシック"/>
                <a:cs typeface="Arabic Typesetting"/>
                <a:sym typeface="Arial "/>
              </a:rPr>
              <a:pPr/>
              <a:t>8</a:t>
            </a:fld>
            <a:endParaRPr lang="en-GB" sz="1000" dirty="0">
              <a:latin typeface="Arial "/>
              <a:ea typeface="ＭＳ Ｐゴシック"/>
              <a:cs typeface="Arabic Typesetting"/>
              <a:sym typeface="Arial "/>
            </a:endParaRPr>
          </a:p>
        </p:txBody>
      </p:sp>
      <p:sp>
        <p:nvSpPr>
          <p:cNvPr id="137" name="Text Placeholder 143"/>
          <p:cNvSpPr>
            <a:spLocks noGrp="1"/>
          </p:cNvSpPr>
          <p:nvPr>
            <p:custDataLst>
              <p:tags r:id="rId33"/>
            </p:custDataLst>
          </p:nvPr>
        </p:nvSpPr>
        <p:spPr bwMode="gray">
          <a:xfrm>
            <a:off x="5181600" y="29051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D48728A-51DF-4D4C-BCD6-C3A7D3EFE61B}" type="datetime'''''''''''7'''''''''''''''''''''''">
              <a:rPr lang="en-US" sz="1000">
                <a:latin typeface="Arial "/>
                <a:ea typeface="ＭＳ Ｐゴシック"/>
                <a:cs typeface="Arabic Typesetting"/>
                <a:sym typeface="Arial "/>
              </a:rPr>
              <a:pPr/>
              <a:t>7</a:t>
            </a:fld>
            <a:endParaRPr lang="en-GB" sz="1000" dirty="0">
              <a:latin typeface="Arial "/>
              <a:ea typeface="ＭＳ Ｐゴシック"/>
              <a:cs typeface="Arabic Typesetting"/>
              <a:sym typeface="Arial "/>
            </a:endParaRPr>
          </a:p>
        </p:txBody>
      </p:sp>
      <p:sp>
        <p:nvSpPr>
          <p:cNvPr id="144" name="Text Placeholder 150"/>
          <p:cNvSpPr>
            <a:spLocks noGrp="1"/>
          </p:cNvSpPr>
          <p:nvPr>
            <p:custDataLst>
              <p:tags r:id="rId34"/>
            </p:custDataLst>
          </p:nvPr>
        </p:nvSpPr>
        <p:spPr bwMode="gray">
          <a:xfrm>
            <a:off x="5181600" y="37052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9DD77A-F852-48D2-9E52-3FB2344490BF}" type="datetime'''''''''''''''''''''''''''''''''''6'''''''''''''''''''">
              <a:rPr lang="en-US" sz="1000">
                <a:latin typeface="Arial "/>
                <a:ea typeface="ＭＳ Ｐゴシック"/>
                <a:cs typeface="Arabic Typesetting"/>
                <a:sym typeface="Arial "/>
              </a:rPr>
              <a:pPr/>
              <a:t>6</a:t>
            </a:fld>
            <a:endParaRPr lang="en-GB" sz="1000" dirty="0">
              <a:latin typeface="Arial "/>
              <a:ea typeface="ＭＳ Ｐゴシック"/>
              <a:cs typeface="Arabic Typesetting"/>
              <a:sym typeface="Arial "/>
            </a:endParaRPr>
          </a:p>
        </p:txBody>
      </p:sp>
      <p:sp>
        <p:nvSpPr>
          <p:cNvPr id="99" name="Text Placeholder 3"/>
          <p:cNvSpPr>
            <a:spLocks noGrp="1"/>
          </p:cNvSpPr>
          <p:nvPr>
            <p:custDataLst>
              <p:tags r:id="rId35"/>
            </p:custDataLst>
          </p:nvPr>
        </p:nvSpPr>
        <p:spPr bwMode="gray">
          <a:xfrm>
            <a:off x="5181600" y="4743450"/>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487ABF-B560-4F26-B9FD-608FD3BF1C0D}" type="datetime'''''''0'''''''''''''''''''''''''''''''''">
              <a:rPr lang="en-US" sz="1000">
                <a:latin typeface="Arial "/>
                <a:ea typeface="ＭＳ Ｐゴシック"/>
                <a:cs typeface="Arabic Typesetting"/>
                <a:sym typeface="Arial "/>
              </a:rPr>
              <a:pPr/>
              <a:t>0</a:t>
            </a:fld>
            <a:endParaRPr lang="en-GB" sz="1000" dirty="0">
              <a:latin typeface="Arial "/>
              <a:ea typeface="ＭＳ Ｐゴシック"/>
              <a:cs typeface="Arabic Typesetting"/>
              <a:sym typeface="Arial "/>
            </a:endParaRPr>
          </a:p>
        </p:txBody>
      </p:sp>
      <p:sp useBgFill="1">
        <p:nvSpPr>
          <p:cNvPr id="18" name="Freeform 17"/>
          <p:cNvSpPr/>
          <p:nvPr>
            <p:custDataLst>
              <p:tags r:id="rId36"/>
            </p:custDataLst>
          </p:nvPr>
        </p:nvSpPr>
        <p:spPr bwMode="auto">
          <a:xfrm>
            <a:off x="5283200" y="4144963"/>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7" name="Freeform 16"/>
          <p:cNvSpPr/>
          <p:nvPr>
            <p:custDataLst>
              <p:tags r:id="rId37"/>
            </p:custDataLst>
          </p:nvPr>
        </p:nvSpPr>
        <p:spPr bwMode="auto">
          <a:xfrm>
            <a:off x="5283200" y="4202113"/>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custDataLst>
              <p:tags r:id="rId38"/>
            </p:custDataLst>
          </p:nvPr>
        </p:nvSpPr>
        <p:spPr bwMode="auto">
          <a:xfrm>
            <a:off x="5283200" y="4144963"/>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 Placeholder 56"/>
          <p:cNvSpPr>
            <a:spLocks noGrp="1"/>
          </p:cNvSpPr>
          <p:nvPr>
            <p:custDataLst>
              <p:tags r:id="rId39"/>
            </p:custDataLst>
          </p:nvPr>
        </p:nvSpPr>
        <p:spPr bwMode="auto">
          <a:xfrm>
            <a:off x="89027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304BDB6-C139-481D-B252-E2AB82079C83}" type="datetime'''''Mar ''20''''''''''1''''''''''''''''''8'''''''''''''''''''">
              <a:rPr lang="en-US" sz="1000">
                <a:latin typeface="Arial"/>
                <a:cs typeface="Arial"/>
                <a:sym typeface="Arial"/>
              </a:rPr>
              <a:pPr marL="0" indent="0" algn="ctr">
                <a:lnSpc>
                  <a:spcPct val="100000"/>
                </a:lnSpc>
                <a:spcBef>
                  <a:spcPct val="0"/>
                </a:spcBef>
                <a:buNone/>
              </a:pPr>
              <a:t>Mar 2018</a:t>
            </a:fld>
            <a:endParaRPr lang="en-GB" sz="1000" dirty="0">
              <a:latin typeface="Arial"/>
              <a:cs typeface="Arial"/>
              <a:sym typeface="Arial"/>
            </a:endParaRPr>
          </a:p>
        </p:txBody>
      </p:sp>
      <p:sp>
        <p:nvSpPr>
          <p:cNvPr id="82" name="Text Placeholder 55"/>
          <p:cNvSpPr>
            <a:spLocks noGrp="1"/>
          </p:cNvSpPr>
          <p:nvPr>
            <p:custDataLst>
              <p:tags r:id="rId40"/>
            </p:custDataLst>
          </p:nvPr>
        </p:nvSpPr>
        <p:spPr bwMode="auto">
          <a:xfrm>
            <a:off x="84455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7D17FF-C771-4447-8539-6CE4ABC72E63}" type="datetime'''De''''''c'''''''''''''''' ''''''2''0''''17'''''''''''''">
              <a:rPr lang="en-US" sz="1000">
                <a:latin typeface="Arial"/>
                <a:cs typeface="Arial"/>
                <a:sym typeface="Arial"/>
              </a:rPr>
              <a:pPr marL="0" indent="0" algn="ctr">
                <a:lnSpc>
                  <a:spcPct val="100000"/>
                </a:lnSpc>
                <a:spcBef>
                  <a:spcPct val="0"/>
                </a:spcBef>
                <a:buNone/>
              </a:pPr>
              <a:t>Dec 2017</a:t>
            </a:fld>
            <a:endParaRPr lang="en-GB" sz="1000" dirty="0">
              <a:latin typeface="Arial"/>
              <a:cs typeface="Arial"/>
              <a:sym typeface="Arial"/>
            </a:endParaRPr>
          </a:p>
        </p:txBody>
      </p:sp>
      <p:sp>
        <p:nvSpPr>
          <p:cNvPr id="81" name="Text Placeholder 54"/>
          <p:cNvSpPr>
            <a:spLocks noGrp="1"/>
          </p:cNvSpPr>
          <p:nvPr>
            <p:custDataLst>
              <p:tags r:id="rId41"/>
            </p:custDataLst>
          </p:nvPr>
        </p:nvSpPr>
        <p:spPr bwMode="auto">
          <a:xfrm>
            <a:off x="797877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8A431F0-BC0B-4F08-BFA8-00537DE654D3}" type="datetime'''Sep'''''''''''''' 2''''''''''''''0''''''''1''''''''''''''7'">
              <a:rPr lang="en-US" sz="1000">
                <a:latin typeface="Arial"/>
                <a:cs typeface="Arial"/>
                <a:sym typeface="Arial"/>
              </a:rPr>
              <a:pPr marL="0" indent="0" algn="ctr">
                <a:lnSpc>
                  <a:spcPct val="100000"/>
                </a:lnSpc>
                <a:spcBef>
                  <a:spcPct val="0"/>
                </a:spcBef>
                <a:buNone/>
              </a:pPr>
              <a:t>Sep 2017</a:t>
            </a:fld>
            <a:endParaRPr lang="en-GB" sz="1000" dirty="0">
              <a:latin typeface="Arial"/>
              <a:cs typeface="Arial"/>
              <a:sym typeface="Arial"/>
            </a:endParaRPr>
          </a:p>
        </p:txBody>
      </p:sp>
      <p:sp>
        <p:nvSpPr>
          <p:cNvPr id="80" name="Text Placeholder 53"/>
          <p:cNvSpPr>
            <a:spLocks noGrp="1"/>
          </p:cNvSpPr>
          <p:nvPr>
            <p:custDataLst>
              <p:tags r:id="rId42"/>
            </p:custDataLst>
          </p:nvPr>
        </p:nvSpPr>
        <p:spPr bwMode="auto">
          <a:xfrm>
            <a:off x="752157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8B3C23-5FD5-4A86-9960-C5D1286140E1}" type="datetime'''Jun ''''''''''2''''''''''''''''0''''''''''''1''''''7'''''">
              <a:rPr lang="en-US" sz="1000">
                <a:latin typeface="Arial"/>
                <a:cs typeface="Arial"/>
                <a:sym typeface="Arial"/>
              </a:rPr>
              <a:pPr marL="0" indent="0" algn="ctr">
                <a:lnSpc>
                  <a:spcPct val="100000"/>
                </a:lnSpc>
                <a:spcBef>
                  <a:spcPct val="0"/>
                </a:spcBef>
                <a:buNone/>
              </a:pPr>
              <a:t>Jun 2017</a:t>
            </a:fld>
            <a:endParaRPr lang="en-GB" sz="1000" dirty="0">
              <a:latin typeface="Arial"/>
              <a:cs typeface="Arial"/>
              <a:sym typeface="Arial"/>
            </a:endParaRPr>
          </a:p>
        </p:txBody>
      </p:sp>
      <p:sp>
        <p:nvSpPr>
          <p:cNvPr id="79" name="Text Placeholder 52"/>
          <p:cNvSpPr>
            <a:spLocks noGrp="1"/>
          </p:cNvSpPr>
          <p:nvPr>
            <p:custDataLst>
              <p:tags r:id="rId43"/>
            </p:custDataLst>
          </p:nvPr>
        </p:nvSpPr>
        <p:spPr bwMode="auto">
          <a:xfrm>
            <a:off x="70548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6FD7893-B694-4B72-9F88-716D43281E56}" type="datetime'''M''''ar'''''''''''''''''' ''''''''''''2''0''''''''1''''''7'">
              <a:rPr lang="en-US" sz="1000">
                <a:latin typeface="Arial"/>
                <a:cs typeface="Arial"/>
                <a:sym typeface="Arial"/>
              </a:rPr>
              <a:pPr marL="0" indent="0" algn="ctr">
                <a:lnSpc>
                  <a:spcPct val="100000"/>
                </a:lnSpc>
                <a:spcBef>
                  <a:spcPct val="0"/>
                </a:spcBef>
                <a:buNone/>
              </a:pPr>
              <a:t>Mar 2017</a:t>
            </a:fld>
            <a:endParaRPr lang="en-GB" sz="1000" dirty="0">
              <a:latin typeface="Arial"/>
              <a:cs typeface="Arial"/>
              <a:sym typeface="Arial"/>
            </a:endParaRPr>
          </a:p>
        </p:txBody>
      </p:sp>
      <p:sp>
        <p:nvSpPr>
          <p:cNvPr id="78" name="Text Placeholder 51"/>
          <p:cNvSpPr>
            <a:spLocks noGrp="1"/>
          </p:cNvSpPr>
          <p:nvPr>
            <p:custDataLst>
              <p:tags r:id="rId44"/>
            </p:custDataLst>
          </p:nvPr>
        </p:nvSpPr>
        <p:spPr bwMode="auto">
          <a:xfrm>
            <a:off x="659765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34360F-4693-4207-8762-5A040E97BA9C}" type="datetime'''''D''e''''''''''c'''' 2''''''0''''1''''''''''''''''6'''''''">
              <a:rPr lang="en-US" sz="1000">
                <a:latin typeface="Arial"/>
                <a:cs typeface="Arial"/>
                <a:sym typeface="Arial"/>
              </a:rPr>
              <a:pPr marL="0" indent="0" algn="ctr">
                <a:lnSpc>
                  <a:spcPct val="100000"/>
                </a:lnSpc>
                <a:spcBef>
                  <a:spcPct val="0"/>
                </a:spcBef>
                <a:buNone/>
              </a:pPr>
              <a:t>Dec 2016</a:t>
            </a:fld>
            <a:endParaRPr lang="en-GB" sz="1000" dirty="0">
              <a:latin typeface="Arial"/>
              <a:cs typeface="Arial"/>
              <a:sym typeface="Arial"/>
            </a:endParaRPr>
          </a:p>
        </p:txBody>
      </p:sp>
      <p:sp>
        <p:nvSpPr>
          <p:cNvPr id="77" name="Text Placeholder 50"/>
          <p:cNvSpPr>
            <a:spLocks noGrp="1"/>
          </p:cNvSpPr>
          <p:nvPr>
            <p:custDataLst>
              <p:tags r:id="rId45"/>
            </p:custDataLst>
          </p:nvPr>
        </p:nvSpPr>
        <p:spPr bwMode="auto">
          <a:xfrm>
            <a:off x="613092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6249B7C-2F2A-4D81-8C3A-83AC40392CE5}" type="datetime'''''''''''Se''p'''''' ''''''''''''''''''''201''6'''''">
              <a:rPr lang="en-US" sz="1000">
                <a:latin typeface="Arial"/>
                <a:cs typeface="Arial"/>
                <a:sym typeface="Arial"/>
              </a:rPr>
              <a:pPr marL="0" indent="0" algn="ctr">
                <a:lnSpc>
                  <a:spcPct val="100000"/>
                </a:lnSpc>
                <a:spcBef>
                  <a:spcPct val="0"/>
                </a:spcBef>
                <a:buNone/>
              </a:pPr>
              <a:t>Sep 2016</a:t>
            </a:fld>
            <a:endParaRPr lang="en-GB" sz="1000" dirty="0">
              <a:latin typeface="Arial"/>
              <a:cs typeface="Arial"/>
              <a:sym typeface="Arial"/>
            </a:endParaRPr>
          </a:p>
        </p:txBody>
      </p:sp>
      <p:sp>
        <p:nvSpPr>
          <p:cNvPr id="76" name="Text Placeholder 49"/>
          <p:cNvSpPr>
            <a:spLocks noGrp="1"/>
          </p:cNvSpPr>
          <p:nvPr>
            <p:custDataLst>
              <p:tags r:id="rId46"/>
            </p:custDataLst>
          </p:nvPr>
        </p:nvSpPr>
        <p:spPr bwMode="auto">
          <a:xfrm>
            <a:off x="5673725"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877A8FE-0A42-4703-A0B8-91B9CC2C321E}" type="datetime'''''''J''''''''''''''u''''n'''''' ''''''''''''''2''''01''''6'">
              <a:rPr lang="en-US" sz="1000">
                <a:latin typeface="Arial"/>
                <a:cs typeface="Arial"/>
                <a:sym typeface="Arial"/>
              </a:rPr>
              <a:pPr marL="0" indent="0" algn="ctr">
                <a:lnSpc>
                  <a:spcPct val="100000"/>
                </a:lnSpc>
                <a:spcBef>
                  <a:spcPct val="0"/>
                </a:spcBef>
                <a:buNone/>
              </a:pPr>
              <a:t>Jun 2016</a:t>
            </a:fld>
            <a:endParaRPr lang="en-GB" sz="1000" dirty="0">
              <a:latin typeface="Arial"/>
              <a:cs typeface="Arial"/>
              <a:sym typeface="Arial"/>
            </a:endParaRPr>
          </a:p>
        </p:txBody>
      </p:sp>
      <p:sp>
        <p:nvSpPr>
          <p:cNvPr id="74" name="Text Placeholder 48"/>
          <p:cNvSpPr>
            <a:spLocks noGrp="1"/>
          </p:cNvSpPr>
          <p:nvPr>
            <p:custDataLst>
              <p:tags r:id="rId47"/>
            </p:custDataLst>
          </p:nvPr>
        </p:nvSpPr>
        <p:spPr bwMode="auto">
          <a:xfrm>
            <a:off x="5207000" y="4937125"/>
            <a:ext cx="292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7FEDDB3-176A-4C11-A808-FD5DE0A959E0}" type="datetime'M''''''''''''a''''r ''''''2''0''''''''''''''1''''''6'">
              <a:rPr lang="en-US" sz="1000">
                <a:latin typeface="Arial"/>
                <a:cs typeface="Arial"/>
                <a:sym typeface="Arial"/>
              </a:rPr>
              <a:pPr marL="0" indent="0" algn="ctr">
                <a:lnSpc>
                  <a:spcPct val="100000"/>
                </a:lnSpc>
                <a:spcBef>
                  <a:spcPct val="0"/>
                </a:spcBef>
                <a:buNone/>
              </a:pPr>
              <a:t>Mar 2016</a:t>
            </a:fld>
            <a:endParaRPr lang="en-GB" sz="1000" dirty="0">
              <a:latin typeface="Arial"/>
              <a:cs typeface="Arial"/>
              <a:sym typeface="Arial"/>
            </a:endParaRPr>
          </a:p>
        </p:txBody>
      </p:sp>
      <p:sp>
        <p:nvSpPr>
          <p:cNvPr id="58" name="TextBox 57"/>
          <p:cNvSpPr txBox="1"/>
          <p:nvPr/>
        </p:nvSpPr>
        <p:spPr>
          <a:xfrm>
            <a:off x="3040809" y="2743260"/>
            <a:ext cx="1308711" cy="132344"/>
          </a:xfrm>
          <a:prstGeom prst="rect">
            <a:avLst/>
          </a:prstGeom>
          <a:noFill/>
        </p:spPr>
        <p:txBody>
          <a:bodyPr wrap="square" lIns="0" tIns="0" rIns="0" bIns="0" rtlCol="0">
            <a:spAutoFit/>
          </a:bodyPr>
          <a:lstStyle/>
          <a:p>
            <a:pPr algn="r"/>
            <a:r>
              <a:rPr lang="en-US" b="1" dirty="0" smtClean="0">
                <a:solidFill>
                  <a:srgbClr val="FF0000"/>
                </a:solidFill>
              </a:rPr>
              <a:t>Red – 6.3%</a:t>
            </a:r>
            <a:endParaRPr lang="en-US" b="1" dirty="0">
              <a:solidFill>
                <a:srgbClr val="FF0000"/>
              </a:solidFill>
            </a:endParaRPr>
          </a:p>
        </p:txBody>
      </p:sp>
      <p:sp>
        <p:nvSpPr>
          <p:cNvPr id="59" name="TextBox 58"/>
          <p:cNvSpPr txBox="1"/>
          <p:nvPr/>
        </p:nvSpPr>
        <p:spPr>
          <a:xfrm>
            <a:off x="2860763" y="3059483"/>
            <a:ext cx="1488757" cy="132344"/>
          </a:xfrm>
          <a:prstGeom prst="rect">
            <a:avLst/>
          </a:prstGeom>
          <a:noFill/>
        </p:spPr>
        <p:txBody>
          <a:bodyPr wrap="square" lIns="0" tIns="0" rIns="0" bIns="0" rtlCol="0">
            <a:spAutoFit/>
          </a:bodyPr>
          <a:lstStyle/>
          <a:p>
            <a:pPr algn="r"/>
            <a:r>
              <a:rPr lang="en-US" b="1" dirty="0" smtClean="0">
                <a:solidFill>
                  <a:srgbClr val="FFC000"/>
                </a:solidFill>
              </a:rPr>
              <a:t>Amber – 5.9%</a:t>
            </a:r>
            <a:endParaRPr lang="en-US" b="1" dirty="0">
              <a:solidFill>
                <a:srgbClr val="FFC000"/>
              </a:solidFill>
            </a:endParaRPr>
          </a:p>
        </p:txBody>
      </p:sp>
      <p:sp>
        <p:nvSpPr>
          <p:cNvPr id="60" name="TextBox 59"/>
          <p:cNvSpPr txBox="1"/>
          <p:nvPr/>
        </p:nvSpPr>
        <p:spPr>
          <a:xfrm>
            <a:off x="7738639" y="2333544"/>
            <a:ext cx="1308711" cy="132344"/>
          </a:xfrm>
          <a:prstGeom prst="rect">
            <a:avLst/>
          </a:prstGeom>
          <a:noFill/>
        </p:spPr>
        <p:txBody>
          <a:bodyPr wrap="square" lIns="0" tIns="0" rIns="0" bIns="0" rtlCol="0">
            <a:spAutoFit/>
          </a:bodyPr>
          <a:lstStyle/>
          <a:p>
            <a:pPr algn="r"/>
            <a:r>
              <a:rPr lang="en-US" b="1" dirty="0" smtClean="0">
                <a:solidFill>
                  <a:srgbClr val="FF0000"/>
                </a:solidFill>
              </a:rPr>
              <a:t>Red – 7.1%</a:t>
            </a:r>
            <a:endParaRPr lang="en-US" b="1" dirty="0">
              <a:solidFill>
                <a:srgbClr val="FF0000"/>
              </a:solidFill>
            </a:endParaRPr>
          </a:p>
        </p:txBody>
      </p:sp>
      <p:sp>
        <p:nvSpPr>
          <p:cNvPr id="61" name="TextBox 60"/>
          <p:cNvSpPr txBox="1"/>
          <p:nvPr/>
        </p:nvSpPr>
        <p:spPr>
          <a:xfrm>
            <a:off x="7558593" y="2946161"/>
            <a:ext cx="1488757" cy="132344"/>
          </a:xfrm>
          <a:prstGeom prst="rect">
            <a:avLst/>
          </a:prstGeom>
          <a:noFill/>
        </p:spPr>
        <p:txBody>
          <a:bodyPr wrap="square" lIns="0" tIns="0" rIns="0" bIns="0" rtlCol="0">
            <a:spAutoFit/>
          </a:bodyPr>
          <a:lstStyle/>
          <a:p>
            <a:pPr algn="r"/>
            <a:r>
              <a:rPr lang="en-US" b="1" dirty="0" smtClean="0">
                <a:solidFill>
                  <a:srgbClr val="FFC000"/>
                </a:solidFill>
              </a:rPr>
              <a:t>Amber – 7.6%</a:t>
            </a:r>
            <a:endParaRPr lang="en-US" b="1" dirty="0">
              <a:solidFill>
                <a:srgbClr val="FFC000"/>
              </a:solidFill>
            </a:endParaRPr>
          </a:p>
        </p:txBody>
      </p:sp>
      <p:sp>
        <p:nvSpPr>
          <p:cNvPr id="2" name="TextBox 1"/>
          <p:cNvSpPr txBox="1"/>
          <p:nvPr/>
        </p:nvSpPr>
        <p:spPr>
          <a:xfrm>
            <a:off x="360997" y="1468491"/>
            <a:ext cx="37131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Personal Loans: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3" name="TextBox 2"/>
          <p:cNvSpPr txBox="1"/>
          <p:nvPr/>
        </p:nvSpPr>
        <p:spPr>
          <a:xfrm>
            <a:off x="5108223" y="1468491"/>
            <a:ext cx="37131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Credit Cards: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2016Q1–2018Q1, vs. 2016 NCO limits</a:t>
            </a:r>
            <a:endParaRPr lang="en-US" sz="1400" dirty="0">
              <a:solidFill>
                <a:schemeClr val="accent1"/>
              </a:solidFill>
              <a:latin typeface="+mj-lt"/>
            </a:endParaRPr>
          </a:p>
        </p:txBody>
      </p:sp>
      <p:sp>
        <p:nvSpPr>
          <p:cNvPr id="62" name="Content Placeholder 3"/>
          <p:cNvSpPr>
            <a:spLocks noGrp="1"/>
          </p:cNvSpPr>
          <p:nvPr>
            <p:ph sz="quarter" idx="11"/>
          </p:nvPr>
        </p:nvSpPr>
        <p:spPr>
          <a:xfrm>
            <a:off x="348437" y="452510"/>
            <a:ext cx="8666245" cy="435610"/>
          </a:xfrm>
        </p:spPr>
        <p:txBody>
          <a:bodyPr/>
          <a:lstStyle/>
          <a:p>
            <a:r>
              <a:rPr lang="en-GB" dirty="0"/>
              <a:t>Calibration: </a:t>
            </a:r>
            <a:r>
              <a:rPr lang="en-US" b="0" dirty="0" smtClean="0"/>
              <a:t>NCO </a:t>
            </a:r>
            <a:r>
              <a:rPr lang="en-US" b="0" dirty="0"/>
              <a:t>limits – BSPR portfolio testing against CCAR forecasts</a:t>
            </a:r>
          </a:p>
        </p:txBody>
      </p:sp>
      <p:grpSp>
        <p:nvGrpSpPr>
          <p:cNvPr id="70" name="Group 69"/>
          <p:cNvGrpSpPr/>
          <p:nvPr/>
        </p:nvGrpSpPr>
        <p:grpSpPr>
          <a:xfrm>
            <a:off x="350611" y="72184"/>
            <a:ext cx="3063770" cy="189008"/>
            <a:chOff x="403281" y="164517"/>
            <a:chExt cx="3063770" cy="189008"/>
          </a:xfrm>
        </p:grpSpPr>
        <p:sp>
          <p:nvSpPr>
            <p:cNvPr id="94"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97" name="Oval 9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84"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CCAR 2016</a:t>
            </a:r>
            <a:endParaRPr lang="en-US" sz="800" dirty="0">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2387490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9089796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650"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BSPR historical </a:t>
            </a:r>
            <a:r>
              <a:rPr lang="en-US" b="0" dirty="0" err="1"/>
              <a:t>backtesting</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950212540"/>
              </p:ext>
            </p:extLst>
          </p:nvPr>
        </p:nvGraphicFramePr>
        <p:xfrm>
          <a:off x="571500" y="2057399"/>
          <a:ext cx="8705844" cy="2867130"/>
        </p:xfrm>
        <a:graphic>
          <a:graphicData uri="http://schemas.openxmlformats.org/presentationml/2006/ole">
            <mc:AlternateContent xmlns:mc="http://schemas.openxmlformats.org/markup-compatibility/2006">
              <mc:Choice xmlns:v="urn:schemas-microsoft-com:vml" Requires="v">
                <p:oleObj spid="_x0000_s315651" name="Chart" r:id="rId31" imgW="8705844" imgH="2867130" progId="MSGraph.Chart.8">
                  <p:embed followColorScheme="full"/>
                </p:oleObj>
              </mc:Choice>
              <mc:Fallback>
                <p:oleObj name="Chart" r:id="rId31" imgW="8705844" imgH="2867130" progId="MSGraph.Chart.8">
                  <p:embed followColorScheme="full"/>
                  <p:pic>
                    <p:nvPicPr>
                      <p:cNvPr id="0" name=""/>
                      <p:cNvPicPr/>
                      <p:nvPr/>
                    </p:nvPicPr>
                    <p:blipFill>
                      <a:blip r:embed="rId32"/>
                      <a:stretch>
                        <a:fillRect/>
                      </a:stretch>
                    </p:blipFill>
                    <p:spPr>
                      <a:xfrm>
                        <a:off x="571500" y="2057399"/>
                        <a:ext cx="8705844" cy="286713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409575" y="4752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03" name="Text Placeholder 110"/>
          <p:cNvSpPr>
            <a:spLocks noGrp="1"/>
          </p:cNvSpPr>
          <p:nvPr>
            <p:custDataLst>
              <p:tags r:id="rId6"/>
            </p:custDataLst>
          </p:nvPr>
        </p:nvSpPr>
        <p:spPr bwMode="gray">
          <a:xfrm>
            <a:off x="409575" y="3609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4207299-93EE-48A6-9C6C-74784B2BF95B}" type="datetime'''''''''''0''''''''''''''.''''''''''''''''9'''''">
              <a:rPr lang="en-US" sz="1000">
                <a:latin typeface="Arial"/>
                <a:cs typeface="Arial"/>
                <a:sym typeface="Arial"/>
              </a:rPr>
              <a:pPr marL="0" indent="0" algn="r">
                <a:lnSpc>
                  <a:spcPct val="100000"/>
                </a:lnSpc>
                <a:spcBef>
                  <a:spcPct val="0"/>
                </a:spcBef>
                <a:buNone/>
              </a:pPr>
              <a:t>0.9</a:t>
            </a:fld>
            <a:endParaRPr lang="en-GB" sz="1000" dirty="0">
              <a:latin typeface="Arial"/>
              <a:cs typeface="Arial"/>
              <a:sym typeface="Arial"/>
            </a:endParaRPr>
          </a:p>
        </p:txBody>
      </p:sp>
      <p:sp>
        <p:nvSpPr>
          <p:cNvPr id="104" name="Text Placeholder 111"/>
          <p:cNvSpPr>
            <a:spLocks noGrp="1"/>
          </p:cNvSpPr>
          <p:nvPr>
            <p:custDataLst>
              <p:tags r:id="rId7"/>
            </p:custDataLst>
          </p:nvPr>
        </p:nvSpPr>
        <p:spPr bwMode="gray">
          <a:xfrm>
            <a:off x="409575" y="3238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8076AEB-E805-44E2-83E2-C122C11F30AB}" type="datetime'''''''''''''''''1''''''''''.''''''''2'''''''">
              <a:rPr lang="en-US" sz="1000">
                <a:latin typeface="Arial"/>
                <a:cs typeface="Arial"/>
                <a:sym typeface="Arial"/>
              </a:rPr>
              <a:pPr marL="0" indent="0" algn="r">
                <a:lnSpc>
                  <a:spcPct val="100000"/>
                </a:lnSpc>
                <a:spcBef>
                  <a:spcPct val="0"/>
                </a:spcBef>
                <a:buNone/>
              </a:pPr>
              <a:t>1.2</a:t>
            </a:fld>
            <a:endParaRPr lang="en-GB" sz="1000" dirty="0">
              <a:latin typeface="Arial"/>
              <a:cs typeface="Arial"/>
              <a:sym typeface="Arial"/>
            </a:endParaRPr>
          </a:p>
        </p:txBody>
      </p:sp>
      <p:sp>
        <p:nvSpPr>
          <p:cNvPr id="105" name="Text Placeholder 112"/>
          <p:cNvSpPr>
            <a:spLocks noGrp="1"/>
          </p:cNvSpPr>
          <p:nvPr>
            <p:custDataLst>
              <p:tags r:id="rId8"/>
            </p:custDataLst>
          </p:nvPr>
        </p:nvSpPr>
        <p:spPr bwMode="gray">
          <a:xfrm>
            <a:off x="409575" y="2857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3D88A26-D46B-4D45-9402-DD2C5FA6E893}" type="datetime'''''''''1.''''''''''''''''5'''''''''''">
              <a:rPr lang="en-US" sz="1000">
                <a:latin typeface="Arial"/>
                <a:cs typeface="Arial"/>
                <a:sym typeface="Arial"/>
              </a:rPr>
              <a:pPr marL="0" indent="0" algn="r">
                <a:lnSpc>
                  <a:spcPct val="100000"/>
                </a:lnSpc>
                <a:spcBef>
                  <a:spcPct val="0"/>
                </a:spcBef>
                <a:buNone/>
              </a:pPr>
              <a:t>1.5</a:t>
            </a:fld>
            <a:endParaRPr lang="en-GB" sz="1000" dirty="0">
              <a:latin typeface="Arial"/>
              <a:cs typeface="Arial"/>
              <a:sym typeface="Arial"/>
            </a:endParaRPr>
          </a:p>
        </p:txBody>
      </p:sp>
      <p:sp>
        <p:nvSpPr>
          <p:cNvPr id="107" name="Text Placeholder 114"/>
          <p:cNvSpPr>
            <a:spLocks noGrp="1"/>
          </p:cNvSpPr>
          <p:nvPr>
            <p:custDataLst>
              <p:tags r:id="rId9"/>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765E1E6-C1D2-4AEA-B97C-312AA49E5BBE}" type="datetime'''''''''''''''''''''''''''''''''''''''''''''2''.1'''">
              <a:rPr lang="en-US" sz="1000">
                <a:latin typeface="Arial"/>
                <a:cs typeface="Arial"/>
                <a:sym typeface="Arial"/>
              </a:rPr>
              <a:pPr marL="0" indent="0" algn="r">
                <a:lnSpc>
                  <a:spcPct val="100000"/>
                </a:lnSpc>
                <a:spcBef>
                  <a:spcPct val="0"/>
                </a:spcBef>
                <a:buNone/>
              </a:pPr>
              <a:t>2.1</a:t>
            </a:fld>
            <a:endParaRPr lang="en-GB" sz="1000" dirty="0">
              <a:latin typeface="Arial"/>
              <a:cs typeface="Arial"/>
              <a:sym typeface="Arial"/>
            </a:endParaRPr>
          </a:p>
        </p:txBody>
      </p:sp>
      <p:sp>
        <p:nvSpPr>
          <p:cNvPr id="106" name="Text Placeholder 113"/>
          <p:cNvSpPr>
            <a:spLocks noGrp="1"/>
          </p:cNvSpPr>
          <p:nvPr>
            <p:custDataLst>
              <p:tags r:id="rId10"/>
            </p:custDataLst>
          </p:nvPr>
        </p:nvSpPr>
        <p:spPr bwMode="gray">
          <a:xfrm>
            <a:off x="409575" y="2476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43241E3-1B51-4C5A-A7D4-076BE595F870}" type="datetime'''1''''''''''''''.''''''''''''''''''8'''''''''''''">
              <a:rPr lang="en-US" sz="1000">
                <a:latin typeface="Arial"/>
                <a:cs typeface="Arial"/>
                <a:sym typeface="Arial"/>
              </a:rPr>
              <a:pPr marL="0" indent="0" algn="r">
                <a:lnSpc>
                  <a:spcPct val="100000"/>
                </a:lnSpc>
                <a:spcBef>
                  <a:spcPct val="0"/>
                </a:spcBef>
                <a:buNone/>
              </a:pPr>
              <a:t>1.8</a:t>
            </a:fld>
            <a:endParaRPr lang="en-GB" sz="1000" dirty="0">
              <a:latin typeface="Arial"/>
              <a:cs typeface="Arial"/>
              <a:sym typeface="Arial"/>
            </a:endParaRPr>
          </a:p>
        </p:txBody>
      </p:sp>
      <p:sp>
        <p:nvSpPr>
          <p:cNvPr id="102" name="Text Placeholder 109"/>
          <p:cNvSpPr>
            <a:spLocks noGrp="1"/>
          </p:cNvSpPr>
          <p:nvPr>
            <p:custDataLst>
              <p:tags r:id="rId11"/>
            </p:custDataLst>
          </p:nvPr>
        </p:nvSpPr>
        <p:spPr bwMode="gray">
          <a:xfrm>
            <a:off x="409575" y="3990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1A76BAB-2C85-4C40-8554-C897214599EB}" type="datetime'''''''''''''''0.''''''''''''''6'''''''''''''''''">
              <a:rPr lang="en-US" sz="1000">
                <a:latin typeface="Arial"/>
                <a:cs typeface="Arial"/>
                <a:sym typeface="Arial"/>
              </a:rPr>
              <a:pPr marL="0" indent="0" algn="r">
                <a:lnSpc>
                  <a:spcPct val="100000"/>
                </a:lnSpc>
                <a:spcBef>
                  <a:spcPct val="0"/>
                </a:spcBef>
                <a:buNone/>
              </a:pPr>
              <a:t>0.6</a:t>
            </a:fld>
            <a:endParaRPr lang="en-GB" sz="1000" dirty="0">
              <a:latin typeface="Arial"/>
              <a:cs typeface="Arial"/>
              <a:sym typeface="Arial"/>
            </a:endParaRPr>
          </a:p>
        </p:txBody>
      </p:sp>
      <p:sp>
        <p:nvSpPr>
          <p:cNvPr id="101" name="Text Placeholder 108"/>
          <p:cNvSpPr>
            <a:spLocks noGrp="1"/>
          </p:cNvSpPr>
          <p:nvPr>
            <p:custDataLst>
              <p:tags r:id="rId12"/>
            </p:custDataLst>
          </p:nvPr>
        </p:nvSpPr>
        <p:spPr bwMode="gray">
          <a:xfrm>
            <a:off x="409575" y="43719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242158B-B863-4DB0-855F-13BE0A6CAAE5}" type="datetime'''0.''''''''''''''''''''''''3'''''''''">
              <a:rPr lang="en-US" sz="1000">
                <a:latin typeface="Arial"/>
                <a:cs typeface="Arial"/>
                <a:sym typeface="Arial"/>
              </a:rPr>
              <a:pPr marL="0" indent="0" algn="r">
                <a:lnSpc>
                  <a:spcPct val="100000"/>
                </a:lnSpc>
                <a:spcBef>
                  <a:spcPct val="0"/>
                </a:spcBef>
                <a:buNone/>
              </a:pPr>
              <a:t>0.3</a:t>
            </a:fld>
            <a:endParaRPr lang="en-GB" sz="1000" dirty="0">
              <a:latin typeface="Arial"/>
              <a:cs typeface="Arial"/>
              <a:sym typeface="Arial"/>
            </a:endParaRPr>
          </a:p>
        </p:txBody>
      </p:sp>
      <p:sp>
        <p:nvSpPr>
          <p:cNvPr id="120" name="Text Placeholder 127"/>
          <p:cNvSpPr>
            <a:spLocks noGrp="1"/>
          </p:cNvSpPr>
          <p:nvPr>
            <p:custDataLst>
              <p:tags r:id="rId13"/>
            </p:custDataLst>
          </p:nvPr>
        </p:nvSpPr>
        <p:spPr bwMode="auto">
          <a:xfrm>
            <a:off x="7767638" y="4946650"/>
            <a:ext cx="3905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41AB63D-82E5-4B84-8004-A02288A37191}" type="datetime'''J''''''a''''''''n ''''''''''''''''''''''''''''''''1''6'">
              <a:rPr lang="en-US" sz="1000">
                <a:latin typeface="Arial"/>
                <a:cs typeface="Arial"/>
                <a:sym typeface="Arial"/>
              </a:rPr>
              <a:pPr/>
              <a:t>Jan 16</a:t>
            </a:fld>
            <a:endParaRPr lang="en-GB" sz="1000" dirty="0">
              <a:latin typeface="Arial"/>
              <a:cs typeface="Arial"/>
              <a:sym typeface="Arial"/>
            </a:endParaRPr>
          </a:p>
        </p:txBody>
      </p:sp>
      <p:sp>
        <p:nvSpPr>
          <p:cNvPr id="117" name="Text Placeholder 124"/>
          <p:cNvSpPr>
            <a:spLocks noGrp="1"/>
          </p:cNvSpPr>
          <p:nvPr>
            <p:custDataLst>
              <p:tags r:id="rId14"/>
            </p:custDataLst>
          </p:nvPr>
        </p:nvSpPr>
        <p:spPr bwMode="auto">
          <a:xfrm>
            <a:off x="5951538" y="4946650"/>
            <a:ext cx="3841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6126FE-26FE-4868-A814-8B3A5C60A6A5}" type="datetime'''O''c''''t'''''''''''' ''1''''''5'''''''''''">
              <a:rPr lang="en-US" sz="1000">
                <a:latin typeface="Arial"/>
                <a:cs typeface="Arial"/>
                <a:sym typeface="Arial"/>
              </a:rPr>
              <a:pPr/>
              <a:t>Oct 15</a:t>
            </a:fld>
            <a:endParaRPr lang="en-GB" sz="1000" dirty="0">
              <a:latin typeface="Arial"/>
              <a:cs typeface="Arial"/>
              <a:sym typeface="Arial"/>
            </a:endParaRPr>
          </a:p>
        </p:txBody>
      </p:sp>
      <p:sp>
        <p:nvSpPr>
          <p:cNvPr id="114" name="Text Placeholder 121"/>
          <p:cNvSpPr>
            <a:spLocks noGrp="1"/>
          </p:cNvSpPr>
          <p:nvPr>
            <p:custDataLst>
              <p:tags r:id="rId15"/>
            </p:custDataLst>
          </p:nvPr>
        </p:nvSpPr>
        <p:spPr bwMode="auto">
          <a:xfrm>
            <a:off x="4149725" y="4946650"/>
            <a:ext cx="34925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6E637C8-1E75-4A5A-8FE3-3CD475A8CBAE}" type="datetime'''''''''J''u''''''''''''l'''''' ''''''1''''''5'''''">
              <a:rPr lang="en-US" sz="1000">
                <a:latin typeface="Arial"/>
                <a:cs typeface="Arial"/>
                <a:sym typeface="Arial"/>
              </a:rPr>
              <a:pPr/>
              <a:t>Jul 15</a:t>
            </a:fld>
            <a:endParaRPr lang="en-GB" sz="1000" dirty="0">
              <a:latin typeface="Arial"/>
              <a:cs typeface="Arial"/>
              <a:sym typeface="Arial"/>
            </a:endParaRPr>
          </a:p>
        </p:txBody>
      </p:sp>
      <p:sp>
        <p:nvSpPr>
          <p:cNvPr id="111" name="Text Placeholder 118"/>
          <p:cNvSpPr>
            <a:spLocks noGrp="1"/>
          </p:cNvSpPr>
          <p:nvPr>
            <p:custDataLst>
              <p:tags r:id="rId16"/>
            </p:custDataLst>
          </p:nvPr>
        </p:nvSpPr>
        <p:spPr bwMode="auto">
          <a:xfrm>
            <a:off x="2312988" y="4946650"/>
            <a:ext cx="38417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13B9DDD-1059-4ADD-851F-F65E71CA709B}" type="datetime'A''''''''''''''''pr'''''''' ''''1''5'''''''''''''''''''''''">
              <a:rPr lang="en-US" sz="1000">
                <a:latin typeface="Arial"/>
                <a:cs typeface="Arial"/>
                <a:sym typeface="Arial"/>
              </a:rPr>
              <a:pPr/>
              <a:t>Apr 15</a:t>
            </a:fld>
            <a:endParaRPr lang="en-GB" sz="1000" dirty="0">
              <a:latin typeface="Arial"/>
              <a:cs typeface="Arial"/>
              <a:sym typeface="Arial"/>
            </a:endParaRPr>
          </a:p>
        </p:txBody>
      </p:sp>
      <p:sp>
        <p:nvSpPr>
          <p:cNvPr id="108" name="Text Placeholder 115"/>
          <p:cNvSpPr>
            <a:spLocks noGrp="1"/>
          </p:cNvSpPr>
          <p:nvPr>
            <p:custDataLst>
              <p:tags r:id="rId17"/>
            </p:custDataLst>
          </p:nvPr>
        </p:nvSpPr>
        <p:spPr bwMode="auto">
          <a:xfrm>
            <a:off x="490538" y="4946650"/>
            <a:ext cx="390525"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0A3719-0FD4-46CA-AF84-EB5D78415FBC}"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cxnSp>
        <p:nvCxnSpPr>
          <p:cNvPr id="24" name="Straight Connector 23"/>
          <p:cNvCxnSpPr/>
          <p:nvPr>
            <p:custDataLst>
              <p:tags r:id="rId18"/>
            </p:custDataLst>
          </p:nvPr>
        </p:nvCxnSpPr>
        <p:spPr bwMode="gray">
          <a:xfrm>
            <a:off x="7840663" y="5492750"/>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19"/>
            </p:custDataLst>
          </p:nvPr>
        </p:nvCxnSpPr>
        <p:spPr bwMode="gray">
          <a:xfrm>
            <a:off x="6318250" y="5492750"/>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0"/>
            </p:custDataLst>
          </p:nvPr>
        </p:nvCxnSpPr>
        <p:spPr bwMode="gray">
          <a:xfrm>
            <a:off x="5029200" y="5492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1"/>
            </p:custDataLst>
          </p:nvPr>
        </p:nvCxnSpPr>
        <p:spPr bwMode="gray">
          <a:xfrm>
            <a:off x="693738" y="549275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2"/>
            </p:custDataLst>
          </p:nvPr>
        </p:nvCxnSpPr>
        <p:spPr bwMode="gray">
          <a:xfrm>
            <a:off x="3467100" y="5492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6718"/>
          <p:cNvSpPr>
            <a:spLocks noGrp="1"/>
          </p:cNvSpPr>
          <p:nvPr>
            <p:custDataLst>
              <p:tags r:id="rId23"/>
            </p:custDataLst>
          </p:nvPr>
        </p:nvSpPr>
        <p:spPr bwMode="auto">
          <a:xfrm>
            <a:off x="1073150" y="5422900"/>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127B7A4-CA59-4142-86EA-0C3EE7F72606}" type="datetime'Hist''o''rical'''' 1''2mo trailing'' loss ''ra''''te (annual)'">
              <a:rPr lang="en-US" sz="1000">
                <a:latin typeface="Arial"/>
                <a:cs typeface="Arial"/>
                <a:sym typeface="Arial"/>
              </a:rPr>
              <a:pPr/>
              <a:t>Historical 12mo trailing loss rate (annual)</a:t>
            </a:fld>
            <a:endParaRPr lang="en-GB" sz="1000" dirty="0">
              <a:latin typeface="Arial"/>
              <a:cs typeface="Arial"/>
              <a:sym typeface="Arial"/>
            </a:endParaRPr>
          </a:p>
        </p:txBody>
      </p:sp>
      <p:sp>
        <p:nvSpPr>
          <p:cNvPr id="34" name="Text Placeholder 6719"/>
          <p:cNvSpPr>
            <a:spLocks noGrp="1"/>
          </p:cNvSpPr>
          <p:nvPr>
            <p:custDataLst>
              <p:tags r:id="rId24"/>
            </p:custDataLst>
          </p:nvPr>
        </p:nvSpPr>
        <p:spPr bwMode="auto">
          <a:xfrm>
            <a:off x="3846513" y="5422900"/>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BD154C-6507-4BD4-B337-2F3388BB04D8}"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32" name="Text Placeholder 6713"/>
          <p:cNvSpPr>
            <a:spLocks noGrp="1"/>
          </p:cNvSpPr>
          <p:nvPr>
            <p:custDataLst>
              <p:tags r:id="rId25"/>
            </p:custDataLst>
          </p:nvPr>
        </p:nvSpPr>
        <p:spPr bwMode="auto">
          <a:xfrm>
            <a:off x="6697663" y="5422900"/>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9067542-007C-40E9-B9AD-0D29BC8EF2BD}"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33" name="Text Placeholder 6715"/>
          <p:cNvSpPr>
            <a:spLocks noGrp="1"/>
          </p:cNvSpPr>
          <p:nvPr>
            <p:custDataLst>
              <p:tags r:id="rId26"/>
            </p:custDataLst>
          </p:nvPr>
        </p:nvSpPr>
        <p:spPr bwMode="auto">
          <a:xfrm>
            <a:off x="5408613" y="5422900"/>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674167-AA65-40C5-807E-8510715CAC93}" type="datetime'''201''6'' R''e''''''''''''d'''''''' l''''im''''''i''''t'''">
              <a:rPr lang="en-US" sz="1000">
                <a:latin typeface="Arial"/>
                <a:cs typeface="Arial"/>
                <a:sym typeface="Arial"/>
              </a:rPr>
              <a:pPr/>
              <a:t>2016 Red limit</a:t>
            </a:fld>
            <a:endParaRPr lang="en-GB" sz="1000" dirty="0">
              <a:latin typeface="Arial"/>
              <a:cs typeface="Arial"/>
              <a:sym typeface="Arial"/>
            </a:endParaRPr>
          </a:p>
        </p:txBody>
      </p:sp>
      <p:sp>
        <p:nvSpPr>
          <p:cNvPr id="31" name="Text Placeholder 6716"/>
          <p:cNvSpPr>
            <a:spLocks noGrp="1"/>
          </p:cNvSpPr>
          <p:nvPr>
            <p:custDataLst>
              <p:tags r:id="rId27"/>
            </p:custDataLst>
          </p:nvPr>
        </p:nvSpPr>
        <p:spPr bwMode="auto">
          <a:xfrm>
            <a:off x="8220075" y="5422900"/>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23A0B59-EE6F-4D23-A38A-1FA94FE742FC}" type="datetime'''''R''''''''T''S'''''' red'' ''''tr''ig''''''g''''''er'''">
              <a:rPr lang="en-US" sz="1000">
                <a:latin typeface="Arial"/>
                <a:cs typeface="Arial"/>
                <a:sym typeface="Arial"/>
              </a:rPr>
              <a:pPr/>
              <a:t>RTS red trigger</a:t>
            </a:fld>
            <a:endParaRPr lang="en-GB" sz="1000" dirty="0">
              <a:latin typeface="Arial"/>
              <a:cs typeface="Arial"/>
              <a:sym typeface="Arial"/>
            </a:endParaRPr>
          </a:p>
        </p:txBody>
      </p:sp>
      <p:sp>
        <p:nvSpPr>
          <p:cNvPr id="124" name="TextBox 123"/>
          <p:cNvSpPr txBox="1"/>
          <p:nvPr/>
        </p:nvSpPr>
        <p:spPr>
          <a:xfrm>
            <a:off x="8246937" y="2227888"/>
            <a:ext cx="865188" cy="132344"/>
          </a:xfrm>
          <a:prstGeom prst="rect">
            <a:avLst/>
          </a:prstGeom>
          <a:noFill/>
        </p:spPr>
        <p:txBody>
          <a:bodyPr wrap="square" lIns="0" tIns="0" rIns="0" bIns="0" rtlCol="0">
            <a:spAutoFit/>
          </a:bodyPr>
          <a:lstStyle/>
          <a:p>
            <a:pPr algn="r"/>
            <a:r>
              <a:rPr lang="en-US" b="1" dirty="0" smtClean="0">
                <a:solidFill>
                  <a:srgbClr val="FF0000"/>
                </a:solidFill>
              </a:rPr>
              <a:t>Red – 1.9%</a:t>
            </a:r>
            <a:endParaRPr lang="en-US" b="1" dirty="0">
              <a:solidFill>
                <a:srgbClr val="FF0000"/>
              </a:solidFill>
            </a:endParaRPr>
          </a:p>
        </p:txBody>
      </p:sp>
      <p:sp>
        <p:nvSpPr>
          <p:cNvPr id="125" name="TextBox 124"/>
          <p:cNvSpPr txBox="1"/>
          <p:nvPr/>
        </p:nvSpPr>
        <p:spPr>
          <a:xfrm>
            <a:off x="8028656" y="2737458"/>
            <a:ext cx="1083469" cy="132344"/>
          </a:xfrm>
          <a:prstGeom prst="rect">
            <a:avLst/>
          </a:prstGeom>
          <a:noFill/>
        </p:spPr>
        <p:txBody>
          <a:bodyPr wrap="square" lIns="0" tIns="0" rIns="0" bIns="0" rtlCol="0">
            <a:spAutoFit/>
          </a:bodyPr>
          <a:lstStyle/>
          <a:p>
            <a:pPr algn="r"/>
            <a:r>
              <a:rPr lang="en-US" b="1" dirty="0" smtClean="0">
                <a:solidFill>
                  <a:srgbClr val="FFC000"/>
                </a:solidFill>
              </a:rPr>
              <a:t>Amber – 1.7%</a:t>
            </a:r>
            <a:endParaRPr lang="en-US" b="1" dirty="0">
              <a:solidFill>
                <a:srgbClr val="FFC000"/>
              </a:solidFill>
            </a:endParaRPr>
          </a:p>
        </p:txBody>
      </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BSPR</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r>
              <a:rPr lang="pt-BR" sz="1400" b="1" dirty="0" smtClean="0">
                <a:solidFill>
                  <a:schemeClr val="accent1"/>
                </a:solidFill>
                <a:latin typeface="+mj-lt"/>
              </a:rPr>
              <a:t> </a:t>
            </a:r>
            <a:r>
              <a:rPr lang="pt-BR" sz="1400" b="1" dirty="0" err="1" smtClean="0">
                <a:solidFill>
                  <a:schemeClr val="accent1"/>
                </a:solidFill>
                <a:latin typeface="+mj-lt"/>
              </a:rPr>
              <a:t>NCOs</a:t>
            </a:r>
            <a:r>
              <a:rPr lang="pt-BR" sz="1400" b="1" dirty="0" smtClean="0">
                <a:solidFill>
                  <a:schemeClr val="accent1"/>
                </a:solidFill>
                <a:latin typeface="+mj-lt"/>
              </a:rPr>
              <a:t> </a:t>
            </a:r>
          </a:p>
          <a:p>
            <a:pPr algn="l">
              <a:lnSpc>
                <a:spcPct val="100000"/>
              </a:lnSpc>
              <a:spcBef>
                <a:spcPts val="0"/>
              </a:spcBef>
              <a:spcAft>
                <a:spcPts val="0"/>
              </a:spcAft>
            </a:pPr>
            <a:r>
              <a:rPr lang="pt-BR" sz="1400" dirty="0" smtClean="0">
                <a:solidFill>
                  <a:schemeClr val="accent1"/>
                </a:solidFill>
                <a:latin typeface="+mj-lt"/>
              </a:rPr>
              <a:t>%, 2015Q1–2016Q1,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36" name="Group 35"/>
          <p:cNvGrpSpPr/>
          <p:nvPr/>
        </p:nvGrpSpPr>
        <p:grpSpPr>
          <a:xfrm>
            <a:off x="350611" y="72184"/>
            <a:ext cx="3063770" cy="189008"/>
            <a:chOff x="403281" y="164517"/>
            <a:chExt cx="3063770" cy="189008"/>
          </a:xfrm>
        </p:grpSpPr>
        <p:sp>
          <p:nvSpPr>
            <p:cNvPr id="37"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41" name="Oval 4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9"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4927206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8118014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733"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ea typeface="ＭＳ Ｐゴシック"/>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BSPR </a:t>
            </a:r>
            <a:r>
              <a:rPr lang="en-US" b="0" dirty="0"/>
              <a:t>portfolio historical </a:t>
            </a:r>
            <a:r>
              <a:rPr lang="en-US" b="0" dirty="0" err="1"/>
              <a:t>backtesting</a:t>
            </a:r>
            <a:endParaRPr lang="en-US" b="0" dirty="0"/>
          </a:p>
        </p:txBody>
      </p:sp>
      <p:graphicFrame>
        <p:nvGraphicFramePr>
          <p:cNvPr id="54" name="Object 53"/>
          <p:cNvGraphicFramePr>
            <a:graphicFrameLocks/>
          </p:cNvGraphicFramePr>
          <p:nvPr>
            <p:custDataLst>
              <p:tags r:id="rId4"/>
            </p:custDataLst>
            <p:extLst>
              <p:ext uri="{D42A27DB-BD31-4B8C-83A1-F6EECF244321}">
                <p14:modId xmlns:p14="http://schemas.microsoft.com/office/powerpoint/2010/main" val="893657786"/>
              </p:ext>
            </p:extLst>
          </p:nvPr>
        </p:nvGraphicFramePr>
        <p:xfrm>
          <a:off x="571500" y="2057399"/>
          <a:ext cx="3943401" cy="2867130"/>
        </p:xfrm>
        <a:graphic>
          <a:graphicData uri="http://schemas.openxmlformats.org/presentationml/2006/ole">
            <mc:AlternateContent xmlns:mc="http://schemas.openxmlformats.org/markup-compatibility/2006">
              <mc:Choice xmlns:v="urn:schemas-microsoft-com:vml" Requires="v">
                <p:oleObj spid="_x0000_s313734" name="Chart" r:id="rId41" imgW="3943401" imgH="2867130" progId="MSGraph.Chart.8">
                  <p:embed followColorScheme="full"/>
                </p:oleObj>
              </mc:Choice>
              <mc:Fallback>
                <p:oleObj name="Chart" r:id="rId41" imgW="3943401" imgH="2867130" progId="MSGraph.Chart.8">
                  <p:embed followColorScheme="full"/>
                  <p:pic>
                    <p:nvPicPr>
                      <p:cNvPr id="0" name=""/>
                      <p:cNvPicPr/>
                      <p:nvPr/>
                    </p:nvPicPr>
                    <p:blipFill>
                      <a:blip r:embed="rId42"/>
                      <a:stretch>
                        <a:fillRect/>
                      </a:stretch>
                    </p:blipFill>
                    <p:spPr>
                      <a:xfrm>
                        <a:off x="571500" y="2057399"/>
                        <a:ext cx="3943401" cy="2867130"/>
                      </a:xfrm>
                      <a:prstGeom prst="rect">
                        <a:avLst/>
                      </a:prstGeom>
                    </p:spPr>
                  </p:pic>
                </p:oleObj>
              </mc:Fallback>
            </mc:AlternateContent>
          </a:graphicData>
        </a:graphic>
      </p:graphicFrame>
      <p:sp>
        <p:nvSpPr>
          <p:cNvPr id="104" name="Text Placeholder 28"/>
          <p:cNvSpPr>
            <a:spLocks noGrp="1"/>
          </p:cNvSpPr>
          <p:nvPr>
            <p:custDataLst>
              <p:tags r:id="rId5"/>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D55370-F324-4C94-99B1-2F5C60B3F0B2}" type="datetime'''''''''''''''''''''''''''''''''''2''''''''''''''.1'''''''">
              <a:rPr lang="en-US" sz="1000">
                <a:latin typeface="Arial"/>
                <a:ea typeface="ＭＳ Ｐゴシック"/>
                <a:sym typeface="Arial"/>
              </a:rPr>
              <a:pPr marL="0" indent="0" algn="r">
                <a:lnSpc>
                  <a:spcPct val="100000"/>
                </a:lnSpc>
                <a:spcBef>
                  <a:spcPct val="0"/>
                </a:spcBef>
                <a:buNone/>
              </a:pPr>
              <a:t>2.1</a:t>
            </a:fld>
            <a:endParaRPr lang="en-US" sz="1000" dirty="0">
              <a:latin typeface="Arial"/>
              <a:ea typeface="ＭＳ Ｐゴシック"/>
              <a:sym typeface="Arial"/>
            </a:endParaRPr>
          </a:p>
        </p:txBody>
      </p:sp>
      <p:sp>
        <p:nvSpPr>
          <p:cNvPr id="103" name="Text Placeholder 27"/>
          <p:cNvSpPr>
            <a:spLocks noGrp="1"/>
          </p:cNvSpPr>
          <p:nvPr>
            <p:custDataLst>
              <p:tags r:id="rId6"/>
            </p:custDataLst>
          </p:nvPr>
        </p:nvSpPr>
        <p:spPr bwMode="gray">
          <a:xfrm>
            <a:off x="409575" y="2933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2D8F8A9-6430-48DD-B915-19541234B0A7}" type="datetime'''''''''''''1''''''''''''''''''.''''''''''''''''8'''">
              <a:rPr lang="en-US" sz="1000">
                <a:latin typeface="Arial"/>
                <a:ea typeface="ＭＳ Ｐゴシック"/>
                <a:sym typeface="Arial"/>
              </a:rPr>
              <a:pPr marL="0" indent="0" algn="r">
                <a:lnSpc>
                  <a:spcPct val="100000"/>
                </a:lnSpc>
                <a:spcBef>
                  <a:spcPct val="0"/>
                </a:spcBef>
                <a:buNone/>
              </a:pPr>
              <a:t>1.8</a:t>
            </a:fld>
            <a:endParaRPr lang="en-US" sz="1000" dirty="0">
              <a:latin typeface="Arial"/>
              <a:ea typeface="ＭＳ Ｐゴシック"/>
              <a:sym typeface="Arial"/>
            </a:endParaRPr>
          </a:p>
        </p:txBody>
      </p:sp>
      <p:sp>
        <p:nvSpPr>
          <p:cNvPr id="87" name="Text Placeholder 136"/>
          <p:cNvSpPr>
            <a:spLocks noGrp="1"/>
          </p:cNvSpPr>
          <p:nvPr>
            <p:custDataLst>
              <p:tags r:id="rId7"/>
            </p:custDataLst>
          </p:nvPr>
        </p:nvSpPr>
        <p:spPr bwMode="gray">
          <a:xfrm>
            <a:off x="409575" y="3771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5EEC9CF-38F6-4567-B132-0271D5CF26BD}" type="datetime'1''''''''''''''''''''''''''''''''''''''''.''''5'''''">
              <a:rPr lang="en-US" sz="1000">
                <a:latin typeface="Arial"/>
                <a:ea typeface="ＭＳ Ｐゴシック"/>
                <a:sym typeface="Arial"/>
              </a:rPr>
              <a:pPr marL="0" indent="0" algn="r">
                <a:lnSpc>
                  <a:spcPct val="100000"/>
                </a:lnSpc>
                <a:spcBef>
                  <a:spcPct val="0"/>
                </a:spcBef>
                <a:buNone/>
              </a:pPr>
              <a:t>1.5</a:t>
            </a:fld>
            <a:endParaRPr lang="en-GB" sz="1000" dirty="0">
              <a:latin typeface="Arial"/>
              <a:ea typeface="ＭＳ Ｐゴシック"/>
              <a:sym typeface="Arial"/>
            </a:endParaRPr>
          </a:p>
        </p:txBody>
      </p:sp>
      <p:sp>
        <p:nvSpPr>
          <p:cNvPr id="58" name="Text Placeholder 6195"/>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7FC3A15F-C8B3-454F-AD5F-D063C58402A9}"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useBgFill="1">
        <p:nvSpPr>
          <p:cNvPr id="12" name="Freeform 11"/>
          <p:cNvSpPr/>
          <p:nvPr>
            <p:custDataLst>
              <p:tags r:id="rId9"/>
            </p:custDataLst>
          </p:nvPr>
        </p:nvSpPr>
        <p:spPr bwMode="auto">
          <a:xfrm>
            <a:off x="617538" y="445928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1" name="Freeform 10"/>
          <p:cNvSpPr/>
          <p:nvPr>
            <p:custDataLst>
              <p:tags r:id="rId10"/>
            </p:custDataLst>
          </p:nvPr>
        </p:nvSpPr>
        <p:spPr bwMode="auto">
          <a:xfrm>
            <a:off x="617538" y="451643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custDataLst>
              <p:tags r:id="rId11"/>
            </p:custDataLst>
          </p:nvPr>
        </p:nvSpPr>
        <p:spPr bwMode="auto">
          <a:xfrm>
            <a:off x="617538" y="445928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 Placeholder 134"/>
          <p:cNvSpPr>
            <a:spLocks noGrp="1"/>
          </p:cNvSpPr>
          <p:nvPr>
            <p:custDataLst>
              <p:tags r:id="rId12"/>
            </p:custDataLst>
          </p:nvPr>
        </p:nvSpPr>
        <p:spPr bwMode="auto">
          <a:xfrm>
            <a:off x="37782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98AB437-2963-4417-A3D2-642F0699456B}"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68" name="Text Placeholder 133"/>
          <p:cNvSpPr>
            <a:spLocks noGrp="1"/>
          </p:cNvSpPr>
          <p:nvPr>
            <p:custDataLst>
              <p:tags r:id="rId13"/>
            </p:custDataLst>
          </p:nvPr>
        </p:nvSpPr>
        <p:spPr bwMode="auto">
          <a:xfrm>
            <a:off x="29813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468C1B-BBA3-4C89-B889-973F0A89D6B2}"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57" name="Text Placeholder 132"/>
          <p:cNvSpPr>
            <a:spLocks noGrp="1"/>
          </p:cNvSpPr>
          <p:nvPr>
            <p:custDataLst>
              <p:tags r:id="rId14"/>
            </p:custDataLst>
          </p:nvPr>
        </p:nvSpPr>
        <p:spPr bwMode="auto">
          <a:xfrm>
            <a:off x="219868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8ECD4F-497A-4EBE-B616-EA431143CDC9}"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52" name="Text Placeholder 131"/>
          <p:cNvSpPr>
            <a:spLocks noGrp="1"/>
          </p:cNvSpPr>
          <p:nvPr>
            <p:custDataLst>
              <p:tags r:id="rId15"/>
            </p:custDataLst>
          </p:nvPr>
        </p:nvSpPr>
        <p:spPr bwMode="auto">
          <a:xfrm>
            <a:off x="13811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9051B00-458E-4822-AC9D-AF33B843BE14}"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51" name="Text Placeholder 130"/>
          <p:cNvSpPr>
            <a:spLocks noGrp="1"/>
          </p:cNvSpPr>
          <p:nvPr>
            <p:custDataLst>
              <p:tags r:id="rId16"/>
            </p:custDataLst>
          </p:nvPr>
        </p:nvSpPr>
        <p:spPr bwMode="auto">
          <a:xfrm>
            <a:off x="5778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04D1DD8-94B5-4298-BAE9-FE23ED9D7A9D}"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cxnSp>
        <p:nvCxnSpPr>
          <p:cNvPr id="66" name="Straight Connector 65"/>
          <p:cNvCxnSpPr/>
          <p:nvPr>
            <p:custDataLst>
              <p:tags r:id="rId17"/>
            </p:custDataLst>
          </p:nvPr>
        </p:nvCxnSpPr>
        <p:spPr bwMode="gray">
          <a:xfrm>
            <a:off x="7548563" y="5567363"/>
            <a:ext cx="328613"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8"/>
            </p:custDataLst>
          </p:nvPr>
        </p:nvCxnSpPr>
        <p:spPr bwMode="gray">
          <a:xfrm>
            <a:off x="6026150" y="5567363"/>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19"/>
            </p:custDataLst>
          </p:nvPr>
        </p:nvCxnSpPr>
        <p:spPr bwMode="gray">
          <a:xfrm>
            <a:off x="5051425" y="55673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20"/>
            </p:custDataLst>
          </p:nvPr>
        </p:nvCxnSpPr>
        <p:spPr bwMode="gray">
          <a:xfrm>
            <a:off x="3803650" y="55673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21"/>
            </p:custDataLst>
          </p:nvPr>
        </p:nvCxnSpPr>
        <p:spPr bwMode="gray">
          <a:xfrm>
            <a:off x="1030288" y="5567363"/>
            <a:ext cx="328612" cy="0"/>
          </a:xfrm>
          <a:prstGeom prst="line">
            <a:avLst/>
          </a:prstGeom>
          <a:ln w="19050">
            <a:solidFill>
              <a:srgbClr val="646AAC"/>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9" name="Text Placeholder 6194"/>
          <p:cNvSpPr>
            <a:spLocks noGrp="1"/>
          </p:cNvSpPr>
          <p:nvPr>
            <p:custDataLst>
              <p:tags r:id="rId22"/>
            </p:custDataLst>
          </p:nvPr>
        </p:nvSpPr>
        <p:spPr bwMode="auto">
          <a:xfrm>
            <a:off x="7927975" y="5497513"/>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A403A27-ADF5-48F2-90DF-FD77F82D0D3D}"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71" name="Text Placeholder 6193"/>
          <p:cNvSpPr>
            <a:spLocks noGrp="1"/>
          </p:cNvSpPr>
          <p:nvPr>
            <p:custDataLst>
              <p:tags r:id="rId23"/>
            </p:custDataLst>
          </p:nvPr>
        </p:nvSpPr>
        <p:spPr bwMode="auto">
          <a:xfrm>
            <a:off x="6405563" y="5497513"/>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9156B81-D45D-495C-A259-4F62DFF5E5AE}"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72" name="Text Placeholder 6715"/>
          <p:cNvSpPr>
            <a:spLocks noGrp="1"/>
          </p:cNvSpPr>
          <p:nvPr>
            <p:custDataLst>
              <p:tags r:id="rId24"/>
            </p:custDataLst>
          </p:nvPr>
        </p:nvSpPr>
        <p:spPr bwMode="auto">
          <a:xfrm>
            <a:off x="5430838" y="54975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BF1641B-19DD-4343-B82F-9CA62406F7AE}" type="datetime'R''''e''''''d'' l''''''''''''''''im''''''''''''''it'''">
              <a:rPr lang="en-US" sz="1000">
                <a:latin typeface="Arial"/>
                <a:cs typeface="Arial"/>
                <a:sym typeface="Arial"/>
              </a:rPr>
              <a:pPr/>
              <a:t>Red limit</a:t>
            </a:fld>
            <a:endParaRPr lang="en-GB" sz="1000" dirty="0">
              <a:latin typeface="Arial"/>
              <a:cs typeface="Arial"/>
              <a:sym typeface="Arial"/>
            </a:endParaRPr>
          </a:p>
        </p:txBody>
      </p:sp>
      <p:sp>
        <p:nvSpPr>
          <p:cNvPr id="73" name="Text Placeholder 6719"/>
          <p:cNvSpPr>
            <a:spLocks noGrp="1"/>
          </p:cNvSpPr>
          <p:nvPr>
            <p:custDataLst>
              <p:tags r:id="rId25"/>
            </p:custDataLst>
          </p:nvPr>
        </p:nvSpPr>
        <p:spPr bwMode="auto">
          <a:xfrm>
            <a:off x="4183063" y="54975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E935909-834E-4930-BB6D-6899017C2B1D}"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86" name="Text Placeholder 135"/>
          <p:cNvSpPr>
            <a:spLocks noGrp="1"/>
          </p:cNvSpPr>
          <p:nvPr>
            <p:custDataLst>
              <p:tags r:id="rId26"/>
            </p:custDataLst>
          </p:nvPr>
        </p:nvSpPr>
        <p:spPr bwMode="auto">
          <a:xfrm>
            <a:off x="1409700" y="5497513"/>
            <a:ext cx="22923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183E581C-813E-4E80-861E-1A27FC8D399D}" type="datetime'H''is''torical 12mo'' t''railing ''los''''''s rat''e (annual)'">
              <a:rPr lang="en-US" sz="1000">
                <a:latin typeface="Arial"/>
                <a:cs typeface="Arial"/>
                <a:sym typeface="Arial"/>
              </a:rPr>
              <a:pPr marL="0" indent="0">
                <a:lnSpc>
                  <a:spcPct val="100000"/>
                </a:lnSpc>
                <a:spcBef>
                  <a:spcPct val="0"/>
                </a:spcBef>
                <a:buNone/>
              </a:pPr>
              <a:t>Historical 12mo trailing loss rate (annual)</a:t>
            </a:fld>
            <a:endParaRPr lang="en-GB" sz="1000" dirty="0">
              <a:latin typeface="Arial"/>
              <a:cs typeface="Arial"/>
              <a:sym typeface="Arial"/>
            </a:endParaRPr>
          </a:p>
        </p:txBody>
      </p:sp>
      <p:graphicFrame>
        <p:nvGraphicFramePr>
          <p:cNvPr id="77" name="Object 76"/>
          <p:cNvGraphicFramePr>
            <a:graphicFrameLocks/>
          </p:cNvGraphicFramePr>
          <p:nvPr>
            <p:custDataLst>
              <p:tags r:id="rId27"/>
            </p:custDataLst>
            <p:extLst>
              <p:ext uri="{D42A27DB-BD31-4B8C-83A1-F6EECF244321}">
                <p14:modId xmlns:p14="http://schemas.microsoft.com/office/powerpoint/2010/main" val="1590662398"/>
              </p:ext>
            </p:extLst>
          </p:nvPr>
        </p:nvGraphicFramePr>
        <p:xfrm>
          <a:off x="5334000" y="2057399"/>
          <a:ext cx="3962310" cy="2867130"/>
        </p:xfrm>
        <a:graphic>
          <a:graphicData uri="http://schemas.openxmlformats.org/presentationml/2006/ole">
            <mc:AlternateContent xmlns:mc="http://schemas.openxmlformats.org/markup-compatibility/2006">
              <mc:Choice xmlns:v="urn:schemas-microsoft-com:vml" Requires="v">
                <p:oleObj spid="_x0000_s313735" name="Chart" r:id="rId43" imgW="3962310" imgH="2867130" progId="MSGraph.Chart.8">
                  <p:embed followColorScheme="full"/>
                </p:oleObj>
              </mc:Choice>
              <mc:Fallback>
                <p:oleObj name="Chart" r:id="rId43" imgW="3962310" imgH="2867130" progId="MSGraph.Chart.8">
                  <p:embed followColorScheme="full"/>
                  <p:pic>
                    <p:nvPicPr>
                      <p:cNvPr id="0" name=""/>
                      <p:cNvPicPr/>
                      <p:nvPr/>
                    </p:nvPicPr>
                    <p:blipFill>
                      <a:blip r:embed="rId44"/>
                      <a:stretch>
                        <a:fillRect/>
                      </a:stretch>
                    </p:blipFill>
                    <p:spPr>
                      <a:xfrm>
                        <a:off x="5334000" y="2057399"/>
                        <a:ext cx="3962310" cy="2867130"/>
                      </a:xfrm>
                      <a:prstGeom prst="rect">
                        <a:avLst/>
                      </a:prstGeom>
                    </p:spPr>
                  </p:pic>
                </p:oleObj>
              </mc:Fallback>
            </mc:AlternateContent>
          </a:graphicData>
        </a:graphic>
      </p:graphicFrame>
      <p:sp>
        <p:nvSpPr>
          <p:cNvPr id="81" name="Text Placeholder 6190"/>
          <p:cNvSpPr>
            <a:spLocks noGrp="1"/>
          </p:cNvSpPr>
          <p:nvPr>
            <p:custDataLst>
              <p:tags r:id="rId28"/>
            </p:custDataLst>
          </p:nvPr>
        </p:nvSpPr>
        <p:spPr bwMode="gray">
          <a:xfrm>
            <a:off x="519112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FDCCEDD-8711-4592-9D00-3A3DED76E3CE}" type="datetime'''''0''''''''''''''''.8'''''''''''''''''''''''''''''''''">
              <a:rPr lang="en-US" sz="1000">
                <a:latin typeface="Arial"/>
                <a:ea typeface="ＭＳ Ｐゴシック"/>
                <a:cs typeface="Arial"/>
                <a:sym typeface="Arial"/>
              </a:rPr>
              <a:pPr/>
              <a:t>0.8</a:t>
            </a:fld>
            <a:endParaRPr lang="en-GB" sz="1000" dirty="0">
              <a:latin typeface="Arial"/>
              <a:ea typeface="ＭＳ Ｐゴシック"/>
              <a:cs typeface="Arial"/>
              <a:sym typeface="Arial"/>
            </a:endParaRPr>
          </a:p>
        </p:txBody>
      </p:sp>
      <p:sp>
        <p:nvSpPr>
          <p:cNvPr id="80" name="Text Placeholder 6189"/>
          <p:cNvSpPr>
            <a:spLocks noGrp="1"/>
          </p:cNvSpPr>
          <p:nvPr>
            <p:custDataLst>
              <p:tags r:id="rId29"/>
            </p:custDataLst>
          </p:nvPr>
        </p:nvSpPr>
        <p:spPr bwMode="gray">
          <a:xfrm>
            <a:off x="5191125"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AD62BFC-3813-4A91-ACC8-1CFF47AF2F67}" type="datetime'''''''''''''''''''''''''''''0''''''''''''''''''''''.''6'">
              <a:rPr lang="en-US" sz="1000">
                <a:latin typeface="Arial"/>
                <a:ea typeface="ＭＳ Ｐゴシック"/>
                <a:cs typeface="Arial"/>
                <a:sym typeface="Arial"/>
              </a:rPr>
              <a:pPr/>
              <a:t>0.6</a:t>
            </a:fld>
            <a:endParaRPr lang="en-GB" sz="1000" dirty="0">
              <a:latin typeface="Arial"/>
              <a:ea typeface="ＭＳ Ｐゴシック"/>
              <a:cs typeface="Arial"/>
              <a:sym typeface="Arial"/>
            </a:endParaRPr>
          </a:p>
        </p:txBody>
      </p:sp>
      <p:sp>
        <p:nvSpPr>
          <p:cNvPr id="79" name="Text Placeholder 6188"/>
          <p:cNvSpPr>
            <a:spLocks noGrp="1"/>
          </p:cNvSpPr>
          <p:nvPr>
            <p:custDataLst>
              <p:tags r:id="rId30"/>
            </p:custDataLst>
          </p:nvPr>
        </p:nvSpPr>
        <p:spPr bwMode="gray">
          <a:xfrm>
            <a:off x="5191125"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7BA31A1-531D-4656-8982-EF10A732A37D}" type="datetime'0''''''''''''.''''''''''''''4'''''">
              <a:rPr lang="en-US" sz="1000">
                <a:latin typeface="Arial"/>
                <a:ea typeface="ＭＳ Ｐゴシック"/>
                <a:cs typeface="Arial"/>
                <a:sym typeface="Arial"/>
              </a:rPr>
              <a:pPr/>
              <a:t>0.4</a:t>
            </a:fld>
            <a:endParaRPr lang="en-GB" sz="1000" dirty="0">
              <a:latin typeface="Arial"/>
              <a:ea typeface="ＭＳ Ｐゴシック"/>
              <a:cs typeface="Arial"/>
              <a:sym typeface="Arial"/>
            </a:endParaRPr>
          </a:p>
        </p:txBody>
      </p:sp>
      <p:sp>
        <p:nvSpPr>
          <p:cNvPr id="82" name="Text Placeholder 6187"/>
          <p:cNvSpPr>
            <a:spLocks noGrp="1"/>
          </p:cNvSpPr>
          <p:nvPr>
            <p:custDataLst>
              <p:tags r:id="rId31"/>
            </p:custDataLst>
          </p:nvPr>
        </p:nvSpPr>
        <p:spPr bwMode="gray">
          <a:xfrm>
            <a:off x="5191125"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274D1A6-F81B-4658-B32D-F9951DBA3D4D}" type="datetime'''''''0''''''''''.''''''''''''''''''''''''2'''">
              <a:rPr lang="en-US" sz="1000">
                <a:latin typeface="Arial"/>
                <a:ea typeface="ＭＳ Ｐゴシック"/>
                <a:cs typeface="Arial"/>
                <a:sym typeface="Arial"/>
              </a:rPr>
              <a:pPr/>
              <a:t>0.2</a:t>
            </a:fld>
            <a:endParaRPr lang="en-GB" sz="1000" dirty="0">
              <a:latin typeface="Arial"/>
              <a:ea typeface="ＭＳ Ｐゴシック"/>
              <a:cs typeface="Arial"/>
              <a:sym typeface="Arial"/>
            </a:endParaRPr>
          </a:p>
        </p:txBody>
      </p:sp>
      <p:sp>
        <p:nvSpPr>
          <p:cNvPr id="78" name="Text Placeholder 2"/>
          <p:cNvSpPr>
            <a:spLocks noGrp="1"/>
          </p:cNvSpPr>
          <p:nvPr>
            <p:custDataLst>
              <p:tags r:id="rId32"/>
            </p:custDataLst>
          </p:nvPr>
        </p:nvSpPr>
        <p:spPr bwMode="gray">
          <a:xfrm>
            <a:off x="519112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E6C6400-B948-483B-9BD8-5B88DC165EE0}"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92" name="Text Placeholder 141"/>
          <p:cNvSpPr>
            <a:spLocks noGrp="1"/>
          </p:cNvSpPr>
          <p:nvPr>
            <p:custDataLst>
              <p:tags r:id="rId33"/>
            </p:custDataLst>
          </p:nvPr>
        </p:nvSpPr>
        <p:spPr bwMode="auto">
          <a:xfrm>
            <a:off x="8550275"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D0235B-DBA5-4BB3-968F-0860B50F7573}"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91" name="Text Placeholder 140"/>
          <p:cNvSpPr>
            <a:spLocks noGrp="1"/>
          </p:cNvSpPr>
          <p:nvPr>
            <p:custDataLst>
              <p:tags r:id="rId34"/>
            </p:custDataLst>
          </p:nvPr>
        </p:nvSpPr>
        <p:spPr bwMode="auto">
          <a:xfrm>
            <a:off x="7753350"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C32BD6D-4B1F-4A45-923F-3CDFF0A74E18}"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90" name="Text Placeholder 139"/>
          <p:cNvSpPr>
            <a:spLocks noGrp="1"/>
          </p:cNvSpPr>
          <p:nvPr>
            <p:custDataLst>
              <p:tags r:id="rId35"/>
            </p:custDataLst>
          </p:nvPr>
        </p:nvSpPr>
        <p:spPr bwMode="auto">
          <a:xfrm>
            <a:off x="698023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83DC6C4-1BEA-4809-997F-733BA46F61F0}"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89" name="Text Placeholder 138"/>
          <p:cNvSpPr>
            <a:spLocks noGrp="1"/>
          </p:cNvSpPr>
          <p:nvPr>
            <p:custDataLst>
              <p:tags r:id="rId36"/>
            </p:custDataLst>
          </p:nvPr>
        </p:nvSpPr>
        <p:spPr bwMode="auto">
          <a:xfrm>
            <a:off x="616267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DB8BF2-5795-449A-9EF4-F326D09E167B}"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88" name="Text Placeholder 137"/>
          <p:cNvSpPr>
            <a:spLocks noGrp="1"/>
          </p:cNvSpPr>
          <p:nvPr>
            <p:custDataLst>
              <p:tags r:id="rId37"/>
            </p:custDataLst>
          </p:nvPr>
        </p:nvSpPr>
        <p:spPr bwMode="auto">
          <a:xfrm>
            <a:off x="535940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496B911-89AA-4B3B-B2CB-D0234FD7083E}"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38" name="TextBox 37"/>
          <p:cNvSpPr txBox="1"/>
          <p:nvPr/>
        </p:nvSpPr>
        <p:spPr>
          <a:xfrm>
            <a:off x="7810800" y="2691967"/>
            <a:ext cx="1315085"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0.6%</a:t>
            </a:r>
            <a:endParaRPr lang="en-US" b="1" dirty="0">
              <a:solidFill>
                <a:srgbClr val="FF0000"/>
              </a:solidFill>
            </a:endParaRPr>
          </a:p>
        </p:txBody>
      </p:sp>
      <p:sp>
        <p:nvSpPr>
          <p:cNvPr id="39" name="TextBox 38"/>
          <p:cNvSpPr txBox="1"/>
          <p:nvPr/>
        </p:nvSpPr>
        <p:spPr>
          <a:xfrm>
            <a:off x="7639667" y="3062207"/>
            <a:ext cx="1486218"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0.56%</a:t>
            </a:r>
            <a:endParaRPr lang="en-US" b="1" dirty="0">
              <a:solidFill>
                <a:srgbClr val="FFC000"/>
              </a:solidFill>
            </a:endParaRPr>
          </a:p>
        </p:txBody>
      </p:sp>
      <p:sp>
        <p:nvSpPr>
          <p:cNvPr id="49" name="TextBox 48"/>
          <p:cNvSpPr txBox="1"/>
          <p:nvPr/>
        </p:nvSpPr>
        <p:spPr>
          <a:xfrm>
            <a:off x="3078133" y="2279299"/>
            <a:ext cx="1308711" cy="132344"/>
          </a:xfrm>
          <a:prstGeom prst="rect">
            <a:avLst/>
          </a:prstGeom>
          <a:noFill/>
        </p:spPr>
        <p:txBody>
          <a:bodyPr wrap="square" lIns="0" tIns="0" rIns="0" bIns="0" rtlCol="0">
            <a:spAutoFit/>
          </a:bodyPr>
          <a:lstStyle/>
          <a:p>
            <a:pPr algn="r"/>
            <a:r>
              <a:rPr lang="en-US" b="1" dirty="0">
                <a:solidFill>
                  <a:srgbClr val="FF0000"/>
                </a:solidFill>
              </a:rPr>
              <a:t>R</a:t>
            </a:r>
            <a:r>
              <a:rPr lang="en-US" b="1" dirty="0" smtClean="0">
                <a:solidFill>
                  <a:srgbClr val="FF0000"/>
                </a:solidFill>
              </a:rPr>
              <a:t>ed – 2.0%</a:t>
            </a:r>
            <a:endParaRPr lang="en-US" b="1" dirty="0">
              <a:solidFill>
                <a:srgbClr val="FF0000"/>
              </a:solidFill>
            </a:endParaRPr>
          </a:p>
        </p:txBody>
      </p:sp>
      <p:sp>
        <p:nvSpPr>
          <p:cNvPr id="50" name="TextBox 49"/>
          <p:cNvSpPr txBox="1"/>
          <p:nvPr/>
        </p:nvSpPr>
        <p:spPr>
          <a:xfrm>
            <a:off x="2898087" y="3062192"/>
            <a:ext cx="1488757" cy="132344"/>
          </a:xfrm>
          <a:prstGeom prst="rect">
            <a:avLst/>
          </a:prstGeom>
          <a:noFill/>
        </p:spPr>
        <p:txBody>
          <a:bodyPr wrap="square" lIns="0" tIns="0" rIns="0" bIns="0" rtlCol="0">
            <a:spAutoFit/>
          </a:bodyPr>
          <a:lstStyle/>
          <a:p>
            <a:pPr algn="r"/>
            <a:r>
              <a:rPr lang="en-US" b="1" dirty="0">
                <a:solidFill>
                  <a:srgbClr val="FFC000"/>
                </a:solidFill>
              </a:rPr>
              <a:t>A</a:t>
            </a:r>
            <a:r>
              <a:rPr lang="en-US" b="1" dirty="0" smtClean="0">
                <a:solidFill>
                  <a:srgbClr val="FFC000"/>
                </a:solidFill>
              </a:rPr>
              <a:t>mber – 1.8%</a:t>
            </a:r>
            <a:endParaRPr lang="en-US" b="1" dirty="0">
              <a:solidFill>
                <a:srgbClr val="FFC000"/>
              </a:solidFill>
            </a:endParaRPr>
          </a:p>
        </p:txBody>
      </p:sp>
      <p:sp>
        <p:nvSpPr>
          <p:cNvPr id="2" name="TextBox 1"/>
          <p:cNvSpPr txBox="1"/>
          <p:nvPr/>
        </p:nvSpPr>
        <p:spPr>
          <a:xfrm>
            <a:off x="366078" y="1469320"/>
            <a:ext cx="404875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Mortgages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r>
              <a:rPr lang="pt-BR" sz="1400" b="1" dirty="0" smtClean="0">
                <a:solidFill>
                  <a:schemeClr val="accent1"/>
                </a:solidFill>
                <a:latin typeface="+mj-lt"/>
              </a:rPr>
              <a:t> </a:t>
            </a:r>
            <a:r>
              <a:rPr lang="pt-BR" sz="1400" b="1" dirty="0" err="1" smtClean="0">
                <a:solidFill>
                  <a:schemeClr val="accent1"/>
                </a:solidFill>
                <a:latin typeface="+mj-lt"/>
              </a:rPr>
              <a:t>NCOs</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2015Q1–2016Q1,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sp>
        <p:nvSpPr>
          <p:cNvPr id="5" name="TextBox 4"/>
          <p:cNvSpPr txBox="1"/>
          <p:nvPr/>
        </p:nvSpPr>
        <p:spPr>
          <a:xfrm>
            <a:off x="5100638" y="1469320"/>
            <a:ext cx="4090987"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Commercial &amp; Other: Historical NCOs</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grpSp>
        <p:nvGrpSpPr>
          <p:cNvPr id="53" name="Group 52"/>
          <p:cNvGrpSpPr/>
          <p:nvPr/>
        </p:nvGrpSpPr>
        <p:grpSpPr>
          <a:xfrm>
            <a:off x="350611" y="72184"/>
            <a:ext cx="3063770" cy="189008"/>
            <a:chOff x="403281" y="164517"/>
            <a:chExt cx="3063770" cy="189008"/>
          </a:xfrm>
        </p:grpSpPr>
        <p:sp>
          <p:nvSpPr>
            <p:cNvPr id="55"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6" name="Oval 55"/>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9"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30183543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5388439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754" name="think-cell Slide" r:id="rId42" imgW="270" imgH="270" progId="TCLayout.ActiveDocument.1">
                  <p:embed/>
                </p:oleObj>
              </mc:Choice>
              <mc:Fallback>
                <p:oleObj name="think-cell Slide" r:id="rId42" imgW="270" imgH="270" progId="TCLayout.ActiveDocument.1">
                  <p:embed/>
                  <p:pic>
                    <p:nvPicPr>
                      <p:cNvPr id="0" name=""/>
                      <p:cNvPicPr/>
                      <p:nvPr/>
                    </p:nvPicPr>
                    <p:blipFill>
                      <a:blip r:embed="rId43"/>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
              <a:ea typeface="ＭＳ Ｐゴシック"/>
              <a:cs typeface="Arabic Typesetting"/>
              <a:sym typeface="Arial "/>
            </a:endParaRPr>
          </a:p>
        </p:txBody>
      </p:sp>
      <p:graphicFrame>
        <p:nvGraphicFramePr>
          <p:cNvPr id="44" name="Object 43"/>
          <p:cNvGraphicFramePr>
            <a:graphicFrameLocks/>
          </p:cNvGraphicFramePr>
          <p:nvPr>
            <p:custDataLst>
              <p:tags r:id="rId4"/>
            </p:custDataLst>
            <p:extLst>
              <p:ext uri="{D42A27DB-BD31-4B8C-83A1-F6EECF244321}">
                <p14:modId xmlns:p14="http://schemas.microsoft.com/office/powerpoint/2010/main" val="3056527674"/>
              </p:ext>
            </p:extLst>
          </p:nvPr>
        </p:nvGraphicFramePr>
        <p:xfrm>
          <a:off x="571500" y="2057399"/>
          <a:ext cx="3943401" cy="2867130"/>
        </p:xfrm>
        <a:graphic>
          <a:graphicData uri="http://schemas.openxmlformats.org/presentationml/2006/ole">
            <mc:AlternateContent xmlns:mc="http://schemas.openxmlformats.org/markup-compatibility/2006">
              <mc:Choice xmlns:v="urn:schemas-microsoft-com:vml" Requires="v">
                <p:oleObj spid="_x0000_s314755" name="Chart" r:id="rId44" imgW="3943401" imgH="2867130" progId="MSGraph.Chart.8">
                  <p:embed followColorScheme="full"/>
                </p:oleObj>
              </mc:Choice>
              <mc:Fallback>
                <p:oleObj name="Chart" r:id="rId44" imgW="3943401" imgH="2867130" progId="MSGraph.Chart.8">
                  <p:embed followColorScheme="full"/>
                  <p:pic>
                    <p:nvPicPr>
                      <p:cNvPr id="0" name=""/>
                      <p:cNvPicPr/>
                      <p:nvPr/>
                    </p:nvPicPr>
                    <p:blipFill>
                      <a:blip r:embed="rId45"/>
                      <a:stretch>
                        <a:fillRect/>
                      </a:stretch>
                    </p:blipFill>
                    <p:spPr>
                      <a:xfrm>
                        <a:off x="571500" y="2057399"/>
                        <a:ext cx="3943401" cy="2867130"/>
                      </a:xfrm>
                      <a:prstGeom prst="rect">
                        <a:avLst/>
                      </a:prstGeom>
                    </p:spPr>
                  </p:pic>
                </p:oleObj>
              </mc:Fallback>
            </mc:AlternateContent>
          </a:graphicData>
        </a:graphic>
      </p:graphicFrame>
      <p:sp>
        <p:nvSpPr>
          <p:cNvPr id="45" name="Text Placeholder 27"/>
          <p:cNvSpPr>
            <a:spLocks noGrp="1"/>
          </p:cNvSpPr>
          <p:nvPr>
            <p:custDataLst>
              <p:tags r:id="rId5"/>
            </p:custDataLst>
          </p:nvPr>
        </p:nvSpPr>
        <p:spPr bwMode="gray">
          <a:xfrm>
            <a:off x="409575"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2DE46C9-E1CB-4406-854F-4DA73B2A9125}" type="datetime'''''''''''7''''''''''''''''''.''''''''''''''''''''''0'">
              <a:rPr lang="en-US" sz="1000" smtClean="0">
                <a:latin typeface="Arial"/>
                <a:ea typeface="ＭＳ Ｐゴシック"/>
                <a:sym typeface="Arial"/>
              </a:rPr>
              <a:pPr/>
              <a:t>7.0</a:t>
            </a:fld>
            <a:endParaRPr lang="en-GB" sz="1000" dirty="0">
              <a:latin typeface="Arial"/>
              <a:ea typeface="ＭＳ Ｐゴシック"/>
              <a:sym typeface="Arial"/>
            </a:endParaRPr>
          </a:p>
        </p:txBody>
      </p:sp>
      <p:sp>
        <p:nvSpPr>
          <p:cNvPr id="46" name="Text Placeholder 19"/>
          <p:cNvSpPr>
            <a:spLocks noGrp="1"/>
          </p:cNvSpPr>
          <p:nvPr>
            <p:custDataLst>
              <p:tags r:id="rId6"/>
            </p:custDataLst>
          </p:nvPr>
        </p:nvSpPr>
        <p:spPr bwMode="gray">
          <a:xfrm>
            <a:off x="409575" y="28289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FBA32B-049F-4431-A577-3390BDF28349}" type="datetime'''6''''''''''''.0'''''''''''''''''''''''''''''''''''''''''">
              <a:rPr lang="en-US" sz="1000" smtClean="0">
                <a:latin typeface="Arial"/>
                <a:ea typeface="ＭＳ Ｐゴシック"/>
                <a:sym typeface="Arial"/>
              </a:rPr>
              <a:pPr/>
              <a:t>6.0</a:t>
            </a:fld>
            <a:endParaRPr lang="en-GB" sz="1000" dirty="0">
              <a:latin typeface="Arial"/>
              <a:ea typeface="ＭＳ Ｐゴシック"/>
              <a:sym typeface="Arial"/>
            </a:endParaRPr>
          </a:p>
        </p:txBody>
      </p:sp>
      <p:sp>
        <p:nvSpPr>
          <p:cNvPr id="47" name="Text Placeholder 24"/>
          <p:cNvSpPr>
            <a:spLocks noGrp="1"/>
          </p:cNvSpPr>
          <p:nvPr>
            <p:custDataLst>
              <p:tags r:id="rId7"/>
            </p:custDataLst>
          </p:nvPr>
        </p:nvSpPr>
        <p:spPr bwMode="gray">
          <a:xfrm>
            <a:off x="409575" y="35718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2E2192F-7AA7-455C-89D2-EDE5BCDEDDE4}" type="datetime'''''''''''''5''''''''''.''''''''0'''''''''''''">
              <a:rPr lang="en-US" sz="1000" smtClean="0">
                <a:latin typeface="Arial"/>
                <a:ea typeface="ＭＳ Ｐゴシック"/>
                <a:sym typeface="Arial"/>
              </a:rPr>
              <a:pPr/>
              <a:t>5.0</a:t>
            </a:fld>
            <a:endParaRPr lang="en-GB" sz="1000" dirty="0">
              <a:latin typeface="Arial"/>
              <a:ea typeface="ＭＳ Ｐゴシック"/>
              <a:sym typeface="Arial"/>
            </a:endParaRPr>
          </a:p>
        </p:txBody>
      </p:sp>
      <p:sp>
        <p:nvSpPr>
          <p:cNvPr id="48" name="Text Placeholder 22"/>
          <p:cNvSpPr>
            <a:spLocks noGrp="1"/>
          </p:cNvSpPr>
          <p:nvPr>
            <p:custDataLst>
              <p:tags r:id="rId8"/>
            </p:custDataLst>
          </p:nvPr>
        </p:nvSpPr>
        <p:spPr bwMode="gray">
          <a:xfrm>
            <a:off x="409575"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E14EC083-6B39-4D1F-9D38-784D56FEAC14}" type="datetime'''''''''''''''''''''0''''''''''''''''''.''''''0'''''''">
              <a:rPr lang="en-US" sz="1000" smtClean="0">
                <a:latin typeface="Arial"/>
                <a:ea typeface="ＭＳ Ｐゴシック"/>
                <a:sym typeface="Arial"/>
              </a:rPr>
              <a:pPr/>
              <a:t>0.0</a:t>
            </a:fld>
            <a:endParaRPr lang="en-GB" sz="1000" dirty="0">
              <a:latin typeface="Arial"/>
              <a:ea typeface="ＭＳ Ｐゴシック"/>
              <a:sym typeface="Arial"/>
            </a:endParaRPr>
          </a:p>
        </p:txBody>
      </p:sp>
      <p:sp>
        <p:nvSpPr>
          <p:cNvPr id="74" name="Text Placeholder 1"/>
          <p:cNvSpPr>
            <a:spLocks noGrp="1"/>
          </p:cNvSpPr>
          <p:nvPr>
            <p:custDataLst>
              <p:tags r:id="rId9"/>
            </p:custDataLst>
          </p:nvPr>
        </p:nvSpPr>
        <p:spPr bwMode="gray">
          <a:xfrm>
            <a:off x="409575" y="43053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3014D64-FEA1-459B-9132-98339859BCBC}" type="datetime'''''''''''''4''''''''''''''.''0'''''">
              <a:rPr lang="en-US" sz="1000">
                <a:latin typeface="Arial"/>
                <a:ea typeface="ＭＳ Ｐゴシック"/>
                <a:sym typeface="Arial"/>
              </a:rPr>
              <a:pPr marL="0" indent="0" algn="r">
                <a:lnSpc>
                  <a:spcPct val="100000"/>
                </a:lnSpc>
                <a:spcBef>
                  <a:spcPct val="0"/>
                </a:spcBef>
                <a:buNone/>
              </a:pPr>
              <a:t>4.0</a:t>
            </a:fld>
            <a:endParaRPr lang="en-US" sz="1000" dirty="0">
              <a:latin typeface="Arial"/>
              <a:ea typeface="ＭＳ Ｐゴシック"/>
              <a:sym typeface="Arial"/>
            </a:endParaRPr>
          </a:p>
        </p:txBody>
      </p:sp>
      <p:sp useBgFill="1">
        <p:nvSpPr>
          <p:cNvPr id="13" name="Freeform 12"/>
          <p:cNvSpPr/>
          <p:nvPr>
            <p:custDataLst>
              <p:tags r:id="rId10"/>
            </p:custDataLst>
          </p:nvPr>
        </p:nvSpPr>
        <p:spPr bwMode="auto">
          <a:xfrm>
            <a:off x="608013" y="4400550"/>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0" name="Freeform 9"/>
          <p:cNvSpPr/>
          <p:nvPr>
            <p:custDataLst>
              <p:tags r:id="rId11"/>
            </p:custDataLst>
          </p:nvPr>
        </p:nvSpPr>
        <p:spPr bwMode="auto">
          <a:xfrm>
            <a:off x="608013" y="4457700"/>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custDataLst>
              <p:tags r:id="rId12"/>
            </p:custDataLst>
          </p:nvPr>
        </p:nvSpPr>
        <p:spPr bwMode="auto">
          <a:xfrm>
            <a:off x="608013" y="4400550"/>
            <a:ext cx="146051" cy="39689"/>
          </a:xfrm>
          <a:custGeom>
            <a:avLst/>
            <a:gdLst/>
            <a:ahLst/>
            <a:cxnLst/>
            <a:rect l="0" t="0" r="0" b="0"/>
            <a:pathLst>
              <a:path w="146051" h="39689">
                <a:moveTo>
                  <a:pt x="0" y="39688"/>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 Placeholder 161"/>
          <p:cNvSpPr>
            <a:spLocks noGrp="1"/>
          </p:cNvSpPr>
          <p:nvPr>
            <p:custDataLst>
              <p:tags r:id="rId13"/>
            </p:custDataLst>
          </p:nvPr>
        </p:nvSpPr>
        <p:spPr bwMode="auto">
          <a:xfrm>
            <a:off x="37782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96A5449-0F62-415D-B3D5-91ADDB831479}" type="datetime'''J''''a''''''''''''''n'''' ''''''''1''''''''''''''6'">
              <a:rPr lang="en-US" sz="1000">
                <a:latin typeface="Arial "/>
                <a:sym typeface="Arial "/>
              </a:rPr>
              <a:pPr marL="0" indent="0" algn="ctr">
                <a:lnSpc>
                  <a:spcPct val="100000"/>
                </a:lnSpc>
                <a:spcBef>
                  <a:spcPct val="0"/>
                </a:spcBef>
                <a:buNone/>
              </a:pPr>
              <a:t>Jan 16</a:t>
            </a:fld>
            <a:endParaRPr lang="en-GB" sz="1000" dirty="0">
              <a:latin typeface="Arial "/>
              <a:sym typeface="Arial "/>
            </a:endParaRPr>
          </a:p>
        </p:txBody>
      </p:sp>
      <p:sp>
        <p:nvSpPr>
          <p:cNvPr id="65" name="Text Placeholder 160"/>
          <p:cNvSpPr>
            <a:spLocks noGrp="1"/>
          </p:cNvSpPr>
          <p:nvPr>
            <p:custDataLst>
              <p:tags r:id="rId14"/>
            </p:custDataLst>
          </p:nvPr>
        </p:nvSpPr>
        <p:spPr bwMode="auto">
          <a:xfrm>
            <a:off x="29813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88848C-C1EF-49F4-9F04-2926A3587F7F}" type="datetime'''''''''''O''''''''''c''''t'''''''''' ''''''''''''1''5'''''">
              <a:rPr lang="en-US" sz="1000">
                <a:latin typeface="Arial "/>
                <a:sym typeface="Arial "/>
              </a:rPr>
              <a:pPr marL="0" indent="0" algn="ctr">
                <a:lnSpc>
                  <a:spcPct val="100000"/>
                </a:lnSpc>
                <a:spcBef>
                  <a:spcPct val="0"/>
                </a:spcBef>
                <a:buNone/>
              </a:pPr>
              <a:t>Oct 15</a:t>
            </a:fld>
            <a:endParaRPr lang="en-GB" sz="1000" dirty="0">
              <a:latin typeface="Arial "/>
              <a:sym typeface="Arial "/>
            </a:endParaRPr>
          </a:p>
        </p:txBody>
      </p:sp>
      <p:sp>
        <p:nvSpPr>
          <p:cNvPr id="64" name="Text Placeholder 159"/>
          <p:cNvSpPr>
            <a:spLocks noGrp="1"/>
          </p:cNvSpPr>
          <p:nvPr>
            <p:custDataLst>
              <p:tags r:id="rId15"/>
            </p:custDataLst>
          </p:nvPr>
        </p:nvSpPr>
        <p:spPr bwMode="auto">
          <a:xfrm>
            <a:off x="2198688"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52DA0F-6275-40BC-8C00-4C5A759D4F47}" type="datetime'''''''''''''J''''ul'' ''''''''''''''''''1''''''''5'''''''''">
              <a:rPr lang="en-US" sz="1000">
                <a:latin typeface="Arial "/>
                <a:sym typeface="Arial "/>
              </a:rPr>
              <a:pPr marL="0" indent="0" algn="ctr">
                <a:lnSpc>
                  <a:spcPct val="100000"/>
                </a:lnSpc>
                <a:spcBef>
                  <a:spcPct val="0"/>
                </a:spcBef>
                <a:buNone/>
              </a:pPr>
              <a:t>Jul 15</a:t>
            </a:fld>
            <a:endParaRPr lang="en-GB" sz="1000" dirty="0">
              <a:latin typeface="Arial "/>
              <a:sym typeface="Arial "/>
            </a:endParaRPr>
          </a:p>
        </p:txBody>
      </p:sp>
      <p:sp>
        <p:nvSpPr>
          <p:cNvPr id="63" name="Text Placeholder 158"/>
          <p:cNvSpPr>
            <a:spLocks noGrp="1"/>
          </p:cNvSpPr>
          <p:nvPr>
            <p:custDataLst>
              <p:tags r:id="rId16"/>
            </p:custDataLst>
          </p:nvPr>
        </p:nvSpPr>
        <p:spPr bwMode="auto">
          <a:xfrm>
            <a:off x="13811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4648EF-5F7D-4C9A-B8E3-FCA828091F74}" type="datetime'''''''A''''''''''''''''''''pr'''''''' ''''''''''''''''''15'''">
              <a:rPr lang="en-US" sz="1000">
                <a:latin typeface="Arial "/>
                <a:sym typeface="Arial "/>
              </a:rPr>
              <a:pPr marL="0" indent="0" algn="ctr">
                <a:lnSpc>
                  <a:spcPct val="100000"/>
                </a:lnSpc>
                <a:spcBef>
                  <a:spcPct val="0"/>
                </a:spcBef>
                <a:buNone/>
              </a:pPr>
              <a:t>Apr 15</a:t>
            </a:fld>
            <a:endParaRPr lang="en-GB" sz="1000" dirty="0">
              <a:latin typeface="Arial "/>
              <a:sym typeface="Arial "/>
            </a:endParaRPr>
          </a:p>
        </p:txBody>
      </p:sp>
      <p:sp>
        <p:nvSpPr>
          <p:cNvPr id="54" name="Text Placeholder 157"/>
          <p:cNvSpPr>
            <a:spLocks noGrp="1"/>
          </p:cNvSpPr>
          <p:nvPr>
            <p:custDataLst>
              <p:tags r:id="rId17"/>
            </p:custDataLst>
          </p:nvPr>
        </p:nvSpPr>
        <p:spPr bwMode="auto">
          <a:xfrm>
            <a:off x="57785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AF7F93-12F6-47FB-ACD3-901EEF89F825}" type="datetime'''''''''''''''Ja''n'''''''''''''''' ''''''''''1''''''''5'''">
              <a:rPr lang="en-US" sz="1000">
                <a:latin typeface="Arial "/>
                <a:sym typeface="Arial "/>
              </a:rPr>
              <a:pPr marL="0" indent="0" algn="ctr">
                <a:lnSpc>
                  <a:spcPct val="100000"/>
                </a:lnSpc>
                <a:spcBef>
                  <a:spcPct val="0"/>
                </a:spcBef>
                <a:buNone/>
              </a:pPr>
              <a:t>Jan 15</a:t>
            </a:fld>
            <a:endParaRPr lang="en-GB" sz="1000" dirty="0">
              <a:latin typeface="Arial "/>
              <a:sym typeface="Arial "/>
            </a:endParaRPr>
          </a:p>
        </p:txBody>
      </p:sp>
      <p:sp>
        <p:nvSpPr>
          <p:cNvPr id="4" name="Content Placeholder 3"/>
          <p:cNvSpPr>
            <a:spLocks noGrp="1"/>
          </p:cNvSpPr>
          <p:nvPr>
            <p:ph sz="quarter" idx="11"/>
          </p:nvPr>
        </p:nvSpPr>
        <p:spPr/>
        <p:txBody>
          <a:bodyPr/>
          <a:lstStyle/>
          <a:p>
            <a:r>
              <a:rPr lang="en-GB" dirty="0"/>
              <a:t>Calibration: </a:t>
            </a:r>
            <a:r>
              <a:rPr lang="en-US" b="0" dirty="0" smtClean="0"/>
              <a:t>NCO </a:t>
            </a:r>
            <a:r>
              <a:rPr lang="en-US" b="0" dirty="0"/>
              <a:t>limits – </a:t>
            </a:r>
            <a:r>
              <a:rPr lang="en-US" b="0" dirty="0" smtClean="0"/>
              <a:t>BSPR portfolio historical </a:t>
            </a:r>
            <a:r>
              <a:rPr lang="en-US" b="0" dirty="0" err="1" smtClean="0"/>
              <a:t>backtesting</a:t>
            </a:r>
            <a:endParaRPr lang="en-US" b="0" dirty="0"/>
          </a:p>
        </p:txBody>
      </p:sp>
      <p:cxnSp>
        <p:nvCxnSpPr>
          <p:cNvPr id="75" name="Straight Connector 74"/>
          <p:cNvCxnSpPr/>
          <p:nvPr>
            <p:custDataLst>
              <p:tags r:id="rId18"/>
            </p:custDataLst>
          </p:nvPr>
        </p:nvCxnSpPr>
        <p:spPr bwMode="gray">
          <a:xfrm>
            <a:off x="7472363" y="5551488"/>
            <a:ext cx="328612" cy="0"/>
          </a:xfrm>
          <a:prstGeom prst="line">
            <a:avLst/>
          </a:prstGeom>
          <a:ln w="19050">
            <a:solidFill>
              <a:srgbClr val="EB032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9"/>
            </p:custDataLst>
          </p:nvPr>
        </p:nvCxnSpPr>
        <p:spPr bwMode="gray">
          <a:xfrm>
            <a:off x="5949950" y="5551488"/>
            <a:ext cx="328612"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20"/>
            </p:custDataLst>
          </p:nvPr>
        </p:nvCxnSpPr>
        <p:spPr bwMode="gray">
          <a:xfrm>
            <a:off x="4975225" y="5551488"/>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21"/>
            </p:custDataLst>
          </p:nvPr>
        </p:nvCxnSpPr>
        <p:spPr bwMode="gray">
          <a:xfrm>
            <a:off x="3727450" y="5551488"/>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2"/>
            </p:custDataLst>
          </p:nvPr>
        </p:nvCxnSpPr>
        <p:spPr bwMode="gray">
          <a:xfrm>
            <a:off x="954088" y="5551488"/>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6183"/>
          <p:cNvSpPr>
            <a:spLocks noGrp="1"/>
          </p:cNvSpPr>
          <p:nvPr>
            <p:custDataLst>
              <p:tags r:id="rId23"/>
            </p:custDataLst>
          </p:nvPr>
        </p:nvSpPr>
        <p:spPr bwMode="auto">
          <a:xfrm>
            <a:off x="7851775" y="5481638"/>
            <a:ext cx="7334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184226D-EA11-4B70-9384-ADA53AFB50F4}" type="datetime'''''R''''''''T''S r''e''d'''''''''' l''''i''''''''m''''i''''t'">
              <a:rPr lang="en-US" sz="1000">
                <a:latin typeface="Arial"/>
                <a:cs typeface="Arial"/>
                <a:sym typeface="Arial"/>
              </a:rPr>
              <a:pPr/>
              <a:t>RTS red limit</a:t>
            </a:fld>
            <a:endParaRPr lang="en-GB" sz="1000" dirty="0">
              <a:latin typeface="Arial"/>
              <a:cs typeface="Arial"/>
              <a:sym typeface="Arial"/>
            </a:endParaRPr>
          </a:p>
        </p:txBody>
      </p:sp>
      <p:sp>
        <p:nvSpPr>
          <p:cNvPr id="92" name="Text Placeholder 6182"/>
          <p:cNvSpPr>
            <a:spLocks noGrp="1"/>
          </p:cNvSpPr>
          <p:nvPr>
            <p:custDataLst>
              <p:tags r:id="rId24"/>
            </p:custDataLst>
          </p:nvPr>
        </p:nvSpPr>
        <p:spPr bwMode="auto">
          <a:xfrm>
            <a:off x="6329363" y="5481638"/>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CFFACE-0630-416F-8E5A-0DCF4D52CD34}" type="datetime'R''TS ''a''''''mbe''''r'''''' ''tr''ig''''''''ge''''r'''''''''">
              <a:rPr lang="en-US" sz="1000">
                <a:latin typeface="Arial"/>
                <a:cs typeface="Arial"/>
                <a:sym typeface="Arial"/>
              </a:rPr>
              <a:pPr/>
              <a:t>RTS amber trigger</a:t>
            </a:fld>
            <a:endParaRPr lang="en-GB" sz="1000" dirty="0">
              <a:latin typeface="Arial"/>
              <a:cs typeface="Arial"/>
              <a:sym typeface="Arial"/>
            </a:endParaRPr>
          </a:p>
        </p:txBody>
      </p:sp>
      <p:sp>
        <p:nvSpPr>
          <p:cNvPr id="91" name="Text Placeholder 6715"/>
          <p:cNvSpPr>
            <a:spLocks noGrp="1"/>
          </p:cNvSpPr>
          <p:nvPr>
            <p:custDataLst>
              <p:tags r:id="rId25"/>
            </p:custDataLst>
          </p:nvPr>
        </p:nvSpPr>
        <p:spPr bwMode="auto">
          <a:xfrm>
            <a:off x="5354638" y="5481638"/>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9EFD688-EEB1-4071-B537-85971112828E}" type="datetime'''''''''''R''''''''''''''''e''''''''d ''''''''''''lim''it'''''">
              <a:rPr lang="en-US" sz="1000">
                <a:latin typeface="Arial"/>
                <a:cs typeface="Arial"/>
                <a:sym typeface="Arial"/>
              </a:rPr>
              <a:pPr/>
              <a:t>Red limit</a:t>
            </a:fld>
            <a:endParaRPr lang="en-GB" sz="1000" dirty="0">
              <a:latin typeface="Arial"/>
              <a:cs typeface="Arial"/>
              <a:sym typeface="Arial"/>
            </a:endParaRPr>
          </a:p>
        </p:txBody>
      </p:sp>
      <p:sp>
        <p:nvSpPr>
          <p:cNvPr id="93" name="Text Placeholder 6719"/>
          <p:cNvSpPr>
            <a:spLocks noGrp="1"/>
          </p:cNvSpPr>
          <p:nvPr>
            <p:custDataLst>
              <p:tags r:id="rId26"/>
            </p:custDataLst>
          </p:nvPr>
        </p:nvSpPr>
        <p:spPr bwMode="auto">
          <a:xfrm>
            <a:off x="4106863" y="5481638"/>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ADFAA92-1EB1-468D-9855-DCCD3E649505}"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95" name="Text Placeholder 6718"/>
          <p:cNvSpPr>
            <a:spLocks noGrp="1"/>
          </p:cNvSpPr>
          <p:nvPr>
            <p:custDataLst>
              <p:tags r:id="rId27"/>
            </p:custDataLst>
          </p:nvPr>
        </p:nvSpPr>
        <p:spPr bwMode="auto">
          <a:xfrm>
            <a:off x="1333500" y="5481638"/>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89C40D-0B54-484B-A52B-82B41791BF4B}" type="datetime'''His''tor''i''cal ''12mo ''''trailing los''s rate (annu''al)'">
              <a:rPr lang="en-US" sz="1000">
                <a:latin typeface="Arial"/>
                <a:cs typeface="Arial"/>
                <a:sym typeface="Arial"/>
              </a:rPr>
              <a:pPr/>
              <a:t>Historical 12mo trailing loss rate (annual)</a:t>
            </a:fld>
            <a:endParaRPr lang="en-GB" sz="1000" dirty="0">
              <a:latin typeface="Arial"/>
              <a:cs typeface="Arial"/>
              <a:sym typeface="Arial"/>
            </a:endParaRPr>
          </a:p>
        </p:txBody>
      </p:sp>
      <p:graphicFrame>
        <p:nvGraphicFramePr>
          <p:cNvPr id="96" name="Object 95"/>
          <p:cNvGraphicFramePr>
            <a:graphicFrameLocks/>
          </p:cNvGraphicFramePr>
          <p:nvPr>
            <p:custDataLst>
              <p:tags r:id="rId28"/>
            </p:custDataLst>
            <p:extLst>
              <p:ext uri="{D42A27DB-BD31-4B8C-83A1-F6EECF244321}">
                <p14:modId xmlns:p14="http://schemas.microsoft.com/office/powerpoint/2010/main" val="3145241396"/>
              </p:ext>
            </p:extLst>
          </p:nvPr>
        </p:nvGraphicFramePr>
        <p:xfrm>
          <a:off x="5295900" y="2057399"/>
          <a:ext cx="4010123" cy="2867130"/>
        </p:xfrm>
        <a:graphic>
          <a:graphicData uri="http://schemas.openxmlformats.org/presentationml/2006/ole">
            <mc:AlternateContent xmlns:mc="http://schemas.openxmlformats.org/markup-compatibility/2006">
              <mc:Choice xmlns:v="urn:schemas-microsoft-com:vml" Requires="v">
                <p:oleObj spid="_x0000_s314756" name="Chart" r:id="rId46" imgW="4010123" imgH="2867130" progId="MSGraph.Chart.8">
                  <p:embed followColorScheme="full"/>
                </p:oleObj>
              </mc:Choice>
              <mc:Fallback>
                <p:oleObj name="Chart" r:id="rId46" imgW="4010123" imgH="2867130" progId="MSGraph.Chart.8">
                  <p:embed followColorScheme="full"/>
                  <p:pic>
                    <p:nvPicPr>
                      <p:cNvPr id="0" name=""/>
                      <p:cNvPicPr/>
                      <p:nvPr/>
                    </p:nvPicPr>
                    <p:blipFill>
                      <a:blip r:embed="rId47"/>
                      <a:stretch>
                        <a:fillRect/>
                      </a:stretch>
                    </p:blipFill>
                    <p:spPr>
                      <a:xfrm>
                        <a:off x="5295900" y="2057399"/>
                        <a:ext cx="4010123" cy="2867130"/>
                      </a:xfrm>
                      <a:prstGeom prst="rect">
                        <a:avLst/>
                      </a:prstGeom>
                    </p:spPr>
                  </p:pic>
                </p:oleObj>
              </mc:Fallback>
            </mc:AlternateContent>
          </a:graphicData>
        </a:graphic>
      </p:graphicFrame>
      <p:sp>
        <p:nvSpPr>
          <p:cNvPr id="150" name="Text Placeholder 156"/>
          <p:cNvSpPr>
            <a:spLocks noGrp="1"/>
          </p:cNvSpPr>
          <p:nvPr>
            <p:custDataLst>
              <p:tags r:id="rId29"/>
            </p:custDataLst>
          </p:nvPr>
        </p:nvSpPr>
        <p:spPr bwMode="gray">
          <a:xfrm>
            <a:off x="5219700" y="20955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6F64477-48E3-48C6-ADC3-113C20746CB3}" type="datetime'''8'''''''''''''''''''">
              <a:rPr lang="en-US" sz="1000">
                <a:latin typeface="Arial "/>
                <a:ea typeface="ＭＳ Ｐゴシック"/>
                <a:cs typeface="Arabic Typesetting"/>
                <a:sym typeface="Arial "/>
              </a:rPr>
              <a:pPr/>
              <a:t>8</a:t>
            </a:fld>
            <a:endParaRPr lang="en-GB" sz="1000" dirty="0">
              <a:latin typeface="Arial "/>
              <a:ea typeface="ＭＳ Ｐゴシック"/>
              <a:cs typeface="Arabic Typesetting"/>
              <a:sym typeface="Arial "/>
            </a:endParaRPr>
          </a:p>
        </p:txBody>
      </p:sp>
      <p:sp>
        <p:nvSpPr>
          <p:cNvPr id="137" name="Text Placeholder 143"/>
          <p:cNvSpPr>
            <a:spLocks noGrp="1"/>
          </p:cNvSpPr>
          <p:nvPr>
            <p:custDataLst>
              <p:tags r:id="rId30"/>
            </p:custDataLst>
          </p:nvPr>
        </p:nvSpPr>
        <p:spPr bwMode="gray">
          <a:xfrm>
            <a:off x="5219700" y="2867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D48728A-51DF-4D4C-BCD6-C3A7D3EFE61B}" type="datetime'''''''''''7'''''''''''''''''''''''">
              <a:rPr lang="en-US" sz="1000">
                <a:latin typeface="Arial "/>
                <a:ea typeface="ＭＳ Ｐゴシック"/>
                <a:cs typeface="Arabic Typesetting"/>
                <a:sym typeface="Arial "/>
              </a:rPr>
              <a:pPr/>
              <a:t>7</a:t>
            </a:fld>
            <a:endParaRPr lang="en-GB" sz="1000" dirty="0">
              <a:latin typeface="Arial "/>
              <a:ea typeface="ＭＳ Ｐゴシック"/>
              <a:cs typeface="Arabic Typesetting"/>
              <a:sym typeface="Arial "/>
            </a:endParaRPr>
          </a:p>
        </p:txBody>
      </p:sp>
      <p:sp>
        <p:nvSpPr>
          <p:cNvPr id="144" name="Text Placeholder 150"/>
          <p:cNvSpPr>
            <a:spLocks noGrp="1"/>
          </p:cNvSpPr>
          <p:nvPr>
            <p:custDataLst>
              <p:tags r:id="rId31"/>
            </p:custDataLst>
          </p:nvPr>
        </p:nvSpPr>
        <p:spPr bwMode="gray">
          <a:xfrm>
            <a:off x="5219700" y="36290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9DD77A-F852-48D2-9E52-3FB2344490BF}" type="datetime'''''''''''''''''''''''''''''''''''6'''''''''''''''''''">
              <a:rPr lang="en-US" sz="1000">
                <a:latin typeface="Arial "/>
                <a:ea typeface="ＭＳ Ｐゴシック"/>
                <a:cs typeface="Arabic Typesetting"/>
                <a:sym typeface="Arial "/>
              </a:rPr>
              <a:pPr/>
              <a:t>6</a:t>
            </a:fld>
            <a:endParaRPr lang="en-GB" sz="1000" dirty="0">
              <a:latin typeface="Arial "/>
              <a:ea typeface="ＭＳ Ｐゴシック"/>
              <a:cs typeface="Arabic Typesetting"/>
              <a:sym typeface="Arial "/>
            </a:endParaRPr>
          </a:p>
        </p:txBody>
      </p:sp>
      <p:sp>
        <p:nvSpPr>
          <p:cNvPr id="99" name="Text Placeholder 3"/>
          <p:cNvSpPr>
            <a:spLocks noGrp="1"/>
          </p:cNvSpPr>
          <p:nvPr>
            <p:custDataLst>
              <p:tags r:id="rId32"/>
            </p:custDataLst>
          </p:nvPr>
        </p:nvSpPr>
        <p:spPr bwMode="gray">
          <a:xfrm>
            <a:off x="5219700" y="4752975"/>
            <a:ext cx="69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4487ABF-B560-4F26-B9FD-608FD3BF1C0D}" type="datetime'''''''0'''''''''''''''''''''''''''''''''">
              <a:rPr lang="en-US" sz="1000">
                <a:latin typeface="Arial "/>
                <a:ea typeface="ＭＳ Ｐゴシック"/>
                <a:cs typeface="Arabic Typesetting"/>
                <a:sym typeface="Arial "/>
              </a:rPr>
              <a:pPr/>
              <a:t>0</a:t>
            </a:fld>
            <a:endParaRPr lang="en-GB" sz="1000" dirty="0">
              <a:latin typeface="Arial "/>
              <a:ea typeface="ＭＳ Ｐゴシック"/>
              <a:cs typeface="Arabic Typesetting"/>
              <a:sym typeface="Arial "/>
            </a:endParaRPr>
          </a:p>
        </p:txBody>
      </p:sp>
      <p:sp useBgFill="1">
        <p:nvSpPr>
          <p:cNvPr id="17" name="Freeform 16"/>
          <p:cNvSpPr/>
          <p:nvPr>
            <p:custDataLst>
              <p:tags r:id="rId33"/>
            </p:custDataLst>
          </p:nvPr>
        </p:nvSpPr>
        <p:spPr bwMode="auto">
          <a:xfrm>
            <a:off x="5327650" y="414178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16" name="Freeform 15"/>
          <p:cNvSpPr/>
          <p:nvPr>
            <p:custDataLst>
              <p:tags r:id="rId34"/>
            </p:custDataLst>
          </p:nvPr>
        </p:nvSpPr>
        <p:spPr bwMode="auto">
          <a:xfrm>
            <a:off x="5327650" y="419893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custDataLst>
              <p:tags r:id="rId35"/>
            </p:custDataLst>
          </p:nvPr>
        </p:nvSpPr>
        <p:spPr bwMode="auto">
          <a:xfrm>
            <a:off x="5327650" y="4141788"/>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 Placeholder 166"/>
          <p:cNvSpPr>
            <a:spLocks noGrp="1"/>
          </p:cNvSpPr>
          <p:nvPr>
            <p:custDataLst>
              <p:tags r:id="rId36"/>
            </p:custDataLst>
          </p:nvPr>
        </p:nvSpPr>
        <p:spPr bwMode="auto">
          <a:xfrm>
            <a:off x="8550275"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25E1B2-17F1-49AA-A93C-6B2712AC6E4F}" type="datetime'''''''J''''an ''''''''''''''''''''16'''''''''">
              <a:rPr lang="en-US" sz="1000">
                <a:latin typeface="Arial"/>
                <a:cs typeface="Arial"/>
                <a:sym typeface="Arial"/>
              </a:rPr>
              <a:pPr marL="0" indent="0" algn="ctr">
                <a:lnSpc>
                  <a:spcPct val="100000"/>
                </a:lnSpc>
                <a:spcBef>
                  <a:spcPct val="0"/>
                </a:spcBef>
                <a:buNone/>
              </a:pPr>
              <a:t>Jan 16</a:t>
            </a:fld>
            <a:endParaRPr lang="en-GB" sz="1000" dirty="0">
              <a:latin typeface="Arial"/>
              <a:cs typeface="Arial"/>
              <a:sym typeface="Arial"/>
            </a:endParaRPr>
          </a:p>
        </p:txBody>
      </p:sp>
      <p:sp>
        <p:nvSpPr>
          <p:cNvPr id="72" name="Text Placeholder 165"/>
          <p:cNvSpPr>
            <a:spLocks noGrp="1"/>
          </p:cNvSpPr>
          <p:nvPr>
            <p:custDataLst>
              <p:tags r:id="rId37"/>
            </p:custDataLst>
          </p:nvPr>
        </p:nvSpPr>
        <p:spPr bwMode="auto">
          <a:xfrm>
            <a:off x="7734300"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170172-C057-4FCB-9DB2-59A0A88F81BF}" type="datetime'''O''c''''''''''t'''''''''' ''''''1''''5'''''''''''''''''''''">
              <a:rPr lang="en-US" sz="1000">
                <a:latin typeface="Arial"/>
                <a:cs typeface="Arial"/>
                <a:sym typeface="Arial"/>
              </a:rPr>
              <a:pPr marL="0" indent="0" algn="ctr">
                <a:lnSpc>
                  <a:spcPct val="100000"/>
                </a:lnSpc>
                <a:spcBef>
                  <a:spcPct val="0"/>
                </a:spcBef>
                <a:buNone/>
              </a:pPr>
              <a:t>Oct 15</a:t>
            </a:fld>
            <a:endParaRPr lang="en-GB" sz="1000" dirty="0">
              <a:latin typeface="Arial"/>
              <a:cs typeface="Arial"/>
              <a:sym typeface="Arial"/>
            </a:endParaRPr>
          </a:p>
        </p:txBody>
      </p:sp>
      <p:sp>
        <p:nvSpPr>
          <p:cNvPr id="71" name="Text Placeholder 164"/>
          <p:cNvSpPr>
            <a:spLocks noGrp="1"/>
          </p:cNvSpPr>
          <p:nvPr>
            <p:custDataLst>
              <p:tags r:id="rId38"/>
            </p:custDataLst>
          </p:nvPr>
        </p:nvSpPr>
        <p:spPr bwMode="auto">
          <a:xfrm>
            <a:off x="6932613" y="4946650"/>
            <a:ext cx="1746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B95ECEB-2347-4E4E-B41C-737D25ACA4E8}" type="datetime'''''J''''''''''''''''u''l'' ''''''''''''''''15'''''''''">
              <a:rPr lang="en-US" sz="1000">
                <a:latin typeface="Arial"/>
                <a:cs typeface="Arial"/>
                <a:sym typeface="Arial"/>
              </a:rPr>
              <a:pPr marL="0" indent="0" algn="ctr">
                <a:lnSpc>
                  <a:spcPct val="100000"/>
                </a:lnSpc>
                <a:spcBef>
                  <a:spcPct val="0"/>
                </a:spcBef>
                <a:buNone/>
              </a:pPr>
              <a:t>Jul 15</a:t>
            </a:fld>
            <a:endParaRPr lang="en-GB" sz="1000" dirty="0">
              <a:latin typeface="Arial"/>
              <a:cs typeface="Arial"/>
              <a:sym typeface="Arial"/>
            </a:endParaRPr>
          </a:p>
        </p:txBody>
      </p:sp>
      <p:sp>
        <p:nvSpPr>
          <p:cNvPr id="69" name="Text Placeholder 163"/>
          <p:cNvSpPr>
            <a:spLocks noGrp="1"/>
          </p:cNvSpPr>
          <p:nvPr>
            <p:custDataLst>
              <p:tags r:id="rId39"/>
            </p:custDataLst>
          </p:nvPr>
        </p:nvSpPr>
        <p:spPr bwMode="auto">
          <a:xfrm>
            <a:off x="6105525" y="4946650"/>
            <a:ext cx="2095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10B95A5-09A3-492A-AB62-9E28BE9C8C44}" type="datetime'''''''''''''''''''Apr'' 15'''''">
              <a:rPr lang="en-US" sz="1000">
                <a:latin typeface="Arial"/>
                <a:cs typeface="Arial"/>
                <a:sym typeface="Arial"/>
              </a:rPr>
              <a:pPr marL="0" indent="0" algn="ctr">
                <a:lnSpc>
                  <a:spcPct val="100000"/>
                </a:lnSpc>
                <a:spcBef>
                  <a:spcPct val="0"/>
                </a:spcBef>
                <a:buNone/>
              </a:pPr>
              <a:t>Apr 15</a:t>
            </a:fld>
            <a:endParaRPr lang="en-GB" sz="1000" dirty="0">
              <a:latin typeface="Arial"/>
              <a:cs typeface="Arial"/>
              <a:sym typeface="Arial"/>
            </a:endParaRPr>
          </a:p>
        </p:txBody>
      </p:sp>
      <p:sp>
        <p:nvSpPr>
          <p:cNvPr id="67" name="Text Placeholder 162"/>
          <p:cNvSpPr>
            <a:spLocks noGrp="1"/>
          </p:cNvSpPr>
          <p:nvPr>
            <p:custDataLst>
              <p:tags r:id="rId40"/>
            </p:custDataLst>
          </p:nvPr>
        </p:nvSpPr>
        <p:spPr bwMode="auto">
          <a:xfrm>
            <a:off x="5283200" y="4946650"/>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42F8781-33B0-4509-A0AE-AA757CC122F3}" type="datetime'J''''''''''''''''''a''''''''n'''''''''''''''''''''' 15'''">
              <a:rPr lang="en-US" sz="1000">
                <a:latin typeface="Arial"/>
                <a:cs typeface="Arial"/>
                <a:sym typeface="Arial"/>
              </a:rPr>
              <a:pPr marL="0" indent="0" algn="ctr">
                <a:lnSpc>
                  <a:spcPct val="100000"/>
                </a:lnSpc>
                <a:spcBef>
                  <a:spcPct val="0"/>
                </a:spcBef>
                <a:buNone/>
              </a:pPr>
              <a:t>Jan 15</a:t>
            </a:fld>
            <a:endParaRPr lang="en-GB" sz="1000" dirty="0">
              <a:latin typeface="Arial"/>
              <a:cs typeface="Arial"/>
              <a:sym typeface="Arial"/>
            </a:endParaRPr>
          </a:p>
        </p:txBody>
      </p:sp>
      <p:sp>
        <p:nvSpPr>
          <p:cNvPr id="58" name="TextBox 57"/>
          <p:cNvSpPr txBox="1"/>
          <p:nvPr/>
        </p:nvSpPr>
        <p:spPr>
          <a:xfrm>
            <a:off x="3080726" y="2742678"/>
            <a:ext cx="1308711" cy="132344"/>
          </a:xfrm>
          <a:prstGeom prst="rect">
            <a:avLst/>
          </a:prstGeom>
          <a:noFill/>
        </p:spPr>
        <p:txBody>
          <a:bodyPr wrap="square" lIns="0" tIns="0" rIns="0" bIns="0" rtlCol="0">
            <a:spAutoFit/>
          </a:bodyPr>
          <a:lstStyle/>
          <a:p>
            <a:pPr algn="r"/>
            <a:r>
              <a:rPr lang="en-US" b="1" dirty="0" smtClean="0">
                <a:solidFill>
                  <a:srgbClr val="FF0000"/>
                </a:solidFill>
              </a:rPr>
              <a:t>Red – 6.3%</a:t>
            </a:r>
            <a:endParaRPr lang="en-US" b="1" dirty="0">
              <a:solidFill>
                <a:srgbClr val="FF0000"/>
              </a:solidFill>
            </a:endParaRPr>
          </a:p>
        </p:txBody>
      </p:sp>
      <p:sp>
        <p:nvSpPr>
          <p:cNvPr id="59" name="TextBox 58"/>
          <p:cNvSpPr txBox="1"/>
          <p:nvPr/>
        </p:nvSpPr>
        <p:spPr>
          <a:xfrm>
            <a:off x="2900680" y="3050540"/>
            <a:ext cx="1488757" cy="132344"/>
          </a:xfrm>
          <a:prstGeom prst="rect">
            <a:avLst/>
          </a:prstGeom>
          <a:noFill/>
        </p:spPr>
        <p:txBody>
          <a:bodyPr wrap="square" lIns="0" tIns="0" rIns="0" bIns="0" rtlCol="0">
            <a:spAutoFit/>
          </a:bodyPr>
          <a:lstStyle/>
          <a:p>
            <a:pPr algn="r"/>
            <a:r>
              <a:rPr lang="en-US" b="1" dirty="0" smtClean="0">
                <a:solidFill>
                  <a:srgbClr val="FFC000"/>
                </a:solidFill>
              </a:rPr>
              <a:t>Amber – 5.9%</a:t>
            </a:r>
            <a:endParaRPr lang="en-US" b="1" dirty="0">
              <a:solidFill>
                <a:srgbClr val="FFC000"/>
              </a:solidFill>
            </a:endParaRPr>
          </a:p>
        </p:txBody>
      </p:sp>
      <p:sp>
        <p:nvSpPr>
          <p:cNvPr id="60" name="TextBox 59"/>
          <p:cNvSpPr txBox="1"/>
          <p:nvPr/>
        </p:nvSpPr>
        <p:spPr>
          <a:xfrm>
            <a:off x="7843227" y="2292463"/>
            <a:ext cx="1308711" cy="132344"/>
          </a:xfrm>
          <a:prstGeom prst="rect">
            <a:avLst/>
          </a:prstGeom>
          <a:noFill/>
        </p:spPr>
        <p:txBody>
          <a:bodyPr wrap="square" lIns="0" tIns="0" rIns="0" bIns="0" rtlCol="0">
            <a:spAutoFit/>
          </a:bodyPr>
          <a:lstStyle/>
          <a:p>
            <a:pPr algn="r"/>
            <a:r>
              <a:rPr lang="en-US" b="1" dirty="0" smtClean="0">
                <a:solidFill>
                  <a:srgbClr val="FF0000"/>
                </a:solidFill>
              </a:rPr>
              <a:t>Red – 7.1%</a:t>
            </a:r>
            <a:endParaRPr lang="en-US" b="1" dirty="0">
              <a:solidFill>
                <a:srgbClr val="FF0000"/>
              </a:solidFill>
            </a:endParaRPr>
          </a:p>
        </p:txBody>
      </p:sp>
      <p:sp>
        <p:nvSpPr>
          <p:cNvPr id="61" name="TextBox 60"/>
          <p:cNvSpPr txBox="1"/>
          <p:nvPr/>
        </p:nvSpPr>
        <p:spPr>
          <a:xfrm>
            <a:off x="7663181" y="2926193"/>
            <a:ext cx="1488757" cy="132344"/>
          </a:xfrm>
          <a:prstGeom prst="rect">
            <a:avLst/>
          </a:prstGeom>
          <a:noFill/>
        </p:spPr>
        <p:txBody>
          <a:bodyPr wrap="square" lIns="0" tIns="0" rIns="0" bIns="0" rtlCol="0">
            <a:spAutoFit/>
          </a:bodyPr>
          <a:lstStyle/>
          <a:p>
            <a:pPr algn="r"/>
            <a:r>
              <a:rPr lang="en-US" b="1" dirty="0" smtClean="0">
                <a:solidFill>
                  <a:srgbClr val="FFC000"/>
                </a:solidFill>
              </a:rPr>
              <a:t>Amber – 7.6%</a:t>
            </a:r>
            <a:endParaRPr lang="en-US" b="1" dirty="0">
              <a:solidFill>
                <a:srgbClr val="FFC000"/>
              </a:solidFill>
            </a:endParaRPr>
          </a:p>
        </p:txBody>
      </p:sp>
      <p:sp>
        <p:nvSpPr>
          <p:cNvPr id="2" name="TextBox 1"/>
          <p:cNvSpPr txBox="1"/>
          <p:nvPr/>
        </p:nvSpPr>
        <p:spPr>
          <a:xfrm>
            <a:off x="5103389" y="1468491"/>
            <a:ext cx="360680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Credit Cards: Historical NCOs </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sp>
        <p:nvSpPr>
          <p:cNvPr id="3" name="TextBox 2"/>
          <p:cNvSpPr txBox="1"/>
          <p:nvPr/>
        </p:nvSpPr>
        <p:spPr>
          <a:xfrm>
            <a:off x="362781" y="1460694"/>
            <a:ext cx="393863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Personal Loans: Historical NCOs </a:t>
            </a:r>
          </a:p>
          <a:p>
            <a:pPr algn="l">
              <a:lnSpc>
                <a:spcPct val="100000"/>
              </a:lnSpc>
              <a:spcBef>
                <a:spcPts val="0"/>
              </a:spcBef>
              <a:spcAft>
                <a:spcPts val="0"/>
              </a:spcAft>
            </a:pPr>
            <a:r>
              <a:rPr lang="en-US" sz="1400" dirty="0" smtClean="0">
                <a:solidFill>
                  <a:schemeClr val="accent1"/>
                </a:solidFill>
                <a:latin typeface="+mj-lt"/>
              </a:rPr>
              <a:t>%, 2015Q1–2016Q1, vs. 2016 NCO limits</a:t>
            </a:r>
            <a:endParaRPr lang="en-US" sz="1400" dirty="0">
              <a:solidFill>
                <a:schemeClr val="accent1"/>
              </a:solidFill>
              <a:latin typeface="+mj-lt"/>
            </a:endParaRPr>
          </a:p>
        </p:txBody>
      </p:sp>
      <p:grpSp>
        <p:nvGrpSpPr>
          <p:cNvPr id="55" name="Group 54"/>
          <p:cNvGrpSpPr/>
          <p:nvPr/>
        </p:nvGrpSpPr>
        <p:grpSpPr>
          <a:xfrm>
            <a:off x="350611" y="72184"/>
            <a:ext cx="3063770" cy="189008"/>
            <a:chOff x="403281" y="164517"/>
            <a:chExt cx="3063770" cy="189008"/>
          </a:xfrm>
        </p:grpSpPr>
        <p:sp>
          <p:nvSpPr>
            <p:cNvPr id="56"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smtClean="0">
                  <a:solidFill>
                    <a:schemeClr val="bg1">
                      <a:lumMod val="50000"/>
                    </a:schemeClr>
                  </a:solidFill>
                </a:rPr>
                <a:t>NCO portfolio-level </a:t>
              </a:r>
              <a:r>
                <a:rPr lang="en-US" sz="1200" dirty="0">
                  <a:solidFill>
                    <a:schemeClr val="bg1">
                      <a:lumMod val="50000"/>
                    </a:schemeClr>
                  </a:solidFill>
                </a:rPr>
                <a:t>limit testing</a:t>
              </a:r>
            </a:p>
          </p:txBody>
        </p:sp>
        <p:sp>
          <p:nvSpPr>
            <p:cNvPr id="57" name="Oval 56"/>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1" name="Footnote"/>
          <p:cNvSpPr/>
          <p:nvPr/>
        </p:nvSpPr>
        <p:spPr bwMode="auto">
          <a:xfrm>
            <a:off x="350611" y="6150689"/>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RAS 2016 inventory of metrics </a:t>
            </a:r>
            <a:r>
              <a:rPr lang="en-US" sz="800" dirty="0" smtClean="0">
                <a:latin typeface="Arial" panose="020B0604020202020204" pitchFamily="34" charset="0"/>
                <a:cs typeface="Arial" panose="020B0604020202020204" pitchFamily="34" charset="0"/>
                <a:sym typeface="Arial"/>
              </a:rPr>
              <a:t>05_18_2016 </a:t>
            </a:r>
            <a:r>
              <a:rPr lang="en-US" sz="800" dirty="0">
                <a:latin typeface="Arial" panose="020B0604020202020204" pitchFamily="34" charset="0"/>
                <a:cs typeface="Arial" panose="020B0604020202020204" pitchFamily="34" charset="0"/>
                <a:sym typeface="Arial"/>
              </a:rPr>
              <a:t>-Bancorp and BSPR FINAL.XLSX</a:t>
            </a:r>
          </a:p>
        </p:txBody>
      </p:sp>
    </p:spTree>
    <p:extLst>
      <p:ext uri="{BB962C8B-B14F-4D97-AF65-F5344CB8AC3E}">
        <p14:creationId xmlns:p14="http://schemas.microsoft.com/office/powerpoint/2010/main" val="400647590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126494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3520" name="think-cell Slide" r:id="rId59" imgW="270" imgH="270" progId="TCLayout.ActiveDocument.1">
                  <p:embed/>
                </p:oleObj>
              </mc:Choice>
              <mc:Fallback>
                <p:oleObj name="think-cell Slide" r:id="rId59" imgW="270" imgH="270" progId="TCLayout.ActiveDocument.1">
                  <p:embed/>
                  <p:pic>
                    <p:nvPicPr>
                      <p:cNvPr id="0" name=""/>
                      <p:cNvPicPr/>
                      <p:nvPr/>
                    </p:nvPicPr>
                    <p:blipFill>
                      <a:blip r:embed="rId60"/>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567157271"/>
              </p:ext>
            </p:extLst>
          </p:nvPr>
        </p:nvGraphicFramePr>
        <p:xfrm>
          <a:off x="571499" y="2019299"/>
          <a:ext cx="3800500" cy="2905200"/>
        </p:xfrm>
        <a:graphic>
          <a:graphicData uri="http://schemas.openxmlformats.org/presentationml/2006/ole">
            <mc:AlternateContent xmlns:mc="http://schemas.openxmlformats.org/markup-compatibility/2006">
              <mc:Choice xmlns:v="urn:schemas-microsoft-com:vml" Requires="v">
                <p:oleObj spid="_x0000_s303521" name="Chart" r:id="rId61" imgW="3800500" imgH="2905200" progId="MSGraph.Chart.8">
                  <p:embed followColorScheme="full"/>
                </p:oleObj>
              </mc:Choice>
              <mc:Fallback>
                <p:oleObj name="Chart" r:id="rId61" imgW="3800500" imgH="2905200" progId="MSGraph.Chart.8">
                  <p:embed followColorScheme="full"/>
                  <p:pic>
                    <p:nvPicPr>
                      <p:cNvPr id="0" name=""/>
                      <p:cNvPicPr/>
                      <p:nvPr/>
                    </p:nvPicPr>
                    <p:blipFill>
                      <a:blip r:embed="rId62"/>
                      <a:stretch>
                        <a:fillRect/>
                      </a:stretch>
                    </p:blipFill>
                    <p:spPr>
                      <a:xfrm>
                        <a:off x="571499" y="2019299"/>
                        <a:ext cx="3800500" cy="2905200"/>
                      </a:xfrm>
                      <a:prstGeom prst="rect">
                        <a:avLst/>
                      </a:prstGeom>
                    </p:spPr>
                  </p:pic>
                </p:oleObj>
              </mc:Fallback>
            </mc:AlternateContent>
          </a:graphicData>
        </a:graphic>
      </p:graphicFrame>
      <p:sp>
        <p:nvSpPr>
          <p:cNvPr id="157" name="Text Placeholder 62"/>
          <p:cNvSpPr>
            <a:spLocks noGrp="1"/>
          </p:cNvSpPr>
          <p:nvPr>
            <p:custDataLst>
              <p:tags r:id="rId5"/>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CE68623-E805-4244-88A6-31D038F42C5E}"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156" name="Text Placeholder 61"/>
          <p:cNvSpPr>
            <a:spLocks noGrp="1"/>
          </p:cNvSpPr>
          <p:nvPr>
            <p:custDataLst>
              <p:tags r:id="rId6"/>
            </p:custDataLst>
          </p:nvPr>
        </p:nvSpPr>
        <p:spPr bwMode="gray">
          <a:xfrm>
            <a:off x="409575" y="2409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42CDDC0-3122-4DF1-93DC-905BCEA86F6A}" type="datetime'''''''''''''''''''''''''''''7''.''''''0'''''">
              <a:rPr lang="en-US" sz="1000">
                <a:latin typeface="Arial"/>
                <a:cs typeface="Arial"/>
                <a:sym typeface="Arial"/>
              </a:rPr>
              <a:pPr marL="0" indent="0" algn="r">
                <a:lnSpc>
                  <a:spcPct val="100000"/>
                </a:lnSpc>
                <a:spcBef>
                  <a:spcPct val="0"/>
                </a:spcBef>
                <a:buNone/>
              </a:pPr>
              <a:t>7.0</a:t>
            </a:fld>
            <a:endParaRPr lang="en-US" sz="1000" dirty="0">
              <a:latin typeface="Arial"/>
              <a:cs typeface="Arial"/>
              <a:sym typeface="Arial"/>
            </a:endParaRPr>
          </a:p>
        </p:txBody>
      </p:sp>
      <p:sp>
        <p:nvSpPr>
          <p:cNvPr id="154" name="Text Placeholder 59"/>
          <p:cNvSpPr>
            <a:spLocks noGrp="1"/>
          </p:cNvSpPr>
          <p:nvPr>
            <p:custDataLst>
              <p:tags r:id="rId7"/>
            </p:custDataLst>
          </p:nvPr>
        </p:nvSpPr>
        <p:spPr bwMode="gray">
          <a:xfrm>
            <a:off x="409575" y="2743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477475D-62B1-4F43-87D3-3DE5C97018E0}"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152" name="Text Placeholder 57"/>
          <p:cNvSpPr>
            <a:spLocks noGrp="1"/>
          </p:cNvSpPr>
          <p:nvPr>
            <p:custDataLst>
              <p:tags r:id="rId8"/>
            </p:custDataLst>
          </p:nvPr>
        </p:nvSpPr>
        <p:spPr bwMode="gray">
          <a:xfrm>
            <a:off x="409575" y="3076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59A8EF-DDA0-413A-9C85-9D5F090F2655}" type="datetime'5''''''''''''''''''''''.''''''''''''''''0'''">
              <a:rPr lang="en-US" sz="1000">
                <a:latin typeface="Arial"/>
                <a:cs typeface="Arial"/>
                <a:sym typeface="Arial"/>
              </a:rPr>
              <a:pPr marL="0" indent="0" algn="r">
                <a:lnSpc>
                  <a:spcPct val="100000"/>
                </a:lnSpc>
                <a:spcBef>
                  <a:spcPct val="0"/>
                </a:spcBef>
                <a:buNone/>
              </a:pPr>
              <a:t>5.0</a:t>
            </a:fld>
            <a:endParaRPr lang="en-US" sz="1000" dirty="0">
              <a:latin typeface="Arial"/>
              <a:cs typeface="Arial"/>
              <a:sym typeface="Arial"/>
            </a:endParaRPr>
          </a:p>
        </p:txBody>
      </p:sp>
      <p:sp>
        <p:nvSpPr>
          <p:cNvPr id="150" name="Text Placeholder 55"/>
          <p:cNvSpPr>
            <a:spLocks noGrp="1"/>
          </p:cNvSpPr>
          <p:nvPr>
            <p:custDataLst>
              <p:tags r:id="rId9"/>
            </p:custDataLst>
          </p:nvPr>
        </p:nvSpPr>
        <p:spPr bwMode="gray">
          <a:xfrm>
            <a:off x="40957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A542840-E500-41BA-8982-9F609201BAB7}"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43" name="Text Placeholder 48"/>
          <p:cNvSpPr>
            <a:spLocks noGrp="1"/>
          </p:cNvSpPr>
          <p:nvPr>
            <p:custDataLst>
              <p:tags r:id="rId10"/>
            </p:custDataLst>
          </p:nvPr>
        </p:nvSpPr>
        <p:spPr bwMode="gray">
          <a:xfrm>
            <a:off x="409575" y="37433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147" name="Text Placeholder 52"/>
          <p:cNvSpPr>
            <a:spLocks noGrp="1"/>
          </p:cNvSpPr>
          <p:nvPr>
            <p:custDataLst>
              <p:tags r:id="rId11"/>
            </p:custDataLst>
          </p:nvPr>
        </p:nvSpPr>
        <p:spPr bwMode="gray">
          <a:xfrm>
            <a:off x="409575" y="4076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7F0C68B-1403-41DE-B092-5E0D62669C34}"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46" name="Text Placeholder 51"/>
          <p:cNvSpPr>
            <a:spLocks noGrp="1"/>
          </p:cNvSpPr>
          <p:nvPr>
            <p:custDataLst>
              <p:tags r:id="rId12"/>
            </p:custDataLst>
          </p:nvPr>
        </p:nvSpPr>
        <p:spPr bwMode="gray">
          <a:xfrm>
            <a:off x="409575" y="44100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1D7ED05-A983-4900-82E9-54C97CE84ADD}"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61" name="Text Placeholder 23"/>
          <p:cNvSpPr>
            <a:spLocks noGrp="1"/>
          </p:cNvSpPr>
          <p:nvPr>
            <p:custDataLst>
              <p:tags r:id="rId13"/>
            </p:custDataLst>
          </p:nvPr>
        </p:nvSpPr>
        <p:spPr bwMode="gray">
          <a:xfrm>
            <a:off x="4095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164" name="Text Placeholder 69"/>
          <p:cNvSpPr>
            <a:spLocks noGrp="1"/>
          </p:cNvSpPr>
          <p:nvPr>
            <p:custDataLst>
              <p:tags r:id="rId14"/>
            </p:custDataLst>
          </p:nvPr>
        </p:nvSpPr>
        <p:spPr bwMode="gray">
          <a:xfrm>
            <a:off x="40671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282F39-14A4-42C1-A8B1-7688F603BDD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63" name="Text Placeholder 68"/>
          <p:cNvSpPr>
            <a:spLocks noGrp="1"/>
          </p:cNvSpPr>
          <p:nvPr>
            <p:custDataLst>
              <p:tags r:id="rId15"/>
            </p:custDataLst>
          </p:nvPr>
        </p:nvSpPr>
        <p:spPr bwMode="gray">
          <a:xfrm>
            <a:off x="348456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D0D821-089D-42A0-B42F-8A4F80121891}"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62" name="Text Placeholder 67"/>
          <p:cNvSpPr>
            <a:spLocks noGrp="1"/>
          </p:cNvSpPr>
          <p:nvPr>
            <p:custDataLst>
              <p:tags r:id="rId16"/>
            </p:custDataLst>
          </p:nvPr>
        </p:nvSpPr>
        <p:spPr bwMode="gray">
          <a:xfrm>
            <a:off x="28829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4E67CD-4685-4732-AA46-9F969CE8B659}"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61" name="Text Placeholder 66"/>
          <p:cNvSpPr>
            <a:spLocks noGrp="1"/>
          </p:cNvSpPr>
          <p:nvPr>
            <p:custDataLst>
              <p:tags r:id="rId17"/>
            </p:custDataLst>
          </p:nvPr>
        </p:nvSpPr>
        <p:spPr bwMode="gray">
          <a:xfrm>
            <a:off x="2282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C64D9C-739F-4803-85C3-E3267AA437F7}"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60" name="Text Placeholder 65"/>
          <p:cNvSpPr>
            <a:spLocks noGrp="1"/>
          </p:cNvSpPr>
          <p:nvPr>
            <p:custDataLst>
              <p:tags r:id="rId18"/>
            </p:custDataLst>
          </p:nvPr>
        </p:nvSpPr>
        <p:spPr bwMode="gray">
          <a:xfrm>
            <a:off x="17049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ED5148E-93BD-4930-8722-C35D1E7F8F4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59" name="Text Placeholder 64"/>
          <p:cNvSpPr>
            <a:spLocks noGrp="1"/>
          </p:cNvSpPr>
          <p:nvPr>
            <p:custDataLst>
              <p:tags r:id="rId19"/>
            </p:custDataLst>
          </p:nvPr>
        </p:nvSpPr>
        <p:spPr bwMode="gray">
          <a:xfrm>
            <a:off x="10747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6C233B-1A5E-49F2-AD58-3DB4E4E0F68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58" name="Text Placeholder 63"/>
          <p:cNvSpPr>
            <a:spLocks noGrp="1"/>
          </p:cNvSpPr>
          <p:nvPr>
            <p:custDataLst>
              <p:tags r:id="rId20"/>
            </p:custDataLst>
          </p:nvPr>
        </p:nvSpPr>
        <p:spPr bwMode="gray">
          <a:xfrm>
            <a:off x="4857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CDFC1BA-CF68-4089-9656-F84DFCBC37A1}"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85" name="Text Placeholder 4"/>
          <p:cNvSpPr>
            <a:spLocks noGrp="1"/>
          </p:cNvSpPr>
          <p:nvPr>
            <p:custDataLst>
              <p:tags r:id="rId21"/>
            </p:custDataLst>
          </p:nvPr>
        </p:nvSpPr>
        <p:spPr bwMode="gray">
          <a:xfrm>
            <a:off x="409575" y="42481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7665276-AACC-46F7-A4C5-9730C3C454DC}"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87" name="Text Placeholder 9"/>
          <p:cNvSpPr>
            <a:spLocks noGrp="1"/>
          </p:cNvSpPr>
          <p:nvPr>
            <p:custDataLst>
              <p:tags r:id="rId22"/>
            </p:custDataLst>
          </p:nvPr>
        </p:nvSpPr>
        <p:spPr bwMode="gray">
          <a:xfrm>
            <a:off x="409575" y="35814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0717329-F3D3-4A7D-8EA4-A31B053E408A}" type="datetime'3''''''.5'''''''''''''''''''''''''">
              <a:rPr lang="en-US" sz="1000">
                <a:latin typeface="Arial"/>
                <a:cs typeface="Arial"/>
                <a:sym typeface="Arial"/>
              </a:rPr>
              <a:pPr marL="0" indent="0" algn="r">
                <a:lnSpc>
                  <a:spcPct val="100000"/>
                </a:lnSpc>
                <a:spcBef>
                  <a:spcPct val="0"/>
                </a:spcBef>
                <a:buNone/>
              </a:pPr>
              <a:t>3.5</a:t>
            </a:fld>
            <a:endParaRPr lang="en-US" sz="1000" dirty="0">
              <a:latin typeface="Arial"/>
              <a:cs typeface="Arial"/>
              <a:sym typeface="Arial"/>
            </a:endParaRPr>
          </a:p>
        </p:txBody>
      </p:sp>
      <p:sp>
        <p:nvSpPr>
          <p:cNvPr id="86" name="Text Placeholder 5"/>
          <p:cNvSpPr>
            <a:spLocks noGrp="1"/>
          </p:cNvSpPr>
          <p:nvPr>
            <p:custDataLst>
              <p:tags r:id="rId23"/>
            </p:custDataLst>
          </p:nvPr>
        </p:nvSpPr>
        <p:spPr bwMode="gray">
          <a:xfrm>
            <a:off x="409575" y="3914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C932EB8-C617-40FA-A18E-3A19DEC298A2}" type="datetime'''2''''''''''''''''.5'''''''''''''''''''''''''">
              <a:rPr lang="en-US" sz="1000">
                <a:latin typeface="Arial"/>
                <a:cs typeface="Arial"/>
                <a:sym typeface="Arial"/>
              </a:rPr>
              <a:pPr marL="0" indent="0" algn="r">
                <a:lnSpc>
                  <a:spcPct val="100000"/>
                </a:lnSpc>
                <a:spcBef>
                  <a:spcPct val="0"/>
                </a:spcBef>
                <a:buNone/>
              </a:pPr>
              <a:t>2.5</a:t>
            </a:fld>
            <a:endParaRPr lang="en-US" sz="1000" dirty="0">
              <a:latin typeface="Arial"/>
              <a:cs typeface="Arial"/>
              <a:sym typeface="Arial"/>
            </a:endParaRPr>
          </a:p>
        </p:txBody>
      </p:sp>
      <p:sp>
        <p:nvSpPr>
          <p:cNvPr id="90" name="Text Placeholder 15"/>
          <p:cNvSpPr>
            <a:spLocks noGrp="1"/>
          </p:cNvSpPr>
          <p:nvPr>
            <p:custDataLst>
              <p:tags r:id="rId24"/>
            </p:custDataLst>
          </p:nvPr>
        </p:nvSpPr>
        <p:spPr bwMode="gray">
          <a:xfrm>
            <a:off x="409575" y="25812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4B6AE36-C058-4830-96ED-B076FCF3E481}" type="datetime'''''''''''''''''''6''''''''''''''''''''''''.''''''''''''5'">
              <a:rPr lang="en-US" sz="1000">
                <a:latin typeface="Arial"/>
                <a:cs typeface="Arial"/>
                <a:sym typeface="Arial"/>
              </a:rPr>
              <a:pPr marL="0" indent="0" algn="r">
                <a:lnSpc>
                  <a:spcPct val="100000"/>
                </a:lnSpc>
                <a:spcBef>
                  <a:spcPct val="0"/>
                </a:spcBef>
                <a:buNone/>
              </a:pPr>
              <a:t>6.5</a:t>
            </a:fld>
            <a:endParaRPr lang="en-US" sz="1000" dirty="0">
              <a:latin typeface="Arial"/>
              <a:cs typeface="Arial"/>
              <a:sym typeface="Arial"/>
            </a:endParaRPr>
          </a:p>
        </p:txBody>
      </p:sp>
      <p:sp>
        <p:nvSpPr>
          <p:cNvPr id="89" name="Text Placeholder 14"/>
          <p:cNvSpPr>
            <a:spLocks noGrp="1"/>
          </p:cNvSpPr>
          <p:nvPr>
            <p:custDataLst>
              <p:tags r:id="rId25"/>
            </p:custDataLst>
          </p:nvPr>
        </p:nvSpPr>
        <p:spPr bwMode="gray">
          <a:xfrm>
            <a:off x="409575" y="2914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EA8ED62-8B96-41C0-B170-F5BFBCA48249}" type="datetime'''''''''''''''''''''''''''5''''''''.''''''''''''5'''''''''''">
              <a:rPr lang="en-US" sz="1000">
                <a:latin typeface="Arial"/>
                <a:cs typeface="Arial"/>
                <a:sym typeface="Arial"/>
              </a:rPr>
              <a:pPr marL="0" indent="0" algn="r">
                <a:lnSpc>
                  <a:spcPct val="100000"/>
                </a:lnSpc>
                <a:spcBef>
                  <a:spcPct val="0"/>
                </a:spcBef>
                <a:buNone/>
              </a:pPr>
              <a:t>5.5</a:t>
            </a:fld>
            <a:endParaRPr lang="en-US" sz="1000" dirty="0">
              <a:latin typeface="Arial"/>
              <a:cs typeface="Arial"/>
              <a:sym typeface="Arial"/>
            </a:endParaRPr>
          </a:p>
        </p:txBody>
      </p:sp>
      <p:sp>
        <p:nvSpPr>
          <p:cNvPr id="88" name="Text Placeholder 11"/>
          <p:cNvSpPr>
            <a:spLocks noGrp="1"/>
          </p:cNvSpPr>
          <p:nvPr>
            <p:custDataLst>
              <p:tags r:id="rId26"/>
            </p:custDataLst>
          </p:nvPr>
        </p:nvSpPr>
        <p:spPr bwMode="gray">
          <a:xfrm>
            <a:off x="409575" y="32480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2EEDBDD-F249-4F16-AA96-6C21DB356BA6}" type="datetime'''''''4''''''''''''''''''.''''''5'''''''''''''''">
              <a:rPr lang="en-US" sz="1000">
                <a:latin typeface="Arial"/>
                <a:cs typeface="Arial"/>
                <a:sym typeface="Arial"/>
              </a:rPr>
              <a:pPr marL="0" indent="0" algn="r">
                <a:lnSpc>
                  <a:spcPct val="100000"/>
                </a:lnSpc>
                <a:spcBef>
                  <a:spcPct val="0"/>
                </a:spcBef>
                <a:buNone/>
              </a:pPr>
              <a:t>4.5</a:t>
            </a:fld>
            <a:endParaRPr lang="en-US" sz="1000" dirty="0">
              <a:latin typeface="Arial"/>
              <a:cs typeface="Arial"/>
              <a:sym typeface="Arial"/>
            </a:endParaRPr>
          </a:p>
        </p:txBody>
      </p:sp>
      <p:sp>
        <p:nvSpPr>
          <p:cNvPr id="84" name="Text Placeholder 2"/>
          <p:cNvSpPr>
            <a:spLocks noGrp="1"/>
          </p:cNvSpPr>
          <p:nvPr>
            <p:custDataLst>
              <p:tags r:id="rId27"/>
            </p:custDataLst>
          </p:nvPr>
        </p:nvSpPr>
        <p:spPr bwMode="gray">
          <a:xfrm>
            <a:off x="409575" y="45815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5D08F9E-DDEF-4FCF-93A7-F29552A2628C}" type="datetime'''''''''''''''''''0''.''''''''5'''''''''''''''''''''''''">
              <a:rPr lang="en-US" sz="1000">
                <a:latin typeface="Arial"/>
                <a:cs typeface="Arial"/>
                <a:sym typeface="Arial"/>
              </a:rPr>
              <a:pPr marL="0" indent="0" algn="r">
                <a:lnSpc>
                  <a:spcPct val="100000"/>
                </a:lnSpc>
                <a:spcBef>
                  <a:spcPct val="0"/>
                </a:spcBef>
                <a:buNone/>
              </a:pPr>
              <a:t>0.5</a:t>
            </a:fld>
            <a:endParaRPr lang="en-US" sz="1000" dirty="0">
              <a:latin typeface="Arial"/>
              <a:cs typeface="Arial"/>
              <a:sym typeface="Arial"/>
            </a:endParaRPr>
          </a:p>
        </p:txBody>
      </p:sp>
      <p:sp>
        <p:nvSpPr>
          <p:cNvPr id="91" name="Text Placeholder 16"/>
          <p:cNvSpPr>
            <a:spLocks noGrp="1"/>
          </p:cNvSpPr>
          <p:nvPr>
            <p:custDataLst>
              <p:tags r:id="rId28"/>
            </p:custDataLst>
          </p:nvPr>
        </p:nvSpPr>
        <p:spPr bwMode="gray">
          <a:xfrm>
            <a:off x="409575" y="22479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53165C8-5460-4D8F-B10A-1E1699B8D1F8}" type="datetime'''''7''''''.''''''''''''''''''''''''''''''''''''''''''5'">
              <a:rPr lang="en-US" sz="1000">
                <a:latin typeface="Arial"/>
                <a:cs typeface="Arial"/>
                <a:sym typeface="Arial"/>
              </a:rPr>
              <a:pPr marL="0" indent="0" algn="r">
                <a:lnSpc>
                  <a:spcPct val="100000"/>
                </a:lnSpc>
                <a:spcBef>
                  <a:spcPct val="0"/>
                </a:spcBef>
                <a:buNone/>
              </a:pPr>
              <a:t>7.5</a:t>
            </a:fld>
            <a:endParaRPr lang="en-US" sz="1000" dirty="0">
              <a:latin typeface="Arial"/>
              <a:cs typeface="Arial"/>
              <a:sym typeface="Arial"/>
            </a:endParaRPr>
          </a:p>
        </p:txBody>
      </p:sp>
      <p:cxnSp>
        <p:nvCxnSpPr>
          <p:cNvPr id="28" name="Straight Connector 27"/>
          <p:cNvCxnSpPr/>
          <p:nvPr>
            <p:custDataLst>
              <p:tags r:id="rId29"/>
            </p:custDataLst>
          </p:nvPr>
        </p:nvCxnSpPr>
        <p:spPr bwMode="gray">
          <a:xfrm>
            <a:off x="2844800" y="5492750"/>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30"/>
            </p:custDataLst>
          </p:nvPr>
        </p:nvCxnSpPr>
        <p:spPr bwMode="gray">
          <a:xfrm>
            <a:off x="5821363" y="5492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31"/>
            </p:custDataLst>
          </p:nvPr>
        </p:nvCxnSpPr>
        <p:spPr bwMode="gray">
          <a:xfrm>
            <a:off x="4573588" y="5492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32"/>
            </p:custDataLst>
          </p:nvPr>
        </p:nvSpPr>
        <p:spPr bwMode="auto">
          <a:xfrm>
            <a:off x="6200775" y="5422900"/>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33"/>
            </p:custDataLst>
          </p:nvPr>
        </p:nvSpPr>
        <p:spPr bwMode="auto">
          <a:xfrm>
            <a:off x="4953000" y="5422900"/>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34"/>
            </p:custDataLst>
          </p:nvPr>
        </p:nvSpPr>
        <p:spPr bwMode="auto">
          <a:xfrm>
            <a:off x="3224213" y="5422900"/>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97229" y="2611803"/>
            <a:ext cx="865188" cy="132344"/>
          </a:xfrm>
          <a:prstGeom prst="rect">
            <a:avLst/>
          </a:prstGeom>
          <a:noFill/>
        </p:spPr>
        <p:txBody>
          <a:bodyPr wrap="square" lIns="0" tIns="0" rIns="0" bIns="0" rtlCol="0">
            <a:spAutoFit/>
          </a:bodyPr>
          <a:lstStyle/>
          <a:p>
            <a:pPr algn="r"/>
            <a:r>
              <a:rPr lang="en-US" b="1" dirty="0" smtClean="0">
                <a:solidFill>
                  <a:srgbClr val="FF0000"/>
                </a:solidFill>
              </a:rPr>
              <a:t>6.1%</a:t>
            </a:r>
            <a:endParaRPr lang="en-US" b="1" dirty="0">
              <a:solidFill>
                <a:srgbClr val="FF0000"/>
              </a:solidFill>
            </a:endParaRPr>
          </a:p>
        </p:txBody>
      </p:sp>
      <p:sp>
        <p:nvSpPr>
          <p:cNvPr id="39" name="TextBox 38"/>
          <p:cNvSpPr txBox="1"/>
          <p:nvPr/>
        </p:nvSpPr>
        <p:spPr>
          <a:xfrm>
            <a:off x="3397229" y="3320929"/>
            <a:ext cx="865188" cy="132344"/>
          </a:xfrm>
          <a:prstGeom prst="rect">
            <a:avLst/>
          </a:prstGeom>
          <a:noFill/>
        </p:spPr>
        <p:txBody>
          <a:bodyPr wrap="square" lIns="0" tIns="0" rIns="0" bIns="0" rtlCol="0">
            <a:spAutoFit/>
          </a:bodyPr>
          <a:lstStyle/>
          <a:p>
            <a:pPr algn="r"/>
            <a:r>
              <a:rPr lang="en-US" b="1" dirty="0" smtClean="0">
                <a:solidFill>
                  <a:srgbClr val="FFC000"/>
                </a:solidFill>
              </a:rPr>
              <a:t>4.7%</a:t>
            </a:r>
            <a:endParaRPr lang="en-US" b="1" dirty="0">
              <a:solidFill>
                <a:srgbClr val="FFC000"/>
              </a:solidFill>
            </a:endParaRPr>
          </a:p>
        </p:txBody>
      </p:sp>
      <p:graphicFrame>
        <p:nvGraphicFramePr>
          <p:cNvPr id="116" name="Object 115"/>
          <p:cNvGraphicFramePr>
            <a:graphicFrameLocks/>
          </p:cNvGraphicFramePr>
          <p:nvPr>
            <p:custDataLst>
              <p:tags r:id="rId35"/>
            </p:custDataLst>
            <p:extLst>
              <p:ext uri="{D42A27DB-BD31-4B8C-83A1-F6EECF244321}">
                <p14:modId xmlns:p14="http://schemas.microsoft.com/office/powerpoint/2010/main" val="2816178040"/>
              </p:ext>
            </p:extLst>
          </p:nvPr>
        </p:nvGraphicFramePr>
        <p:xfrm>
          <a:off x="5334000" y="2019299"/>
          <a:ext cx="3781321" cy="2905200"/>
        </p:xfrm>
        <a:graphic>
          <a:graphicData uri="http://schemas.openxmlformats.org/presentationml/2006/ole">
            <mc:AlternateContent xmlns:mc="http://schemas.openxmlformats.org/markup-compatibility/2006">
              <mc:Choice xmlns:v="urn:schemas-microsoft-com:vml" Requires="v">
                <p:oleObj spid="_x0000_s303522" name="Chart" r:id="rId63" imgW="3781321" imgH="2905200" progId="MSGraph.Chart.8">
                  <p:embed followColorScheme="full"/>
                </p:oleObj>
              </mc:Choice>
              <mc:Fallback>
                <p:oleObj name="Chart" r:id="rId63" imgW="3781321" imgH="2905200" progId="MSGraph.Chart.8">
                  <p:embed followColorScheme="full"/>
                  <p:pic>
                    <p:nvPicPr>
                      <p:cNvPr id="0" name=""/>
                      <p:cNvPicPr/>
                      <p:nvPr/>
                    </p:nvPicPr>
                    <p:blipFill>
                      <a:blip r:embed="rId64"/>
                      <a:stretch>
                        <a:fillRect/>
                      </a:stretch>
                    </p:blipFill>
                    <p:spPr>
                      <a:xfrm>
                        <a:off x="5334000" y="2019299"/>
                        <a:ext cx="3781321" cy="2905200"/>
                      </a:xfrm>
                      <a:prstGeom prst="rect">
                        <a:avLst/>
                      </a:prstGeom>
                    </p:spPr>
                  </p:pic>
                </p:oleObj>
              </mc:Fallback>
            </mc:AlternateContent>
          </a:graphicData>
        </a:graphic>
      </p:graphicFrame>
      <p:sp>
        <p:nvSpPr>
          <p:cNvPr id="208" name="Text Placeholder 102"/>
          <p:cNvSpPr>
            <a:spLocks noGrp="1"/>
          </p:cNvSpPr>
          <p:nvPr>
            <p:custDataLst>
              <p:tags r:id="rId36"/>
            </p:custDataLst>
          </p:nvPr>
        </p:nvSpPr>
        <p:spPr bwMode="gray">
          <a:xfrm>
            <a:off x="519112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2CEA778-F452-4C20-BD90-407F59779B32}" type="datetime'''''''''''''''''''''''''''''''''''''4''.2'''''">
              <a:rPr lang="en-US" sz="1000">
                <a:latin typeface="Arial"/>
                <a:cs typeface="Arial"/>
                <a:sym typeface="Arial"/>
              </a:rPr>
              <a:pPr marL="0" indent="0" algn="r">
                <a:lnSpc>
                  <a:spcPct val="100000"/>
                </a:lnSpc>
                <a:spcBef>
                  <a:spcPct val="0"/>
                </a:spcBef>
                <a:buNone/>
              </a:pPr>
              <a:t>4.2</a:t>
            </a:fld>
            <a:endParaRPr lang="en-US" sz="1000" dirty="0">
              <a:latin typeface="Arial"/>
              <a:cs typeface="Arial"/>
              <a:sym typeface="Arial"/>
            </a:endParaRPr>
          </a:p>
        </p:txBody>
      </p:sp>
      <p:sp>
        <p:nvSpPr>
          <p:cNvPr id="173" name="Text Placeholder 74"/>
          <p:cNvSpPr>
            <a:spLocks noGrp="1"/>
          </p:cNvSpPr>
          <p:nvPr>
            <p:custDataLst>
              <p:tags r:id="rId37"/>
            </p:custDataLst>
          </p:nvPr>
        </p:nvSpPr>
        <p:spPr bwMode="gray">
          <a:xfrm>
            <a:off x="5191125" y="2838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967F386-28AD-4970-9443-DC1B8087708E}"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207" name="Text Placeholder 101"/>
          <p:cNvSpPr>
            <a:spLocks noGrp="1"/>
          </p:cNvSpPr>
          <p:nvPr>
            <p:custDataLst>
              <p:tags r:id="rId38"/>
            </p:custDataLst>
          </p:nvPr>
        </p:nvSpPr>
        <p:spPr bwMode="gray">
          <a:xfrm>
            <a:off x="5191125" y="2266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53314F4-027E-4F4F-9D40-5F4CE30AEF0D}" type="datetime'3.''''''''''9'''''''''''''''''''''''''''''''''''''''''''''''">
              <a:rPr lang="en-US" sz="1000">
                <a:latin typeface="Arial"/>
                <a:cs typeface="Arial"/>
                <a:sym typeface="Arial"/>
              </a:rPr>
              <a:pPr marL="0" indent="0" algn="r">
                <a:lnSpc>
                  <a:spcPct val="100000"/>
                </a:lnSpc>
                <a:spcBef>
                  <a:spcPct val="0"/>
                </a:spcBef>
                <a:buNone/>
              </a:pPr>
              <a:t>3.9</a:t>
            </a:fld>
            <a:endParaRPr lang="en-US" sz="1000" dirty="0">
              <a:latin typeface="Arial"/>
              <a:cs typeface="Arial"/>
              <a:sym typeface="Arial"/>
            </a:endParaRPr>
          </a:p>
        </p:txBody>
      </p:sp>
      <p:sp>
        <p:nvSpPr>
          <p:cNvPr id="206" name="Text Placeholder 100"/>
          <p:cNvSpPr>
            <a:spLocks noGrp="1"/>
          </p:cNvSpPr>
          <p:nvPr>
            <p:custDataLst>
              <p:tags r:id="rId39"/>
            </p:custDataLst>
          </p:nvPr>
        </p:nvSpPr>
        <p:spPr bwMode="gray">
          <a:xfrm>
            <a:off x="5191125" y="2457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4E16324-6B46-4B46-B69C-707FFA4D9F84}" type="datetime'''''''''''''''''''''''''''''''''''''''3''.6'''''''''''''">
              <a:rPr lang="en-US" sz="1000">
                <a:latin typeface="Arial"/>
                <a:cs typeface="Arial"/>
                <a:sym typeface="Arial"/>
              </a:rPr>
              <a:pPr marL="0" indent="0" algn="r">
                <a:lnSpc>
                  <a:spcPct val="100000"/>
                </a:lnSpc>
                <a:spcBef>
                  <a:spcPct val="0"/>
                </a:spcBef>
                <a:buNone/>
              </a:pPr>
              <a:t>3.6</a:t>
            </a:fld>
            <a:endParaRPr lang="en-US" sz="1000" dirty="0">
              <a:latin typeface="Arial"/>
              <a:cs typeface="Arial"/>
              <a:sym typeface="Arial"/>
            </a:endParaRPr>
          </a:p>
        </p:txBody>
      </p:sp>
      <p:sp>
        <p:nvSpPr>
          <p:cNvPr id="205" name="Text Placeholder 99"/>
          <p:cNvSpPr>
            <a:spLocks noGrp="1"/>
          </p:cNvSpPr>
          <p:nvPr>
            <p:custDataLst>
              <p:tags r:id="rId40"/>
            </p:custDataLst>
          </p:nvPr>
        </p:nvSpPr>
        <p:spPr bwMode="gray">
          <a:xfrm>
            <a:off x="5191125" y="2647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BDC36BA-9F50-4E5B-9B47-2BE2D5F94519}" type="datetime'''''3''''''''''''.3'''''">
              <a:rPr lang="en-US" sz="1000">
                <a:latin typeface="Arial"/>
                <a:cs typeface="Arial"/>
                <a:sym typeface="Arial"/>
              </a:rPr>
              <a:pPr marL="0" indent="0" algn="r">
                <a:lnSpc>
                  <a:spcPct val="100000"/>
                </a:lnSpc>
                <a:spcBef>
                  <a:spcPct val="0"/>
                </a:spcBef>
                <a:buNone/>
              </a:pPr>
              <a:t>3.3</a:t>
            </a:fld>
            <a:endParaRPr lang="en-US" sz="1000" dirty="0">
              <a:latin typeface="Arial"/>
              <a:cs typeface="Arial"/>
              <a:sym typeface="Arial"/>
            </a:endParaRPr>
          </a:p>
        </p:txBody>
      </p:sp>
      <p:sp>
        <p:nvSpPr>
          <p:cNvPr id="204" name="Text Placeholder 98"/>
          <p:cNvSpPr>
            <a:spLocks noGrp="1"/>
          </p:cNvSpPr>
          <p:nvPr>
            <p:custDataLst>
              <p:tags r:id="rId41"/>
            </p:custDataLst>
          </p:nvPr>
        </p:nvSpPr>
        <p:spPr bwMode="gray">
          <a:xfrm>
            <a:off x="5191125" y="3028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817CD85-689D-48D6-B818-455B35B5459D}" type="datetime'''2''''''''''''''''.''''''''''''''''7'''''''''''''''''''">
              <a:rPr lang="en-US" sz="1000">
                <a:latin typeface="Arial"/>
                <a:cs typeface="Arial"/>
                <a:sym typeface="Arial"/>
              </a:rPr>
              <a:pPr marL="0" indent="0" algn="r">
                <a:lnSpc>
                  <a:spcPct val="100000"/>
                </a:lnSpc>
                <a:spcBef>
                  <a:spcPct val="0"/>
                </a:spcBef>
                <a:buNone/>
              </a:pPr>
              <a:t>2.7</a:t>
            </a:fld>
            <a:endParaRPr lang="en-US" sz="1000" dirty="0">
              <a:latin typeface="Arial"/>
              <a:cs typeface="Arial"/>
              <a:sym typeface="Arial"/>
            </a:endParaRPr>
          </a:p>
        </p:txBody>
      </p:sp>
      <p:sp>
        <p:nvSpPr>
          <p:cNvPr id="203" name="Text Placeholder 97"/>
          <p:cNvSpPr>
            <a:spLocks noGrp="1"/>
          </p:cNvSpPr>
          <p:nvPr>
            <p:custDataLst>
              <p:tags r:id="rId42"/>
            </p:custDataLst>
          </p:nvPr>
        </p:nvSpPr>
        <p:spPr bwMode="gray">
          <a:xfrm>
            <a:off x="5191125" y="3219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6F06676-E12A-41F6-8BDE-2E27991A124D}" type="datetime'''''''''''''''2''''''''''''''.''''''''''4'''''''''''''''''">
              <a:rPr lang="en-US" sz="1000">
                <a:latin typeface="Arial"/>
                <a:cs typeface="Arial"/>
                <a:sym typeface="Arial"/>
              </a:rPr>
              <a:pPr marL="0" indent="0" algn="r">
                <a:lnSpc>
                  <a:spcPct val="100000"/>
                </a:lnSpc>
                <a:spcBef>
                  <a:spcPct val="0"/>
                </a:spcBef>
                <a:buNone/>
              </a:pPr>
              <a:t>2.4</a:t>
            </a:fld>
            <a:endParaRPr lang="en-US" sz="1000" dirty="0">
              <a:latin typeface="Arial"/>
              <a:cs typeface="Arial"/>
              <a:sym typeface="Arial"/>
            </a:endParaRPr>
          </a:p>
        </p:txBody>
      </p:sp>
      <p:sp>
        <p:nvSpPr>
          <p:cNvPr id="202" name="Text Placeholder 96"/>
          <p:cNvSpPr>
            <a:spLocks noGrp="1"/>
          </p:cNvSpPr>
          <p:nvPr>
            <p:custDataLst>
              <p:tags r:id="rId43"/>
            </p:custDataLst>
          </p:nvPr>
        </p:nvSpPr>
        <p:spPr bwMode="gray">
          <a:xfrm>
            <a:off x="519112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A93425B-44D8-4705-BA58-53E942060444}" type="datetime'''''''2.''''''''1'''''''''''''''''''''''''''''">
              <a:rPr lang="en-US" sz="1000">
                <a:latin typeface="Arial"/>
                <a:cs typeface="Arial"/>
                <a:sym typeface="Arial"/>
              </a:rPr>
              <a:pPr marL="0" indent="0" algn="r">
                <a:lnSpc>
                  <a:spcPct val="100000"/>
                </a:lnSpc>
                <a:spcBef>
                  <a:spcPct val="0"/>
                </a:spcBef>
                <a:buNone/>
              </a:pPr>
              <a:t>2.1</a:t>
            </a:fld>
            <a:endParaRPr lang="en-US" sz="1000" dirty="0">
              <a:latin typeface="Arial"/>
              <a:cs typeface="Arial"/>
              <a:sym typeface="Arial"/>
            </a:endParaRPr>
          </a:p>
        </p:txBody>
      </p:sp>
      <p:sp>
        <p:nvSpPr>
          <p:cNvPr id="201" name="Text Placeholder 95"/>
          <p:cNvSpPr>
            <a:spLocks noGrp="1"/>
          </p:cNvSpPr>
          <p:nvPr>
            <p:custDataLst>
              <p:tags r:id="rId44"/>
            </p:custDataLst>
          </p:nvPr>
        </p:nvSpPr>
        <p:spPr bwMode="gray">
          <a:xfrm>
            <a:off x="5191125" y="3600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DC0CE70-74E5-4B38-B626-BD126C94D339}" type="datetime'''1''''''''''''''''''''''''''''''.''''''''8'''''''''''''''">
              <a:rPr lang="en-US" sz="1000">
                <a:latin typeface="Arial"/>
                <a:cs typeface="Arial"/>
                <a:sym typeface="Arial"/>
              </a:rPr>
              <a:pPr marL="0" indent="0" algn="r">
                <a:lnSpc>
                  <a:spcPct val="100000"/>
                </a:lnSpc>
                <a:spcBef>
                  <a:spcPct val="0"/>
                </a:spcBef>
                <a:buNone/>
              </a:pPr>
              <a:t>1.8</a:t>
            </a:fld>
            <a:endParaRPr lang="en-US" sz="1000" dirty="0">
              <a:latin typeface="Arial"/>
              <a:cs typeface="Arial"/>
              <a:sym typeface="Arial"/>
            </a:endParaRPr>
          </a:p>
        </p:txBody>
      </p:sp>
      <p:sp>
        <p:nvSpPr>
          <p:cNvPr id="124" name="Text Placeholder 38"/>
          <p:cNvSpPr>
            <a:spLocks noGrp="1"/>
          </p:cNvSpPr>
          <p:nvPr>
            <p:custDataLst>
              <p:tags r:id="rId45"/>
            </p:custDataLst>
          </p:nvPr>
        </p:nvSpPr>
        <p:spPr bwMode="gray">
          <a:xfrm>
            <a:off x="5191125" y="3790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200" name="Text Placeholder 94"/>
          <p:cNvSpPr>
            <a:spLocks noGrp="1"/>
          </p:cNvSpPr>
          <p:nvPr>
            <p:custDataLst>
              <p:tags r:id="rId46"/>
            </p:custDataLst>
          </p:nvPr>
        </p:nvSpPr>
        <p:spPr bwMode="gray">
          <a:xfrm>
            <a:off x="5191125" y="3981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47"/>
            </p:custDataLst>
          </p:nvPr>
        </p:nvSpPr>
        <p:spPr bwMode="gray">
          <a:xfrm>
            <a:off x="5191125" y="4171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48"/>
            </p:custDataLst>
          </p:nvPr>
        </p:nvSpPr>
        <p:spPr bwMode="gray">
          <a:xfrm>
            <a:off x="5191125" y="4362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97" name="Text Placeholder 91"/>
          <p:cNvSpPr>
            <a:spLocks noGrp="1"/>
          </p:cNvSpPr>
          <p:nvPr>
            <p:custDataLst>
              <p:tags r:id="rId49"/>
            </p:custDataLst>
          </p:nvPr>
        </p:nvSpPr>
        <p:spPr bwMode="gray">
          <a:xfrm>
            <a:off x="5191125" y="4552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50"/>
            </p:custDataLst>
          </p:nvPr>
        </p:nvSpPr>
        <p:spPr bwMode="gray">
          <a:xfrm>
            <a:off x="519112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182" name="Text Placeholder 82"/>
          <p:cNvSpPr>
            <a:spLocks noGrp="1"/>
          </p:cNvSpPr>
          <p:nvPr>
            <p:custDataLst>
              <p:tags r:id="rId51"/>
            </p:custDataLst>
          </p:nvPr>
        </p:nvSpPr>
        <p:spPr bwMode="gray">
          <a:xfrm>
            <a:off x="88106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2823ED-0AAC-4432-A722-8F6814276FC4}"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81" name="Text Placeholder 81"/>
          <p:cNvSpPr>
            <a:spLocks noGrp="1"/>
          </p:cNvSpPr>
          <p:nvPr>
            <p:custDataLst>
              <p:tags r:id="rId52"/>
            </p:custDataLst>
          </p:nvPr>
        </p:nvSpPr>
        <p:spPr bwMode="gray">
          <a:xfrm>
            <a:off x="82375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63DE2D1-7B77-4427-9A75-EE0D2D90D98A}"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80" name="Text Placeholder 80"/>
          <p:cNvSpPr>
            <a:spLocks noGrp="1"/>
          </p:cNvSpPr>
          <p:nvPr>
            <p:custDataLst>
              <p:tags r:id="rId53"/>
            </p:custDataLst>
          </p:nvPr>
        </p:nvSpPr>
        <p:spPr bwMode="gray">
          <a:xfrm>
            <a:off x="763587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B09D873-8AB2-4152-8F46-812CA6045D45}"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79" name="Text Placeholder 79"/>
          <p:cNvSpPr>
            <a:spLocks noGrp="1"/>
          </p:cNvSpPr>
          <p:nvPr>
            <p:custDataLst>
              <p:tags r:id="rId54"/>
            </p:custDataLst>
          </p:nvPr>
        </p:nvSpPr>
        <p:spPr bwMode="gray">
          <a:xfrm>
            <a:off x="70453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980A29-315E-4D3A-A161-7F7FCD636910}"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78" name="Text Placeholder 78"/>
          <p:cNvSpPr>
            <a:spLocks noGrp="1"/>
          </p:cNvSpPr>
          <p:nvPr>
            <p:custDataLst>
              <p:tags r:id="rId55"/>
            </p:custDataLst>
          </p:nvPr>
        </p:nvSpPr>
        <p:spPr bwMode="gray">
          <a:xfrm>
            <a:off x="64770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9A2D673-1DF1-453B-9241-BDB6D225FFC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77" name="Text Placeholder 77"/>
          <p:cNvSpPr>
            <a:spLocks noGrp="1"/>
          </p:cNvSpPr>
          <p:nvPr>
            <p:custDataLst>
              <p:tags r:id="rId56"/>
            </p:custDataLst>
          </p:nvPr>
        </p:nvSpPr>
        <p:spPr bwMode="gray">
          <a:xfrm>
            <a:off x="5846763"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FD4371-2F27-42A1-888F-20362716618C}"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76" name="Text Placeholder 76"/>
          <p:cNvSpPr>
            <a:spLocks noGrp="1"/>
          </p:cNvSpPr>
          <p:nvPr>
            <p:custDataLst>
              <p:tags r:id="rId57"/>
            </p:custDataLst>
          </p:nvPr>
        </p:nvSpPr>
        <p:spPr bwMode="gray">
          <a:xfrm>
            <a:off x="52673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4BA471B-DD7A-4865-A282-4D81E35ADFC2}"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37" name="TextBox 136"/>
          <p:cNvSpPr txBox="1"/>
          <p:nvPr/>
        </p:nvSpPr>
        <p:spPr>
          <a:xfrm>
            <a:off x="8108156" y="2608636"/>
            <a:ext cx="865188" cy="132344"/>
          </a:xfrm>
          <a:prstGeom prst="rect">
            <a:avLst/>
          </a:prstGeom>
          <a:noFill/>
        </p:spPr>
        <p:txBody>
          <a:bodyPr wrap="square" lIns="0" tIns="0" rIns="0" bIns="0" rtlCol="0">
            <a:spAutoFit/>
          </a:bodyPr>
          <a:lstStyle/>
          <a:p>
            <a:pPr algn="r"/>
            <a:r>
              <a:rPr lang="en-US" b="1" dirty="0" smtClean="0">
                <a:solidFill>
                  <a:srgbClr val="FF0000"/>
                </a:solidFill>
              </a:rPr>
              <a:t>3.2%</a:t>
            </a:r>
            <a:endParaRPr lang="en-US" b="1" dirty="0">
              <a:solidFill>
                <a:srgbClr val="FF0000"/>
              </a:solidFill>
            </a:endParaRPr>
          </a:p>
        </p:txBody>
      </p:sp>
      <p:sp>
        <p:nvSpPr>
          <p:cNvPr id="138" name="TextBox 137"/>
          <p:cNvSpPr txBox="1"/>
          <p:nvPr/>
        </p:nvSpPr>
        <p:spPr>
          <a:xfrm>
            <a:off x="8108156" y="3246384"/>
            <a:ext cx="865188" cy="132344"/>
          </a:xfrm>
          <a:prstGeom prst="rect">
            <a:avLst/>
          </a:prstGeom>
          <a:noFill/>
        </p:spPr>
        <p:txBody>
          <a:bodyPr wrap="square" lIns="0" tIns="0" rIns="0" bIns="0" rtlCol="0">
            <a:spAutoFit/>
          </a:bodyPr>
          <a:lstStyle/>
          <a:p>
            <a:pPr algn="r"/>
            <a:r>
              <a:rPr lang="en-US" b="1" dirty="0" smtClean="0">
                <a:solidFill>
                  <a:srgbClr val="FFC000"/>
                </a:solidFill>
              </a:rPr>
              <a:t>2.6%</a:t>
            </a:r>
            <a:endParaRPr lang="en-US" b="1" dirty="0">
              <a:solidFill>
                <a:srgbClr val="FFC000"/>
              </a:solidFill>
            </a:endParaRPr>
          </a:p>
        </p:txBody>
      </p:sp>
      <p:sp>
        <p:nvSpPr>
          <p:cNvPr id="218" name="Footnote"/>
          <p:cNvSpPr/>
          <p:nvPr/>
        </p:nvSpPr>
        <p:spPr bwMode="auto">
          <a:xfrm>
            <a:off x="372305" y="6140290"/>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sp>
        <p:nvSpPr>
          <p:cNvPr id="2" name="TextBox 1"/>
          <p:cNvSpPr txBox="1"/>
          <p:nvPr/>
        </p:nvSpPr>
        <p:spPr>
          <a:xfrm>
            <a:off x="362974" y="1468438"/>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Residential</a:t>
            </a:r>
            <a:r>
              <a:rPr lang="pt-BR" sz="1400" b="1" dirty="0" smtClean="0">
                <a:solidFill>
                  <a:schemeClr val="accent1"/>
                </a:solidFill>
                <a:latin typeface="+mj-lt"/>
              </a:rPr>
              <a:t> </a:t>
            </a:r>
            <a:r>
              <a:rPr lang="pt-BR" sz="1400" b="1" dirty="0" err="1" smtClean="0">
                <a:solidFill>
                  <a:schemeClr val="accent1"/>
                </a:solidFill>
                <a:latin typeface="+mj-lt"/>
              </a:rPr>
              <a:t>Mortgages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sp>
        <p:nvSpPr>
          <p:cNvPr id="3" name="TextBox 2"/>
          <p:cNvSpPr txBox="1"/>
          <p:nvPr/>
        </p:nvSpPr>
        <p:spPr>
          <a:xfrm>
            <a:off x="5105400" y="1468438"/>
            <a:ext cx="3906044"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smtClean="0">
                <a:solidFill>
                  <a:schemeClr val="accent1"/>
                </a:solidFill>
                <a:latin typeface="+mj-lt"/>
              </a:rPr>
              <a:t>Home </a:t>
            </a:r>
            <a:r>
              <a:rPr lang="pt-BR" sz="1400" b="1" dirty="0" err="1" smtClean="0">
                <a:solidFill>
                  <a:schemeClr val="accent1"/>
                </a:solidFill>
                <a:latin typeface="+mj-lt"/>
              </a:rPr>
              <a:t>Equity</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69" name="Group 68"/>
          <p:cNvGrpSpPr/>
          <p:nvPr/>
        </p:nvGrpSpPr>
        <p:grpSpPr>
          <a:xfrm>
            <a:off x="350611" y="72184"/>
            <a:ext cx="3063770" cy="189008"/>
            <a:chOff x="403281" y="164517"/>
            <a:chExt cx="3063770" cy="189008"/>
          </a:xfrm>
        </p:grpSpPr>
        <p:sp>
          <p:nvSpPr>
            <p:cNvPr id="70"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71" name="Oval 70"/>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2860274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33026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4544" name="think-cell Slide" r:id="rId38" imgW="270" imgH="270" progId="TCLayout.ActiveDocument.1">
                  <p:embed/>
                </p:oleObj>
              </mc:Choice>
              <mc:Fallback>
                <p:oleObj name="think-cell Slide" r:id="rId38" imgW="270" imgH="270" progId="TCLayout.ActiveDocument.1">
                  <p:embed/>
                  <p:pic>
                    <p:nvPicPr>
                      <p:cNvPr id="0" name=""/>
                      <p:cNvPicPr/>
                      <p:nvPr/>
                    </p:nvPicPr>
                    <p:blipFill>
                      <a:blip r:embed="rId39"/>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2795767400"/>
              </p:ext>
            </p:extLst>
          </p:nvPr>
        </p:nvGraphicFramePr>
        <p:xfrm>
          <a:off x="571499" y="2057400"/>
          <a:ext cx="3762412" cy="2857410"/>
        </p:xfrm>
        <a:graphic>
          <a:graphicData uri="http://schemas.openxmlformats.org/presentationml/2006/ole">
            <mc:AlternateContent xmlns:mc="http://schemas.openxmlformats.org/markup-compatibility/2006">
              <mc:Choice xmlns:v="urn:schemas-microsoft-com:vml" Requires="v">
                <p:oleObj spid="_x0000_s304545" name="Chart" r:id="rId40" imgW="3762412" imgH="2857410" progId="MSGraph.Chart.8">
                  <p:embed followColorScheme="full"/>
                </p:oleObj>
              </mc:Choice>
              <mc:Fallback>
                <p:oleObj name="Chart" r:id="rId40" imgW="3762412" imgH="2857410" progId="MSGraph.Chart.8">
                  <p:embed followColorScheme="full"/>
                  <p:pic>
                    <p:nvPicPr>
                      <p:cNvPr id="0" name=""/>
                      <p:cNvPicPr/>
                      <p:nvPr/>
                    </p:nvPicPr>
                    <p:blipFill>
                      <a:blip r:embed="rId41"/>
                      <a:stretch>
                        <a:fillRect/>
                      </a:stretch>
                    </p:blipFill>
                    <p:spPr>
                      <a:xfrm>
                        <a:off x="571499" y="2057400"/>
                        <a:ext cx="3762412" cy="2857410"/>
                      </a:xfrm>
                      <a:prstGeom prst="rect">
                        <a:avLst/>
                      </a:prstGeom>
                    </p:spPr>
                  </p:pic>
                </p:oleObj>
              </mc:Fallback>
            </mc:AlternateContent>
          </a:graphicData>
        </a:graphic>
      </p:graphicFrame>
      <p:sp>
        <p:nvSpPr>
          <p:cNvPr id="102" name="Text Placeholder 127"/>
          <p:cNvSpPr>
            <a:spLocks noGrp="1"/>
          </p:cNvSpPr>
          <p:nvPr>
            <p:custDataLst>
              <p:tags r:id="rId5"/>
            </p:custDataLst>
          </p:nvPr>
        </p:nvSpPr>
        <p:spPr bwMode="gray">
          <a:xfrm>
            <a:off x="409575" y="40767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6929B13-D027-4DE7-9BC9-1B30AA7FB312}"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103" name="Text Placeholder 128"/>
          <p:cNvSpPr>
            <a:spLocks noGrp="1"/>
          </p:cNvSpPr>
          <p:nvPr>
            <p:custDataLst>
              <p:tags r:id="rId6"/>
            </p:custDataLst>
          </p:nvPr>
        </p:nvSpPr>
        <p:spPr bwMode="gray">
          <a:xfrm>
            <a:off x="409575" y="3419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FC8C4BA-2386-4CFC-BF09-421C7BF81BD7}"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04" name="Text Placeholder 129"/>
          <p:cNvSpPr>
            <a:spLocks noGrp="1"/>
          </p:cNvSpPr>
          <p:nvPr>
            <p:custDataLst>
              <p:tags r:id="rId7"/>
            </p:custDataLst>
          </p:nvPr>
        </p:nvSpPr>
        <p:spPr bwMode="gray">
          <a:xfrm>
            <a:off x="40957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712C0A-DAB8-4A76-8319-DD9044CE2AE8}"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43" name="Text Placeholder 48"/>
          <p:cNvSpPr>
            <a:spLocks noGrp="1"/>
          </p:cNvSpPr>
          <p:nvPr>
            <p:custDataLst>
              <p:tags r:id="rId8"/>
            </p:custDataLst>
          </p:nvPr>
        </p:nvSpPr>
        <p:spPr bwMode="gray">
          <a:xfrm>
            <a:off x="409575" y="27527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428D6A-38D9-43CF-931D-9B558282F182}"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61" name="Text Placeholder 23"/>
          <p:cNvSpPr>
            <a:spLocks noGrp="1"/>
          </p:cNvSpPr>
          <p:nvPr>
            <p:custDataLst>
              <p:tags r:id="rId9"/>
            </p:custDataLst>
          </p:nvPr>
        </p:nvSpPr>
        <p:spPr bwMode="gray">
          <a:xfrm>
            <a:off x="40957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5" name="Text Placeholder 107"/>
          <p:cNvSpPr>
            <a:spLocks noGrp="1"/>
          </p:cNvSpPr>
          <p:nvPr>
            <p:custDataLst>
              <p:tags r:id="rId10"/>
            </p:custDataLst>
          </p:nvPr>
        </p:nvSpPr>
        <p:spPr bwMode="gray">
          <a:xfrm>
            <a:off x="48577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19884AB-6CE7-44A3-897C-62F53D99F556}"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6" name="Text Placeholder 108"/>
          <p:cNvSpPr>
            <a:spLocks noGrp="1"/>
          </p:cNvSpPr>
          <p:nvPr>
            <p:custDataLst>
              <p:tags r:id="rId11"/>
            </p:custDataLst>
          </p:nvPr>
        </p:nvSpPr>
        <p:spPr bwMode="gray">
          <a:xfrm>
            <a:off x="1065213"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E4B686-8DCB-4B09-9B92-C95E1CCC484D}"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09"/>
          <p:cNvSpPr>
            <a:spLocks noGrp="1"/>
          </p:cNvSpPr>
          <p:nvPr>
            <p:custDataLst>
              <p:tags r:id="rId12"/>
            </p:custDataLst>
          </p:nvPr>
        </p:nvSpPr>
        <p:spPr bwMode="gray">
          <a:xfrm>
            <a:off x="1695450"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AA64506-2CAC-4042-94E5-FE54693C62A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78" name="Text Placeholder 110"/>
          <p:cNvSpPr>
            <a:spLocks noGrp="1"/>
          </p:cNvSpPr>
          <p:nvPr>
            <p:custDataLst>
              <p:tags r:id="rId13"/>
            </p:custDataLst>
          </p:nvPr>
        </p:nvSpPr>
        <p:spPr bwMode="gray">
          <a:xfrm>
            <a:off x="2273300"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F04E74-FCCE-4C20-90E2-F2CEFEF60BFE}"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79" name="Text Placeholder 111"/>
          <p:cNvSpPr>
            <a:spLocks noGrp="1"/>
          </p:cNvSpPr>
          <p:nvPr>
            <p:custDataLst>
              <p:tags r:id="rId14"/>
            </p:custDataLst>
          </p:nvPr>
        </p:nvSpPr>
        <p:spPr bwMode="gray">
          <a:xfrm>
            <a:off x="2863850"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A6B96E-38B5-42C7-8B7B-C1BF1EDE3FF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80" name="Text Placeholder 112"/>
          <p:cNvSpPr>
            <a:spLocks noGrp="1"/>
          </p:cNvSpPr>
          <p:nvPr>
            <p:custDataLst>
              <p:tags r:id="rId15"/>
            </p:custDataLst>
          </p:nvPr>
        </p:nvSpPr>
        <p:spPr bwMode="gray">
          <a:xfrm>
            <a:off x="346551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2538B63-869F-4698-A741-BD4F293769FD}"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1" name="Text Placeholder 113"/>
          <p:cNvSpPr>
            <a:spLocks noGrp="1"/>
          </p:cNvSpPr>
          <p:nvPr>
            <p:custDataLst>
              <p:tags r:id="rId16"/>
            </p:custDataLst>
          </p:nvPr>
        </p:nvSpPr>
        <p:spPr bwMode="gray">
          <a:xfrm>
            <a:off x="4038600"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C8A4963-62AB-4F0B-B260-B10E4670C2BE}"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cxnSp>
        <p:nvCxnSpPr>
          <p:cNvPr id="27" name="Straight Connector 26"/>
          <p:cNvCxnSpPr/>
          <p:nvPr>
            <p:custDataLst>
              <p:tags r:id="rId17"/>
            </p:custDataLst>
          </p:nvPr>
        </p:nvCxnSpPr>
        <p:spPr bwMode="gray">
          <a:xfrm>
            <a:off x="5810250" y="5516563"/>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8"/>
            </p:custDataLst>
          </p:nvPr>
        </p:nvCxnSpPr>
        <p:spPr bwMode="gray">
          <a:xfrm>
            <a:off x="4562475" y="55165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9"/>
            </p:custDataLst>
          </p:nvPr>
        </p:nvCxnSpPr>
        <p:spPr bwMode="gray">
          <a:xfrm>
            <a:off x="2833688" y="5516563"/>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0"/>
            </p:custDataLst>
          </p:nvPr>
        </p:nvSpPr>
        <p:spPr bwMode="auto">
          <a:xfrm>
            <a:off x="6189663" y="544671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1"/>
            </p:custDataLst>
          </p:nvPr>
        </p:nvSpPr>
        <p:spPr bwMode="auto">
          <a:xfrm>
            <a:off x="4941888" y="5446713"/>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2"/>
            </p:custDataLst>
          </p:nvPr>
        </p:nvSpPr>
        <p:spPr bwMode="auto">
          <a:xfrm>
            <a:off x="3213100" y="5446713"/>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26676" y="2856586"/>
            <a:ext cx="865188" cy="132344"/>
          </a:xfrm>
          <a:prstGeom prst="rect">
            <a:avLst/>
          </a:prstGeom>
          <a:noFill/>
        </p:spPr>
        <p:txBody>
          <a:bodyPr wrap="square" lIns="0" tIns="0" rIns="0" bIns="0" rtlCol="0">
            <a:spAutoFit/>
          </a:bodyPr>
          <a:lstStyle/>
          <a:p>
            <a:pPr algn="r"/>
            <a:r>
              <a:rPr lang="en-US" b="1" dirty="0" smtClean="0">
                <a:solidFill>
                  <a:srgbClr val="FF0000"/>
                </a:solidFill>
              </a:rPr>
              <a:t>2.7%</a:t>
            </a:r>
            <a:endParaRPr lang="en-US" b="1" dirty="0">
              <a:solidFill>
                <a:srgbClr val="FF0000"/>
              </a:solidFill>
            </a:endParaRPr>
          </a:p>
        </p:txBody>
      </p:sp>
      <p:sp>
        <p:nvSpPr>
          <p:cNvPr id="39" name="TextBox 38"/>
          <p:cNvSpPr txBox="1"/>
          <p:nvPr/>
        </p:nvSpPr>
        <p:spPr>
          <a:xfrm>
            <a:off x="3326676" y="3547973"/>
            <a:ext cx="865188" cy="132344"/>
          </a:xfrm>
          <a:prstGeom prst="rect">
            <a:avLst/>
          </a:prstGeom>
          <a:noFill/>
        </p:spPr>
        <p:txBody>
          <a:bodyPr wrap="square" lIns="0" tIns="0" rIns="0" bIns="0" rtlCol="0">
            <a:spAutoFit/>
          </a:bodyPr>
          <a:lstStyle/>
          <a:p>
            <a:pPr algn="r"/>
            <a:r>
              <a:rPr lang="en-US" b="1" dirty="0" smtClean="0">
                <a:solidFill>
                  <a:srgbClr val="FFC000"/>
                </a:solidFill>
              </a:rPr>
              <a:t>2.0%</a:t>
            </a:r>
            <a:endParaRPr lang="en-US" b="1" dirty="0">
              <a:solidFill>
                <a:srgbClr val="FFC000"/>
              </a:solidFill>
            </a:endParaRPr>
          </a:p>
        </p:txBody>
      </p:sp>
      <p:graphicFrame>
        <p:nvGraphicFramePr>
          <p:cNvPr id="116" name="Object 115"/>
          <p:cNvGraphicFramePr>
            <a:graphicFrameLocks/>
          </p:cNvGraphicFramePr>
          <p:nvPr>
            <p:custDataLst>
              <p:tags r:id="rId23"/>
            </p:custDataLst>
            <p:extLst>
              <p:ext uri="{D42A27DB-BD31-4B8C-83A1-F6EECF244321}">
                <p14:modId xmlns:p14="http://schemas.microsoft.com/office/powerpoint/2010/main" val="1064876265"/>
              </p:ext>
            </p:extLst>
          </p:nvPr>
        </p:nvGraphicFramePr>
        <p:xfrm>
          <a:off x="5372100" y="2057400"/>
          <a:ext cx="3743232" cy="2857410"/>
        </p:xfrm>
        <a:graphic>
          <a:graphicData uri="http://schemas.openxmlformats.org/presentationml/2006/ole">
            <mc:AlternateContent xmlns:mc="http://schemas.openxmlformats.org/markup-compatibility/2006">
              <mc:Choice xmlns:v="urn:schemas-microsoft-com:vml" Requires="v">
                <p:oleObj spid="_x0000_s304546" name="Chart" r:id="rId42" imgW="3743232" imgH="2857410" progId="MSGraph.Chart.8">
                  <p:embed followColorScheme="full"/>
                </p:oleObj>
              </mc:Choice>
              <mc:Fallback>
                <p:oleObj name="Chart" r:id="rId42" imgW="3743232" imgH="2857410" progId="MSGraph.Chart.8">
                  <p:embed followColorScheme="full"/>
                  <p:pic>
                    <p:nvPicPr>
                      <p:cNvPr id="0" name=""/>
                      <p:cNvPicPr/>
                      <p:nvPr/>
                    </p:nvPicPr>
                    <p:blipFill>
                      <a:blip r:embed="rId43"/>
                      <a:stretch>
                        <a:fillRect/>
                      </a:stretch>
                    </p:blipFill>
                    <p:spPr>
                      <a:xfrm>
                        <a:off x="5372100" y="2057400"/>
                        <a:ext cx="3743232" cy="2857410"/>
                      </a:xfrm>
                      <a:prstGeom prst="rect">
                        <a:avLst/>
                      </a:prstGeom>
                    </p:spPr>
                  </p:pic>
                </p:oleObj>
              </mc:Fallback>
            </mc:AlternateContent>
          </a:graphicData>
        </a:graphic>
      </p:graphicFrame>
      <p:sp>
        <p:nvSpPr>
          <p:cNvPr id="124" name="Text Placeholder 38"/>
          <p:cNvSpPr>
            <a:spLocks noGrp="1"/>
          </p:cNvSpPr>
          <p:nvPr>
            <p:custDataLst>
              <p:tags r:id="rId24"/>
            </p:custDataLst>
          </p:nvPr>
        </p:nvSpPr>
        <p:spPr bwMode="gray">
          <a:xfrm>
            <a:off x="5191125"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EE962D4-B2DC-4101-9F02-616074E3475D}" type="datetime'''''''''''1''''''''''''''''''''''''.''''''''''''''''5'">
              <a:rPr lang="en-US" sz="1000">
                <a:latin typeface="Arial"/>
                <a:cs typeface="Arial"/>
                <a:sym typeface="Arial"/>
              </a:rPr>
              <a:pPr/>
              <a:t>1.5</a:t>
            </a:fld>
            <a:endParaRPr lang="en-GB" sz="1000" dirty="0">
              <a:latin typeface="Arial"/>
              <a:cs typeface="Arial"/>
              <a:sym typeface="Arial"/>
            </a:endParaRPr>
          </a:p>
        </p:txBody>
      </p:sp>
      <p:sp>
        <p:nvSpPr>
          <p:cNvPr id="108" name="Text Placeholder 132"/>
          <p:cNvSpPr>
            <a:spLocks noGrp="1"/>
          </p:cNvSpPr>
          <p:nvPr>
            <p:custDataLst>
              <p:tags r:id="rId25"/>
            </p:custDataLst>
          </p:nvPr>
        </p:nvSpPr>
        <p:spPr bwMode="gray">
          <a:xfrm>
            <a:off x="6477000"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F311509-AAAE-49F3-A5D5-B2A58C911498}"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11" name="Text Placeholder 135"/>
          <p:cNvSpPr>
            <a:spLocks noGrp="1"/>
          </p:cNvSpPr>
          <p:nvPr>
            <p:custDataLst>
              <p:tags r:id="rId26"/>
            </p:custDataLst>
          </p:nvPr>
        </p:nvSpPr>
        <p:spPr bwMode="gray">
          <a:xfrm>
            <a:off x="8237538"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6885553-BB60-41A5-B8C1-61CFA5B4A7E3}"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12" name="Text Placeholder 136"/>
          <p:cNvSpPr>
            <a:spLocks noGrp="1"/>
          </p:cNvSpPr>
          <p:nvPr>
            <p:custDataLst>
              <p:tags r:id="rId27"/>
            </p:custDataLst>
          </p:nvPr>
        </p:nvSpPr>
        <p:spPr bwMode="gray">
          <a:xfrm>
            <a:off x="88106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061833-92CD-480F-A455-31E8154A897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07" name="Text Placeholder 131"/>
          <p:cNvSpPr>
            <a:spLocks noGrp="1"/>
          </p:cNvSpPr>
          <p:nvPr>
            <p:custDataLst>
              <p:tags r:id="rId28"/>
            </p:custDataLst>
          </p:nvPr>
        </p:nvSpPr>
        <p:spPr bwMode="gray">
          <a:xfrm>
            <a:off x="5846763"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9E03EE1-57D2-44FB-8FDC-8845BF984118}"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10" name="Text Placeholder 134"/>
          <p:cNvSpPr>
            <a:spLocks noGrp="1"/>
          </p:cNvSpPr>
          <p:nvPr>
            <p:custDataLst>
              <p:tags r:id="rId29"/>
            </p:custDataLst>
          </p:nvPr>
        </p:nvSpPr>
        <p:spPr bwMode="gray">
          <a:xfrm>
            <a:off x="7635875"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BB1351-5F36-4323-9951-95CA4F556822}"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06" name="Text Placeholder 130"/>
          <p:cNvSpPr>
            <a:spLocks noGrp="1"/>
          </p:cNvSpPr>
          <p:nvPr>
            <p:custDataLst>
              <p:tags r:id="rId30"/>
            </p:custDataLst>
          </p:nvPr>
        </p:nvSpPr>
        <p:spPr bwMode="gray">
          <a:xfrm>
            <a:off x="52673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16BA5A9-4D06-40AE-819C-C4AAA3A3AF00}"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09" name="Text Placeholder 133"/>
          <p:cNvSpPr>
            <a:spLocks noGrp="1"/>
          </p:cNvSpPr>
          <p:nvPr>
            <p:custDataLst>
              <p:tags r:id="rId31"/>
            </p:custDataLst>
          </p:nvPr>
        </p:nvSpPr>
        <p:spPr bwMode="gray">
          <a:xfrm>
            <a:off x="704532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D617E37-C1BB-4016-9FF8-6D915CE7E403}"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200" name="Text Placeholder 94"/>
          <p:cNvSpPr>
            <a:spLocks noGrp="1"/>
          </p:cNvSpPr>
          <p:nvPr>
            <p:custDataLst>
              <p:tags r:id="rId32"/>
            </p:custDataLst>
          </p:nvPr>
        </p:nvSpPr>
        <p:spPr bwMode="gray">
          <a:xfrm>
            <a:off x="5191125" y="2619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FC07E3-AC0C-4BA7-A93A-C6BA0C0BBAB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199" name="Text Placeholder 93"/>
          <p:cNvSpPr>
            <a:spLocks noGrp="1"/>
          </p:cNvSpPr>
          <p:nvPr>
            <p:custDataLst>
              <p:tags r:id="rId33"/>
            </p:custDataLst>
          </p:nvPr>
        </p:nvSpPr>
        <p:spPr bwMode="gray">
          <a:xfrm>
            <a:off x="5191125" y="3152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DB7CBA2-1E9E-438D-8753-063A73018C48}"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198" name="Text Placeholder 92"/>
          <p:cNvSpPr>
            <a:spLocks noGrp="1"/>
          </p:cNvSpPr>
          <p:nvPr>
            <p:custDataLst>
              <p:tags r:id="rId34"/>
            </p:custDataLst>
          </p:nvPr>
        </p:nvSpPr>
        <p:spPr bwMode="gray">
          <a:xfrm>
            <a:off x="519112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5A7EDB7-03CA-4D11-8E12-048C4EBF6DEB}"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sp>
        <p:nvSpPr>
          <p:cNvPr id="197" name="Text Placeholder 91"/>
          <p:cNvSpPr>
            <a:spLocks noGrp="1"/>
          </p:cNvSpPr>
          <p:nvPr>
            <p:custDataLst>
              <p:tags r:id="rId35"/>
            </p:custDataLst>
          </p:nvPr>
        </p:nvSpPr>
        <p:spPr bwMode="gray">
          <a:xfrm>
            <a:off x="519112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E43DBFE-D543-4D75-8F5C-DB7C742E82C1}"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129" name="Text Placeholder 23"/>
          <p:cNvSpPr>
            <a:spLocks noGrp="1"/>
          </p:cNvSpPr>
          <p:nvPr>
            <p:custDataLst>
              <p:tags r:id="rId36"/>
            </p:custDataLst>
          </p:nvPr>
        </p:nvSpPr>
        <p:spPr bwMode="gray">
          <a:xfrm>
            <a:off x="5191125"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9CB8133-CD35-4082-9981-D55D77EA2B65}" type="datetime'''''''''0''''''''''''''''''''.''''''''''''0'''''">
              <a:rPr lang="en-US" sz="1000">
                <a:latin typeface="Arial"/>
                <a:cs typeface="Arial"/>
                <a:sym typeface="Arial"/>
              </a:rPr>
              <a:pPr/>
              <a:t>0.0</a:t>
            </a:fld>
            <a:endParaRPr lang="en-GB" sz="1000" dirty="0">
              <a:latin typeface="Arial"/>
              <a:cs typeface="Arial"/>
              <a:sym typeface="Arial"/>
            </a:endParaRPr>
          </a:p>
        </p:txBody>
      </p:sp>
      <p:sp>
        <p:nvSpPr>
          <p:cNvPr id="137" name="TextBox 136"/>
          <p:cNvSpPr txBox="1"/>
          <p:nvPr/>
        </p:nvSpPr>
        <p:spPr>
          <a:xfrm>
            <a:off x="8107415" y="2687041"/>
            <a:ext cx="865188" cy="132344"/>
          </a:xfrm>
          <a:prstGeom prst="rect">
            <a:avLst/>
          </a:prstGeom>
          <a:noFill/>
        </p:spPr>
        <p:txBody>
          <a:bodyPr wrap="square" lIns="0" tIns="0" rIns="0" bIns="0" rtlCol="0">
            <a:spAutoFit/>
          </a:bodyPr>
          <a:lstStyle/>
          <a:p>
            <a:pPr algn="r"/>
            <a:r>
              <a:rPr lang="en-US" b="1" dirty="0" smtClean="0">
                <a:solidFill>
                  <a:srgbClr val="FF0000"/>
                </a:solidFill>
              </a:rPr>
              <a:t>1.1%</a:t>
            </a:r>
            <a:endParaRPr lang="en-US" b="1" dirty="0">
              <a:solidFill>
                <a:srgbClr val="FF0000"/>
              </a:solidFill>
            </a:endParaRPr>
          </a:p>
        </p:txBody>
      </p:sp>
      <p:sp>
        <p:nvSpPr>
          <p:cNvPr id="138" name="TextBox 137"/>
          <p:cNvSpPr txBox="1"/>
          <p:nvPr/>
        </p:nvSpPr>
        <p:spPr>
          <a:xfrm>
            <a:off x="8107415" y="3108275"/>
            <a:ext cx="865188" cy="132344"/>
          </a:xfrm>
          <a:prstGeom prst="rect">
            <a:avLst/>
          </a:prstGeom>
          <a:noFill/>
        </p:spPr>
        <p:txBody>
          <a:bodyPr wrap="square" lIns="0" tIns="0" rIns="0" bIns="0" rtlCol="0">
            <a:spAutoFit/>
          </a:bodyPr>
          <a:lstStyle/>
          <a:p>
            <a:pPr algn="r"/>
            <a:r>
              <a:rPr lang="en-US" b="1" dirty="0" smtClean="0">
                <a:solidFill>
                  <a:srgbClr val="FFC000"/>
                </a:solidFill>
              </a:rPr>
              <a:t>2.6%</a:t>
            </a:r>
            <a:endParaRPr lang="en-US" b="1" dirty="0">
              <a:solidFill>
                <a:srgbClr val="FFC000"/>
              </a:solidFill>
            </a:endParaRPr>
          </a:p>
        </p:txBody>
      </p:sp>
      <p:sp>
        <p:nvSpPr>
          <p:cNvPr id="105" name="Footnote"/>
          <p:cNvSpPr/>
          <p:nvPr/>
        </p:nvSpPr>
        <p:spPr bwMode="auto">
          <a:xfrm>
            <a:off x="364483" y="6018248"/>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a:sym typeface="Arial"/>
              </a:rPr>
              <a:t>Include both Personal Lending  (unsecured products) and Consumer Other (secured products)</a:t>
            </a:r>
            <a:endParaRPr lang="en-GB" sz="800" dirty="0">
              <a:latin typeface="Arial"/>
              <a:sym typeface="Arial"/>
            </a:endParaRPr>
          </a:p>
          <a:p>
            <a:pPr algn="l">
              <a:lnSpc>
                <a:spcPct val="100000"/>
              </a:lnSpc>
              <a:spcBef>
                <a:spcPts val="0"/>
              </a:spcBef>
              <a:spcAft>
                <a:spcPts val="0"/>
              </a:spcAft>
            </a:pPr>
            <a:r>
              <a:rPr lang="en-GB" sz="800" dirty="0">
                <a:sym typeface="+mn-lt"/>
              </a:rPr>
              <a:t>Source: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sp>
        <p:nvSpPr>
          <p:cNvPr id="21" name="TextBox 20"/>
          <p:cNvSpPr txBox="1"/>
          <p:nvPr/>
        </p:nvSpPr>
        <p:spPr>
          <a:xfrm>
            <a:off x="5162550" y="1468438"/>
            <a:ext cx="38134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Other Consumer</a:t>
            </a:r>
            <a:r>
              <a:rPr lang="en-US" sz="1400" b="1" baseline="30000" dirty="0" smtClean="0">
                <a:solidFill>
                  <a:schemeClr val="accent1"/>
                </a:solidFill>
                <a:latin typeface="+mj-lt"/>
              </a:rPr>
              <a:t>1</a:t>
            </a:r>
            <a:r>
              <a:rPr lang="en-US" sz="1400" b="1" dirty="0" smtClean="0">
                <a:solidFill>
                  <a:schemeClr val="accent1"/>
                </a:solidFill>
                <a:latin typeface="+mj-lt"/>
              </a:rPr>
              <a:t>: Historical</a:t>
            </a:r>
          </a:p>
          <a:p>
            <a:pPr algn="l">
              <a:lnSpc>
                <a:spcPct val="100000"/>
              </a:lnSpc>
              <a:spcBef>
                <a:spcPts val="0"/>
              </a:spcBef>
              <a:spcAft>
                <a:spcPts val="0"/>
              </a:spcAft>
            </a:pPr>
            <a:r>
              <a:rPr lang="en-US" sz="1400" dirty="0" smtClean="0">
                <a:solidFill>
                  <a:schemeClr val="accent1"/>
                </a:solidFill>
                <a:latin typeface="+mj-lt"/>
              </a:rPr>
              <a:t>%, Mar ’15–Mar ‘16, vs. 2016 NCO limits</a:t>
            </a:r>
            <a:endParaRPr lang="en-US" sz="1400" dirty="0">
              <a:solidFill>
                <a:schemeClr val="accent1"/>
              </a:solidFill>
              <a:latin typeface="+mj-lt"/>
            </a:endParaRPr>
          </a:p>
        </p:txBody>
      </p:sp>
      <p:sp>
        <p:nvSpPr>
          <p:cNvPr id="23" name="TextBox 22"/>
          <p:cNvSpPr txBox="1"/>
          <p:nvPr/>
        </p:nvSpPr>
        <p:spPr>
          <a:xfrm>
            <a:off x="362780" y="1468438"/>
            <a:ext cx="372344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pt-BR" sz="1400" b="1" dirty="0" err="1" smtClean="0">
                <a:solidFill>
                  <a:schemeClr val="accent1"/>
                </a:solidFill>
                <a:latin typeface="+mj-lt"/>
              </a:rPr>
              <a:t>Credit</a:t>
            </a:r>
            <a:r>
              <a:rPr lang="pt-BR" sz="1400" b="1" dirty="0" smtClean="0">
                <a:solidFill>
                  <a:schemeClr val="accent1"/>
                </a:solidFill>
                <a:latin typeface="+mj-lt"/>
              </a:rPr>
              <a:t> </a:t>
            </a:r>
            <a:r>
              <a:rPr lang="pt-BR" sz="1400" b="1" dirty="0" err="1" smtClean="0">
                <a:solidFill>
                  <a:schemeClr val="accent1"/>
                </a:solidFill>
                <a:latin typeface="+mj-lt"/>
              </a:rPr>
              <a:t>Cards</a:t>
            </a:r>
            <a:r>
              <a:rPr lang="pt-BR" sz="1400" b="1" dirty="0" smtClean="0">
                <a:solidFill>
                  <a:schemeClr val="accent1"/>
                </a:solidFill>
                <a:latin typeface="+mj-lt"/>
              </a:rPr>
              <a:t>: </a:t>
            </a:r>
            <a:r>
              <a:rPr lang="pt-BR" sz="1400" b="1" dirty="0" err="1">
                <a:solidFill>
                  <a:schemeClr val="accent1"/>
                </a:solidFill>
                <a:latin typeface="+mj-lt"/>
              </a:rPr>
              <a:t>H</a:t>
            </a:r>
            <a:r>
              <a:rPr lang="pt-BR" sz="1400" b="1" dirty="0" err="1" smtClean="0">
                <a:solidFill>
                  <a:schemeClr val="accent1"/>
                </a:solidFill>
                <a:latin typeface="+mj-lt"/>
              </a:rPr>
              <a:t>istorical</a:t>
            </a:r>
            <a:endParaRPr lang="pt-BR" sz="1400" b="1" dirty="0" smtClean="0">
              <a:solidFill>
                <a:schemeClr val="accent1"/>
              </a:solidFill>
              <a:latin typeface="+mj-lt"/>
            </a:endParaRPr>
          </a:p>
          <a:p>
            <a:pPr algn="l">
              <a:lnSpc>
                <a:spcPct val="100000"/>
              </a:lnSpc>
              <a:spcBef>
                <a:spcPts val="0"/>
              </a:spcBef>
              <a:spcAft>
                <a:spcPts val="0"/>
              </a:spcAft>
            </a:pPr>
            <a:r>
              <a:rPr lang="pt-BR" sz="1400" dirty="0" smtClean="0">
                <a:solidFill>
                  <a:schemeClr val="accent1"/>
                </a:solidFill>
                <a:latin typeface="+mj-lt"/>
              </a:rPr>
              <a:t>%, Mar ’15–Mar ‘16, vs. 2016 </a:t>
            </a:r>
            <a:r>
              <a:rPr lang="pt-BR" sz="1400" dirty="0" err="1" smtClean="0">
                <a:solidFill>
                  <a:schemeClr val="accent1"/>
                </a:solidFill>
                <a:latin typeface="+mj-lt"/>
              </a:rPr>
              <a:t>NCO</a:t>
            </a:r>
            <a:r>
              <a:rPr lang="pt-BR" sz="1400" dirty="0" smtClean="0">
                <a:solidFill>
                  <a:schemeClr val="accent1"/>
                </a:solidFill>
                <a:latin typeface="+mj-lt"/>
              </a:rPr>
              <a:t> </a:t>
            </a:r>
            <a:r>
              <a:rPr lang="pt-BR" sz="1400" dirty="0" err="1" smtClean="0">
                <a:solidFill>
                  <a:schemeClr val="accent1"/>
                </a:solidFill>
                <a:latin typeface="+mj-lt"/>
              </a:rPr>
              <a:t>limits</a:t>
            </a:r>
            <a:endParaRPr lang="en-US" sz="1400" dirty="0">
              <a:solidFill>
                <a:schemeClr val="accent1"/>
              </a:solidFill>
              <a:latin typeface="+mj-lt"/>
            </a:endParaRPr>
          </a:p>
        </p:txBody>
      </p:sp>
      <p:grpSp>
        <p:nvGrpSpPr>
          <p:cNvPr id="48" name="Group 47"/>
          <p:cNvGrpSpPr/>
          <p:nvPr/>
        </p:nvGrpSpPr>
        <p:grpSpPr>
          <a:xfrm>
            <a:off x="350611" y="72184"/>
            <a:ext cx="3063770" cy="189008"/>
            <a:chOff x="403281" y="164517"/>
            <a:chExt cx="3063770" cy="189008"/>
          </a:xfrm>
        </p:grpSpPr>
        <p:sp>
          <p:nvSpPr>
            <p:cNvPr id="49"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50" name="Oval 49"/>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0120744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064451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5432"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 name="Content Placeholder 3"/>
          <p:cNvSpPr>
            <a:spLocks noGrp="1"/>
          </p:cNvSpPr>
          <p:nvPr>
            <p:ph sz="quarter" idx="11"/>
          </p:nvPr>
        </p:nvSpPr>
        <p:spPr/>
        <p:txBody>
          <a:bodyPr/>
          <a:lstStyle/>
          <a:p>
            <a:r>
              <a:rPr lang="en-GB" dirty="0"/>
              <a:t>Calibration: </a:t>
            </a:r>
            <a:r>
              <a:rPr lang="en-US" b="0" dirty="0" smtClean="0"/>
              <a:t>DPD limits </a:t>
            </a:r>
            <a:r>
              <a:rPr lang="en-US" b="0" dirty="0"/>
              <a:t>– </a:t>
            </a:r>
            <a:r>
              <a:rPr lang="en-US" b="0" dirty="0" smtClean="0"/>
              <a:t>SBNA Retail</a:t>
            </a:r>
            <a:endParaRPr lang="en-US" b="0" dirty="0"/>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1615600468"/>
              </p:ext>
            </p:extLst>
          </p:nvPr>
        </p:nvGraphicFramePr>
        <p:xfrm>
          <a:off x="571500" y="2019299"/>
          <a:ext cx="3819410" cy="2905200"/>
        </p:xfrm>
        <a:graphic>
          <a:graphicData uri="http://schemas.openxmlformats.org/presentationml/2006/ole">
            <mc:AlternateContent xmlns:mc="http://schemas.openxmlformats.org/markup-compatibility/2006">
              <mc:Choice xmlns:v="urn:schemas-microsoft-com:vml" Requires="v">
                <p:oleObj spid="_x0000_s305433" name="Chart" r:id="rId27" imgW="3819410" imgH="2905200" progId="MSGraph.Chart.8">
                  <p:embed followColorScheme="full"/>
                </p:oleObj>
              </mc:Choice>
              <mc:Fallback>
                <p:oleObj name="Chart" r:id="rId27" imgW="3819410" imgH="2905200" progId="MSGraph.Chart.8">
                  <p:embed followColorScheme="full"/>
                  <p:pic>
                    <p:nvPicPr>
                      <p:cNvPr id="0" name=""/>
                      <p:cNvPicPr/>
                      <p:nvPr/>
                    </p:nvPicPr>
                    <p:blipFill>
                      <a:blip r:embed="rId28"/>
                      <a:stretch>
                        <a:fillRect/>
                      </a:stretch>
                    </p:blipFill>
                    <p:spPr>
                      <a:xfrm>
                        <a:off x="571500" y="2019299"/>
                        <a:ext cx="3819410" cy="290520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4095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000">
                <a:latin typeface="Arial"/>
                <a:cs typeface="Arial"/>
                <a:sym typeface="Arial"/>
              </a:rPr>
              <a:pPr marL="0" indent="0" algn="r">
                <a:lnSpc>
                  <a:spcPct val="100000"/>
                </a:lnSpc>
                <a:spcBef>
                  <a:spcPct val="0"/>
                </a:spcBef>
                <a:buNone/>
              </a:pPr>
              <a:t>0.0</a:t>
            </a:fld>
            <a:endParaRPr lang="en-GB" sz="1000" dirty="0">
              <a:latin typeface="Arial"/>
              <a:cs typeface="Arial"/>
              <a:sym typeface="Arial"/>
            </a:endParaRPr>
          </a:p>
        </p:txBody>
      </p:sp>
      <p:sp>
        <p:nvSpPr>
          <p:cNvPr id="78" name="Text Placeholder 138"/>
          <p:cNvSpPr>
            <a:spLocks noGrp="1"/>
          </p:cNvSpPr>
          <p:nvPr>
            <p:custDataLst>
              <p:tags r:id="rId6"/>
            </p:custDataLst>
          </p:nvPr>
        </p:nvSpPr>
        <p:spPr bwMode="gray">
          <a:xfrm>
            <a:off x="10747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F833A8-39CB-46D4-AB18-84891AC040E3}"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77" name="Text Placeholder 137"/>
          <p:cNvSpPr>
            <a:spLocks noGrp="1"/>
          </p:cNvSpPr>
          <p:nvPr>
            <p:custDataLst>
              <p:tags r:id="rId7"/>
            </p:custDataLst>
          </p:nvPr>
        </p:nvSpPr>
        <p:spPr bwMode="gray">
          <a:xfrm>
            <a:off x="48577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1F4535-BFF0-4443-B44F-A7FBA7AA8637}"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79" name="Text Placeholder 139"/>
          <p:cNvSpPr>
            <a:spLocks noGrp="1"/>
          </p:cNvSpPr>
          <p:nvPr>
            <p:custDataLst>
              <p:tags r:id="rId8"/>
            </p:custDataLst>
          </p:nvPr>
        </p:nvSpPr>
        <p:spPr bwMode="gray">
          <a:xfrm>
            <a:off x="17145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DB0C0D-35F2-4453-931B-C3E34A4EEEDD}"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80" name="Text Placeholder 140"/>
          <p:cNvSpPr>
            <a:spLocks noGrp="1"/>
          </p:cNvSpPr>
          <p:nvPr>
            <p:custDataLst>
              <p:tags r:id="rId9"/>
            </p:custDataLst>
          </p:nvPr>
        </p:nvSpPr>
        <p:spPr bwMode="gray">
          <a:xfrm>
            <a:off x="230187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1FB245-A1D3-4C47-B795-3063FDEAD14A}"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81" name="Text Placeholder 141"/>
          <p:cNvSpPr>
            <a:spLocks noGrp="1"/>
          </p:cNvSpPr>
          <p:nvPr>
            <p:custDataLst>
              <p:tags r:id="rId10"/>
            </p:custDataLst>
          </p:nvPr>
        </p:nvSpPr>
        <p:spPr bwMode="gray">
          <a:xfrm>
            <a:off x="290195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E3DB56C-DEC8-4947-A2C0-B084111E37C6}"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95" name="Text Placeholder 148"/>
          <p:cNvSpPr>
            <a:spLocks noGrp="1"/>
          </p:cNvSpPr>
          <p:nvPr>
            <p:custDataLst>
              <p:tags r:id="rId11"/>
            </p:custDataLst>
          </p:nvPr>
        </p:nvSpPr>
        <p:spPr bwMode="gray">
          <a:xfrm>
            <a:off x="4095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BAE316D-E68D-4EFD-BE71-835935CCF2B6}" type="datetime'''''''''''''''''''''''''''''''''''1''.''''''''''5'''''''''">
              <a:rPr lang="en-US" sz="1000">
                <a:latin typeface="Arial"/>
                <a:cs typeface="Arial"/>
                <a:sym typeface="Arial"/>
              </a:rPr>
              <a:pPr marL="0" indent="0" algn="r">
                <a:lnSpc>
                  <a:spcPct val="100000"/>
                </a:lnSpc>
                <a:spcBef>
                  <a:spcPct val="0"/>
                </a:spcBef>
                <a:buNone/>
              </a:pPr>
              <a:t>1.5</a:t>
            </a:fld>
            <a:endParaRPr lang="en-US" sz="1000" dirty="0">
              <a:latin typeface="Arial"/>
              <a:cs typeface="Arial"/>
              <a:sym typeface="Arial"/>
            </a:endParaRPr>
          </a:p>
        </p:txBody>
      </p:sp>
      <p:sp>
        <p:nvSpPr>
          <p:cNvPr id="91" name="Text Placeholder 144"/>
          <p:cNvSpPr>
            <a:spLocks noGrp="1"/>
          </p:cNvSpPr>
          <p:nvPr>
            <p:custDataLst>
              <p:tags r:id="rId12"/>
            </p:custDataLst>
          </p:nvPr>
        </p:nvSpPr>
        <p:spPr bwMode="gray">
          <a:xfrm>
            <a:off x="4095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CF97DDE-D6D1-46B0-A536-93DC9457C344}" type="datetime'''''0''''''''''''''''''''''.''''''''''''3'">
              <a:rPr lang="en-US" sz="1000">
                <a:latin typeface="Arial"/>
                <a:cs typeface="Arial"/>
                <a:sym typeface="Arial"/>
              </a:rPr>
              <a:pPr marL="0" indent="0" algn="r">
                <a:lnSpc>
                  <a:spcPct val="100000"/>
                </a:lnSpc>
                <a:spcBef>
                  <a:spcPct val="0"/>
                </a:spcBef>
                <a:buNone/>
              </a:pPr>
              <a:t>0.3</a:t>
            </a:fld>
            <a:endParaRPr lang="en-US" sz="1000" dirty="0">
              <a:latin typeface="Arial"/>
              <a:cs typeface="Arial"/>
              <a:sym typeface="Arial"/>
            </a:endParaRPr>
          </a:p>
        </p:txBody>
      </p:sp>
      <p:sp>
        <p:nvSpPr>
          <p:cNvPr id="82" name="Text Placeholder 142"/>
          <p:cNvSpPr>
            <a:spLocks noGrp="1"/>
          </p:cNvSpPr>
          <p:nvPr>
            <p:custDataLst>
              <p:tags r:id="rId13"/>
            </p:custDataLst>
          </p:nvPr>
        </p:nvSpPr>
        <p:spPr bwMode="gray">
          <a:xfrm>
            <a:off x="35131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BEABDA-4E0F-4D2F-83B6-1B84E66F60F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83" name="Text Placeholder 143"/>
          <p:cNvSpPr>
            <a:spLocks noGrp="1"/>
          </p:cNvSpPr>
          <p:nvPr>
            <p:custDataLst>
              <p:tags r:id="rId14"/>
            </p:custDataLst>
          </p:nvPr>
        </p:nvSpPr>
        <p:spPr bwMode="gray">
          <a:xfrm>
            <a:off x="40957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E0FEE6C-CAC0-4BCF-8569-958B535668CC}"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93" name="Text Placeholder 146"/>
          <p:cNvSpPr>
            <a:spLocks noGrp="1"/>
          </p:cNvSpPr>
          <p:nvPr>
            <p:custDataLst>
              <p:tags r:id="rId15"/>
            </p:custDataLst>
          </p:nvPr>
        </p:nvSpPr>
        <p:spPr bwMode="gray">
          <a:xfrm>
            <a:off x="4095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798D16A-6B11-4836-9E8B-22A7EC16CB96}" type="datetime'0''''''''''''''''''''.''''''''''''9'''''''''''''''''''''">
              <a:rPr lang="en-US" sz="1000">
                <a:latin typeface="Arial"/>
                <a:cs typeface="Arial"/>
                <a:sym typeface="Arial"/>
              </a:rPr>
              <a:pPr marL="0" indent="0" algn="r">
                <a:lnSpc>
                  <a:spcPct val="100000"/>
                </a:lnSpc>
                <a:spcBef>
                  <a:spcPct val="0"/>
                </a:spcBef>
                <a:buNone/>
              </a:pPr>
              <a:t>0.9</a:t>
            </a:fld>
            <a:endParaRPr lang="en-US" sz="1000" dirty="0">
              <a:latin typeface="Arial"/>
              <a:cs typeface="Arial"/>
              <a:sym typeface="Arial"/>
            </a:endParaRPr>
          </a:p>
        </p:txBody>
      </p:sp>
      <p:sp>
        <p:nvSpPr>
          <p:cNvPr id="94" name="Text Placeholder 147"/>
          <p:cNvSpPr>
            <a:spLocks noGrp="1"/>
          </p:cNvSpPr>
          <p:nvPr>
            <p:custDataLst>
              <p:tags r:id="rId16"/>
            </p:custDataLst>
          </p:nvPr>
        </p:nvSpPr>
        <p:spPr bwMode="gray">
          <a:xfrm>
            <a:off x="4095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E602ED2-9303-4CCC-AD7B-B25C984B40CC}" type="datetime'''''1''''''''''.''''2'''''''''''''''''''''''''''''''''">
              <a:rPr lang="en-US" sz="1000">
                <a:latin typeface="Arial"/>
                <a:cs typeface="Arial"/>
                <a:sym typeface="Arial"/>
              </a:rPr>
              <a:pPr marL="0" indent="0" algn="r">
                <a:lnSpc>
                  <a:spcPct val="100000"/>
                </a:lnSpc>
                <a:spcBef>
                  <a:spcPct val="0"/>
                </a:spcBef>
                <a:buNone/>
              </a:pPr>
              <a:t>1.2</a:t>
            </a:fld>
            <a:endParaRPr lang="en-US" sz="1000" dirty="0">
              <a:latin typeface="Arial"/>
              <a:cs typeface="Arial"/>
              <a:sym typeface="Arial"/>
            </a:endParaRPr>
          </a:p>
        </p:txBody>
      </p:sp>
      <p:sp>
        <p:nvSpPr>
          <p:cNvPr id="92" name="Text Placeholder 145"/>
          <p:cNvSpPr>
            <a:spLocks noGrp="1"/>
          </p:cNvSpPr>
          <p:nvPr>
            <p:custDataLst>
              <p:tags r:id="rId17"/>
            </p:custDataLst>
          </p:nvPr>
        </p:nvSpPr>
        <p:spPr bwMode="gray">
          <a:xfrm>
            <a:off x="40957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E29E66B-7B51-4E34-8FC9-F83CB18E7698}" type="datetime'0''''''''''.''''''''''''6'''''''''''''''">
              <a:rPr lang="en-US" sz="1000">
                <a:latin typeface="Arial"/>
                <a:cs typeface="Arial"/>
                <a:sym typeface="Arial"/>
              </a:rPr>
              <a:pPr marL="0" indent="0" algn="r">
                <a:lnSpc>
                  <a:spcPct val="100000"/>
                </a:lnSpc>
                <a:spcBef>
                  <a:spcPct val="0"/>
                </a:spcBef>
                <a:buNone/>
              </a:pPr>
              <a:t>0.6</a:t>
            </a:fld>
            <a:endParaRPr lang="en-US" sz="1000" dirty="0">
              <a:latin typeface="Arial"/>
              <a:cs typeface="Arial"/>
              <a:sym typeface="Arial"/>
            </a:endParaRPr>
          </a:p>
        </p:txBody>
      </p:sp>
      <p:cxnSp>
        <p:nvCxnSpPr>
          <p:cNvPr id="27" name="Straight Connector 26"/>
          <p:cNvCxnSpPr/>
          <p:nvPr>
            <p:custDataLst>
              <p:tags r:id="rId18"/>
            </p:custDataLst>
          </p:nvPr>
        </p:nvCxnSpPr>
        <p:spPr bwMode="gray">
          <a:xfrm>
            <a:off x="5791200" y="5502275"/>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9"/>
            </p:custDataLst>
          </p:nvPr>
        </p:nvCxnSpPr>
        <p:spPr bwMode="gray">
          <a:xfrm>
            <a:off x="4543425" y="5502275"/>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0"/>
            </p:custDataLst>
          </p:nvPr>
        </p:nvCxnSpPr>
        <p:spPr bwMode="gray">
          <a:xfrm>
            <a:off x="2814638" y="5502275"/>
            <a:ext cx="328613"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6715"/>
          <p:cNvSpPr>
            <a:spLocks noGrp="1"/>
          </p:cNvSpPr>
          <p:nvPr>
            <p:custDataLst>
              <p:tags r:id="rId21"/>
            </p:custDataLst>
          </p:nvPr>
        </p:nvSpPr>
        <p:spPr bwMode="auto">
          <a:xfrm>
            <a:off x="6170613" y="543242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EB62922-56F5-4DCE-86CF-BA3C1C44DEBC}" type="datetime'R''''e''''d'' ''l''''''''''''''''i''m''''''i''''''t'''''''''">
              <a:rPr lang="en-US" sz="1000">
                <a:latin typeface="Arial"/>
                <a:cs typeface="Arial"/>
                <a:sym typeface="Arial"/>
              </a:rPr>
              <a:pPr/>
              <a:t>Red limit</a:t>
            </a:fld>
            <a:endParaRPr lang="en-GB" sz="1000" dirty="0">
              <a:latin typeface="Arial"/>
              <a:cs typeface="Arial"/>
              <a:sym typeface="Arial"/>
            </a:endParaRPr>
          </a:p>
        </p:txBody>
      </p:sp>
      <p:sp>
        <p:nvSpPr>
          <p:cNvPr id="34" name="Text Placeholder 6719"/>
          <p:cNvSpPr>
            <a:spLocks noGrp="1"/>
          </p:cNvSpPr>
          <p:nvPr>
            <p:custDataLst>
              <p:tags r:id="rId22"/>
            </p:custDataLst>
          </p:nvPr>
        </p:nvSpPr>
        <p:spPr bwMode="auto">
          <a:xfrm>
            <a:off x="4922838" y="543242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8B0AC69-719F-435E-BDC9-F87661A46C7B}"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35" name="Text Placeholder 6720"/>
          <p:cNvSpPr>
            <a:spLocks noGrp="1"/>
          </p:cNvSpPr>
          <p:nvPr>
            <p:custDataLst>
              <p:tags r:id="rId23"/>
            </p:custDataLst>
          </p:nvPr>
        </p:nvSpPr>
        <p:spPr bwMode="auto">
          <a:xfrm>
            <a:off x="3194050" y="5432425"/>
            <a:ext cx="12477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59398F6-9145-4793-B9A3-EEF9275541BE}" type="datetime'M''o''''nt''h''''l''y 6''''0''''''+ D''''''''PD ra''t''e'''">
              <a:rPr lang="en-US" sz="1000">
                <a:latin typeface="Arial"/>
                <a:cs typeface="Arial"/>
                <a:sym typeface="Arial"/>
              </a:rPr>
              <a:pPr/>
              <a:t>Monthly 60+ DPD rate</a:t>
            </a:fld>
            <a:endParaRPr lang="en-GB" sz="1000" dirty="0">
              <a:latin typeface="Arial"/>
              <a:cs typeface="Arial"/>
              <a:sym typeface="Arial"/>
            </a:endParaRPr>
          </a:p>
        </p:txBody>
      </p:sp>
      <p:sp>
        <p:nvSpPr>
          <p:cNvPr id="38" name="TextBox 37"/>
          <p:cNvSpPr txBox="1"/>
          <p:nvPr/>
        </p:nvSpPr>
        <p:spPr>
          <a:xfrm>
            <a:off x="3391993" y="2323697"/>
            <a:ext cx="865188" cy="153888"/>
          </a:xfrm>
          <a:prstGeom prst="rect">
            <a:avLst/>
          </a:prstGeom>
          <a:noFill/>
        </p:spPr>
        <p:txBody>
          <a:bodyPr wrap="square" lIns="0" tIns="0" rIns="0" bIns="0" rtlCol="0">
            <a:spAutoFit/>
          </a:bodyPr>
          <a:lstStyle/>
          <a:p>
            <a:pPr algn="r">
              <a:lnSpc>
                <a:spcPct val="100000"/>
              </a:lnSpc>
            </a:pPr>
            <a:r>
              <a:rPr lang="en-US" b="1" dirty="0" smtClean="0">
                <a:solidFill>
                  <a:srgbClr val="FF0000"/>
                </a:solidFill>
              </a:rPr>
              <a:t>1.3%</a:t>
            </a:r>
            <a:endParaRPr lang="en-US" b="1" dirty="0">
              <a:solidFill>
                <a:srgbClr val="FF0000"/>
              </a:solidFill>
            </a:endParaRPr>
          </a:p>
        </p:txBody>
      </p:sp>
      <p:sp>
        <p:nvSpPr>
          <p:cNvPr id="39" name="TextBox 38"/>
          <p:cNvSpPr txBox="1"/>
          <p:nvPr/>
        </p:nvSpPr>
        <p:spPr>
          <a:xfrm>
            <a:off x="3391993" y="3097684"/>
            <a:ext cx="865188" cy="153888"/>
          </a:xfrm>
          <a:prstGeom prst="rect">
            <a:avLst/>
          </a:prstGeom>
          <a:noFill/>
        </p:spPr>
        <p:txBody>
          <a:bodyPr wrap="square" lIns="0" tIns="0" rIns="0" bIns="0" rtlCol="0">
            <a:spAutoFit/>
          </a:bodyPr>
          <a:lstStyle/>
          <a:p>
            <a:pPr algn="r">
              <a:lnSpc>
                <a:spcPct val="100000"/>
              </a:lnSpc>
            </a:pPr>
            <a:r>
              <a:rPr lang="en-US" b="1" dirty="0" smtClean="0">
                <a:solidFill>
                  <a:srgbClr val="FFC000"/>
                </a:solidFill>
              </a:rPr>
              <a:t>1.0%</a:t>
            </a:r>
            <a:endParaRPr lang="en-US" b="1" dirty="0">
              <a:solidFill>
                <a:srgbClr val="FFC000"/>
              </a:solidFill>
            </a:endParaRPr>
          </a:p>
        </p:txBody>
      </p:sp>
      <p:sp>
        <p:nvSpPr>
          <p:cNvPr id="76" name="Footnote"/>
          <p:cNvSpPr/>
          <p:nvPr/>
        </p:nvSpPr>
        <p:spPr bwMode="auto">
          <a:xfrm>
            <a:off x="359942" y="6141456"/>
            <a:ext cx="572141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endParaRPr lang="en-GB" sz="800" dirty="0">
              <a:sym typeface="+mn-lt"/>
            </a:endParaRPr>
          </a:p>
        </p:txBody>
      </p:sp>
      <p:grpSp>
        <p:nvGrpSpPr>
          <p:cNvPr id="41" name="Group 40"/>
          <p:cNvGrpSpPr/>
          <p:nvPr/>
        </p:nvGrpSpPr>
        <p:grpSpPr>
          <a:xfrm>
            <a:off x="350611" y="72184"/>
            <a:ext cx="3063770" cy="189008"/>
            <a:chOff x="403281" y="164517"/>
            <a:chExt cx="3063770" cy="189008"/>
          </a:xfrm>
        </p:grpSpPr>
        <p:sp>
          <p:nvSpPr>
            <p:cNvPr id="42" name="Text Box 75"/>
            <p:cNvSpPr txBox="1">
              <a:spLocks noChangeArrowheads="1"/>
            </p:cNvSpPr>
            <p:nvPr/>
          </p:nvSpPr>
          <p:spPr bwMode="gray">
            <a:xfrm>
              <a:off x="636148" y="166688"/>
              <a:ext cx="283090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Appendix: </a:t>
              </a:r>
              <a:r>
                <a:rPr lang="en-US" sz="1200" dirty="0" err="1">
                  <a:solidFill>
                    <a:schemeClr val="bg1">
                      <a:lumMod val="50000"/>
                    </a:schemeClr>
                  </a:solidFill>
                </a:rPr>
                <a:t>DPD</a:t>
              </a:r>
              <a:r>
                <a:rPr lang="en-US" sz="1200" dirty="0">
                  <a:solidFill>
                    <a:schemeClr val="bg1">
                      <a:lumMod val="50000"/>
                    </a:schemeClr>
                  </a:solidFill>
                </a:rPr>
                <a:t> portfolio-level limit testing</a:t>
              </a:r>
            </a:p>
          </p:txBody>
        </p:sp>
        <p:sp>
          <p:nvSpPr>
            <p:cNvPr id="43" name="Oval 42"/>
            <p:cNvSpPr/>
            <p:nvPr/>
          </p:nvSpPr>
          <p:spPr bwMode="auto">
            <a:xfrm>
              <a:off x="403281" y="164517"/>
              <a:ext cx="189008" cy="189008"/>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E</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2780" y="1460694"/>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Run-offs: Historical</a:t>
            </a:r>
          </a:p>
          <a:p>
            <a:pPr algn="l">
              <a:lnSpc>
                <a:spcPct val="100000"/>
              </a:lnSpc>
              <a:spcBef>
                <a:spcPts val="0"/>
              </a:spcBef>
              <a:spcAft>
                <a:spcPts val="0"/>
              </a:spcAft>
            </a:pPr>
            <a:r>
              <a:rPr lang="en-US" sz="1400" dirty="0" smtClean="0">
                <a:solidFill>
                  <a:schemeClr val="accent1"/>
                </a:solidFill>
                <a:latin typeface="+mj-lt"/>
              </a:rPr>
              <a:t>%, Mar ’15–Mar ‘16, vs. 2016 NCO limits</a:t>
            </a:r>
            <a:endParaRPr lang="en-US" sz="1400" dirty="0">
              <a:solidFill>
                <a:schemeClr val="accent1"/>
              </a:solidFill>
              <a:latin typeface="+mj-lt"/>
            </a:endParaRPr>
          </a:p>
        </p:txBody>
      </p:sp>
    </p:spTree>
    <p:extLst>
      <p:ext uri="{BB962C8B-B14F-4D97-AF65-F5344CB8AC3E}">
        <p14:creationId xmlns:p14="http://schemas.microsoft.com/office/powerpoint/2010/main" val="3988863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quarter" idx="11"/>
          </p:nvPr>
        </p:nvSpPr>
        <p:spPr/>
        <p:txBody>
          <a:bodyPr/>
          <a:lstStyle/>
          <a:p>
            <a:r>
              <a:rPr lang="en-US" dirty="0"/>
              <a:t>Metric status definitions and escalation processes</a:t>
            </a:r>
            <a:endParaRPr lang="en-GB" dirty="0"/>
          </a:p>
        </p:txBody>
      </p:sp>
      <p:sp>
        <p:nvSpPr>
          <p:cNvPr id="5" name="Rectangle 4"/>
          <p:cNvSpPr/>
          <p:nvPr/>
        </p:nvSpPr>
        <p:spPr bwMode="auto">
          <a:xfrm>
            <a:off x="363890" y="1933984"/>
            <a:ext cx="1274274" cy="1192414"/>
          </a:xfrm>
          <a:prstGeom prst="rect">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Green status</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 name="Rectangle 5"/>
          <p:cNvSpPr/>
          <p:nvPr/>
        </p:nvSpPr>
        <p:spPr bwMode="auto">
          <a:xfrm>
            <a:off x="363890" y="3214217"/>
            <a:ext cx="1274274" cy="1192414"/>
          </a:xfrm>
          <a:prstGeom prst="rect">
            <a:avLst/>
          </a:prstGeom>
          <a:solidFill>
            <a:srgbClr val="FFC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Amber status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(“trigger</a:t>
            </a: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7" name="Rectangle 6"/>
          <p:cNvSpPr/>
          <p:nvPr/>
        </p:nvSpPr>
        <p:spPr bwMode="auto">
          <a:xfrm>
            <a:off x="363890" y="4494449"/>
            <a:ext cx="1274274" cy="1192414"/>
          </a:xfrm>
          <a:prstGeom prst="rect">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panose="020B0604020202020204" pitchFamily="34" charset="0"/>
                <a:ea typeface="ＭＳ Ｐゴシック" pitchFamily="-112" charset="-128"/>
                <a:cs typeface="Arial" panose="020B0604020202020204" pitchFamily="34" charset="0"/>
              </a:rPr>
              <a:t>Red status</a:t>
            </a:r>
          </a:p>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bg1"/>
                </a:solidFill>
                <a:latin typeface="Arial" panose="020B0604020202020204" pitchFamily="34" charset="0"/>
                <a:ea typeface="ＭＳ Ｐゴシック" pitchFamily="-112" charset="-128"/>
                <a:cs typeface="Arial" panose="020B0604020202020204" pitchFamily="34" charset="0"/>
              </a:rPr>
              <a:t>(“limit breach”)</a:t>
            </a:r>
            <a:endParaRPr kumimoji="0" lang="en-US" sz="1200"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8" name="TextBox 7"/>
          <p:cNvSpPr txBox="1"/>
          <p:nvPr/>
        </p:nvSpPr>
        <p:spPr>
          <a:xfrm>
            <a:off x="1826694" y="2307053"/>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not breached the amber trigger or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range acceptable to organization</a:t>
            </a:r>
          </a:p>
        </p:txBody>
      </p:sp>
      <p:cxnSp>
        <p:nvCxnSpPr>
          <p:cNvPr id="9" name="Straight Connector 8"/>
          <p:cNvCxnSpPr/>
          <p:nvPr/>
        </p:nvCxnSpPr>
        <p:spPr bwMode="auto">
          <a:xfrm flipH="1">
            <a:off x="351554" y="4450540"/>
            <a:ext cx="5836521" cy="0"/>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10" name="TextBox 9"/>
          <p:cNvSpPr txBox="1"/>
          <p:nvPr/>
        </p:nvSpPr>
        <p:spPr>
          <a:xfrm>
            <a:off x="5100638" y="4232657"/>
            <a:ext cx="883775" cy="184666"/>
          </a:xfrm>
          <a:prstGeom prst="rect">
            <a:avLst/>
          </a:prstGeom>
          <a:noFill/>
          <a:ln>
            <a:noFill/>
          </a:ln>
        </p:spPr>
        <p:txBody>
          <a:bodyPr wrap="square" lIns="0" tIns="0" rIns="0" bIns="0" rtlCol="0">
            <a:spAutoFit/>
          </a:bodyPr>
          <a:lstStyle/>
          <a:p>
            <a:pPr algn="l">
              <a:lnSpc>
                <a:spcPct val="100000"/>
              </a:lnSpc>
            </a:pPr>
            <a:r>
              <a:rPr lang="en-US" sz="1200" b="1" dirty="0" smtClean="0">
                <a:solidFill>
                  <a:srgbClr val="FF0000"/>
                </a:solidFill>
                <a:latin typeface="Arial" panose="020B0604020202020204" pitchFamily="34" charset="0"/>
                <a:cs typeface="Arial" panose="020B0604020202020204" pitchFamily="34" charset="0"/>
              </a:rPr>
              <a:t>Red limit</a:t>
            </a:r>
            <a:endParaRPr lang="en-US" sz="1200" b="1" dirty="0">
              <a:solidFill>
                <a:srgbClr val="FF0000"/>
              </a:solidFill>
              <a:latin typeface="Arial" panose="020B0604020202020204" pitchFamily="34" charset="0"/>
              <a:cs typeface="Arial" panose="020B0604020202020204" pitchFamily="34" charset="0"/>
            </a:endParaRPr>
          </a:p>
        </p:txBody>
      </p:sp>
      <p:sp>
        <p:nvSpPr>
          <p:cNvPr id="11" name="TextBox 10"/>
          <p:cNvSpPr txBox="1"/>
          <p:nvPr/>
        </p:nvSpPr>
        <p:spPr>
          <a:xfrm>
            <a:off x="1826694" y="3587286"/>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a:latin typeface="Arial" panose="020B0604020202020204" pitchFamily="34" charset="0"/>
                <a:cs typeface="Arial" panose="020B0604020202020204" pitchFamily="34" charset="0"/>
              </a:rPr>
              <a:t>M</a:t>
            </a:r>
            <a:r>
              <a:rPr lang="en-US" sz="1200" dirty="0" smtClean="0">
                <a:latin typeface="Arial" panose="020B0604020202020204" pitchFamily="34" charset="0"/>
                <a:cs typeface="Arial" panose="020B0604020202020204" pitchFamily="34" charset="0"/>
              </a:rPr>
              <a:t>etrics have breached the amber trigger but not the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in danger of exceeding acceptable range</a:t>
            </a:r>
          </a:p>
        </p:txBody>
      </p:sp>
      <p:sp>
        <p:nvSpPr>
          <p:cNvPr id="12" name="TextBox 11"/>
          <p:cNvSpPr txBox="1"/>
          <p:nvPr/>
        </p:nvSpPr>
        <p:spPr>
          <a:xfrm>
            <a:off x="1826694" y="4867518"/>
            <a:ext cx="4361381" cy="446276"/>
          </a:xfrm>
          <a:prstGeom prst="rect">
            <a:avLst/>
          </a:prstGeom>
          <a:noFill/>
        </p:spPr>
        <p:txBody>
          <a:bodyPr wrap="square" lIns="0" tIns="0" rIns="0" bIns="0" rtlCol="0">
            <a:spAutoFit/>
          </a:bodyPr>
          <a:lstStyle/>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Metrics have breached both the amber trigger and red limit</a:t>
            </a:r>
          </a:p>
          <a:p>
            <a:pPr marL="171450" indent="-171450" algn="l">
              <a:lnSpc>
                <a:spcPct val="100000"/>
              </a:lnSpc>
              <a:spcAft>
                <a:spcPts val="600"/>
              </a:spcAft>
              <a:buFont typeface="Arial" panose="020B0604020202020204" pitchFamily="34" charset="0"/>
              <a:buChar char="•"/>
            </a:pPr>
            <a:r>
              <a:rPr lang="en-US" sz="1200" dirty="0" smtClean="0">
                <a:latin typeface="Arial" panose="020B0604020202020204" pitchFamily="34" charset="0"/>
                <a:cs typeface="Arial" panose="020B0604020202020204" pitchFamily="34" charset="0"/>
              </a:rPr>
              <a:t>Level of risk within a range unacceptable to the organization</a:t>
            </a:r>
          </a:p>
        </p:txBody>
      </p:sp>
      <p:cxnSp>
        <p:nvCxnSpPr>
          <p:cNvPr id="13" name="Straight Connector 12"/>
          <p:cNvCxnSpPr/>
          <p:nvPr/>
        </p:nvCxnSpPr>
        <p:spPr bwMode="auto">
          <a:xfrm flipH="1">
            <a:off x="351554" y="3170307"/>
            <a:ext cx="5836521" cy="0"/>
          </a:xfrm>
          <a:prstGeom prst="line">
            <a:avLst/>
          </a:prstGeom>
          <a:solidFill>
            <a:schemeClr val="accent1"/>
          </a:solidFill>
          <a:ln w="12700" cap="flat" cmpd="sng" algn="ctr">
            <a:solidFill>
              <a:srgbClr val="FFC000"/>
            </a:solidFill>
            <a:prstDash val="dash"/>
            <a:round/>
            <a:headEnd type="none" w="med" len="med"/>
            <a:tailEnd type="none" w="med" len="med"/>
          </a:ln>
          <a:effectLst/>
        </p:spPr>
      </p:cxnSp>
      <p:sp>
        <p:nvSpPr>
          <p:cNvPr id="14" name="TextBox 13"/>
          <p:cNvSpPr txBox="1"/>
          <p:nvPr/>
        </p:nvSpPr>
        <p:spPr>
          <a:xfrm>
            <a:off x="5100638" y="2950053"/>
            <a:ext cx="1087437" cy="184666"/>
          </a:xfrm>
          <a:prstGeom prst="rect">
            <a:avLst/>
          </a:prstGeom>
          <a:noFill/>
        </p:spPr>
        <p:txBody>
          <a:bodyPr wrap="square" lIns="0" tIns="0" rIns="0" bIns="0" rtlCol="0">
            <a:spAutoFit/>
          </a:bodyPr>
          <a:lstStyle/>
          <a:p>
            <a:pPr algn="l">
              <a:lnSpc>
                <a:spcPct val="100000"/>
              </a:lnSpc>
            </a:pPr>
            <a:r>
              <a:rPr lang="en-US" sz="1200" b="1" dirty="0" smtClean="0">
                <a:solidFill>
                  <a:srgbClr val="FFC000"/>
                </a:solidFill>
                <a:latin typeface="Arial" panose="020B0604020202020204" pitchFamily="34" charset="0"/>
                <a:cs typeface="Arial" panose="020B0604020202020204" pitchFamily="34" charset="0"/>
              </a:rPr>
              <a:t>Amber trigger</a:t>
            </a:r>
            <a:endParaRPr lang="en-US" sz="1200" b="1" dirty="0">
              <a:solidFill>
                <a:srgbClr val="FFC000"/>
              </a:solidFill>
              <a:latin typeface="Arial" panose="020B0604020202020204" pitchFamily="34" charset="0"/>
              <a:cs typeface="Arial" panose="020B0604020202020204" pitchFamily="34" charset="0"/>
            </a:endParaRPr>
          </a:p>
        </p:txBody>
      </p:sp>
      <p:sp>
        <p:nvSpPr>
          <p:cNvPr id="15" name="TextBox 14"/>
          <p:cNvSpPr txBox="1"/>
          <p:nvPr/>
        </p:nvSpPr>
        <p:spPr>
          <a:xfrm>
            <a:off x="6792913" y="1933984"/>
            <a:ext cx="2398712" cy="2369880"/>
          </a:xfrm>
          <a:prstGeom prst="rect">
            <a:avLst/>
          </a:prstGeom>
        </p:spPr>
        <p:txBody>
          <a:bodyPr wrap="square" lIns="0" tIns="0" rIns="0" bIns="0" anchor="t">
            <a:spAutoFit/>
          </a:bodyPr>
          <a:lstStyle>
            <a:lvl1pPr marL="171450" indent="-171450" algn="l" eaLnBrk="1" hangingPunct="1">
              <a:lnSpc>
                <a:spcPct val="100000"/>
              </a:lnSpc>
              <a:spcBef>
                <a:spcPct val="20000"/>
              </a:spcBef>
              <a:spcAft>
                <a:spcPts val="600"/>
              </a:spcAft>
              <a:buFont typeface="Arial" panose="020B0604020202020204" pitchFamily="34" charset="0"/>
              <a:buChar char="•"/>
              <a:defRPr sz="1200">
                <a:solidFill>
                  <a:schemeClr val="tx2"/>
                </a:solidFill>
                <a:latin typeface="+mn-lt"/>
              </a:defRPr>
            </a:lvl1pPr>
            <a:lvl2pPr marL="346075" indent="-173038" algn="l" eaLnBrk="1" hangingPunct="1">
              <a:lnSpc>
                <a:spcPct val="100000"/>
              </a:lnSpc>
              <a:spcBef>
                <a:spcPts val="400"/>
              </a:spcBef>
              <a:buClr>
                <a:schemeClr val="tx1"/>
              </a:buClr>
              <a:buFont typeface="Wingdings" pitchFamily="2" charset="2"/>
              <a:buChar char="§"/>
              <a:defRPr sz="1200">
                <a:solidFill>
                  <a:schemeClr val="tx2"/>
                </a:solidFill>
              </a:defRPr>
            </a:lvl2pPr>
            <a:lvl3pPr marL="511175" indent="-165100" algn="l" eaLnBrk="1" hangingPunct="1">
              <a:lnSpc>
                <a:spcPct val="100000"/>
              </a:lnSpc>
              <a:spcBef>
                <a:spcPts val="350"/>
              </a:spcBef>
              <a:buClr>
                <a:schemeClr val="tx1"/>
              </a:buClr>
              <a:buChar char="•"/>
              <a:defRPr sz="1200">
                <a:solidFill>
                  <a:schemeClr val="tx2"/>
                </a:solidFill>
              </a:defRPr>
            </a:lvl3pPr>
            <a:lvl4pPr marL="684213" indent="-173038" algn="l" eaLnBrk="1" hangingPunct="1">
              <a:lnSpc>
                <a:spcPct val="100000"/>
              </a:lnSpc>
              <a:spcBef>
                <a:spcPts val="300"/>
              </a:spcBef>
              <a:buClr>
                <a:schemeClr val="tx1"/>
              </a:buClr>
              <a:buChar char="–"/>
              <a:defRPr sz="1200">
                <a:solidFill>
                  <a:schemeClr val="tx2"/>
                </a:solidFill>
              </a:defRPr>
            </a:lvl4pPr>
            <a:lvl5pPr marL="857250" indent="-173038" algn="l" eaLnBrk="1" hangingPunct="1">
              <a:lnSpc>
                <a:spcPct val="100000"/>
              </a:lnSpc>
              <a:spcBef>
                <a:spcPts val="250"/>
              </a:spcBef>
              <a:buClr>
                <a:schemeClr val="tx1"/>
              </a:buClr>
              <a:buFont typeface="Courier New" panose="02070309020205020404" pitchFamily="49" charset="0"/>
              <a:buChar char="o"/>
              <a:defRPr sz="1200">
                <a:solidFill>
                  <a:schemeClr val="tx2"/>
                </a:solidFill>
              </a:defRPr>
            </a:lvl5pPr>
            <a:lvl6pPr marL="2227263" indent="-228600" fontAlgn="base">
              <a:spcBef>
                <a:spcPct val="20000"/>
              </a:spcBef>
              <a:spcAft>
                <a:spcPct val="0"/>
              </a:spcAft>
              <a:defRPr sz="1800"/>
            </a:lvl6pPr>
            <a:lvl7pPr marL="2684463" indent="-228600" fontAlgn="base">
              <a:spcBef>
                <a:spcPct val="20000"/>
              </a:spcBef>
              <a:spcAft>
                <a:spcPct val="0"/>
              </a:spcAft>
              <a:defRPr sz="1800"/>
            </a:lvl7pPr>
            <a:lvl8pPr marL="3141663" indent="-228600" fontAlgn="base">
              <a:spcBef>
                <a:spcPct val="20000"/>
              </a:spcBef>
              <a:spcAft>
                <a:spcPct val="0"/>
              </a:spcAft>
              <a:defRPr sz="1800"/>
            </a:lvl8pPr>
            <a:lvl9pPr marL="3598863" indent="-228600" fontAlgn="base">
              <a:spcBef>
                <a:spcPct val="20000"/>
              </a:spcBef>
              <a:spcAft>
                <a:spcPct val="0"/>
              </a:spcAft>
              <a:defRPr sz="1800"/>
            </a:lvl9pPr>
          </a:lstStyle>
          <a:p>
            <a:pPr>
              <a:spcBef>
                <a:spcPts val="600"/>
              </a:spcBef>
              <a:spcAft>
                <a:spcPts val="0"/>
              </a:spcAft>
            </a:pPr>
            <a:r>
              <a:rPr lang="en-US" dirty="0" smtClean="0">
                <a:latin typeface="Arial" panose="020B0604020202020204" pitchFamily="34" charset="0"/>
                <a:cs typeface="Arial" panose="020B0604020202020204" pitchFamily="34" charset="0"/>
              </a:rPr>
              <a:t>Escalation procedures apply to all amber triggers and red breaches</a:t>
            </a:r>
          </a:p>
          <a:p>
            <a:pPr>
              <a:spcBef>
                <a:spcPts val="600"/>
              </a:spcBef>
              <a:spcAft>
                <a:spcPts val="0"/>
              </a:spcAft>
            </a:pPr>
            <a:r>
              <a:rPr lang="en-US" b="1" dirty="0" smtClean="0">
                <a:latin typeface="Arial" panose="020B0604020202020204" pitchFamily="34" charset="0"/>
                <a:cs typeface="Arial" panose="020B0604020202020204" pitchFamily="34" charset="0"/>
              </a:rPr>
              <a:t>SHUSA-level</a:t>
            </a:r>
            <a:r>
              <a:rPr lang="en-US" dirty="0" smtClean="0">
                <a:latin typeface="Arial" panose="020B0604020202020204" pitchFamily="34" charset="0"/>
                <a:cs typeface="Arial" panose="020B0604020202020204" pitchFamily="34" charset="0"/>
              </a:rPr>
              <a:t>: Escalated to SHUSA CRO, with most review and approval by ERMC (amber)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or RC (red)</a:t>
            </a:r>
            <a:r>
              <a:rPr lang="en-US" baseline="30000" dirty="0" smtClean="0">
                <a:latin typeface="Arial" panose="020B0604020202020204" pitchFamily="34" charset="0"/>
                <a:cs typeface="Arial" panose="020B0604020202020204" pitchFamily="34" charset="0"/>
              </a:rPr>
              <a:t>1</a:t>
            </a:r>
          </a:p>
          <a:p>
            <a:pPr>
              <a:spcBef>
                <a:spcPts val="600"/>
              </a:spcBef>
              <a:spcAft>
                <a:spcPts val="0"/>
              </a:spcAft>
            </a:pPr>
            <a:r>
              <a:rPr lang="en-US" b="1" dirty="0" smtClean="0">
                <a:latin typeface="Arial" panose="020B0604020202020204" pitchFamily="34" charset="0"/>
                <a:cs typeface="Arial" panose="020B0604020202020204" pitchFamily="34" charset="0"/>
              </a:rPr>
              <a:t>Subsidiary-only</a:t>
            </a:r>
            <a:r>
              <a:rPr lang="en-US" dirty="0" smtClean="0">
                <a:latin typeface="Arial" panose="020B0604020202020204" pitchFamily="34" charset="0"/>
                <a:cs typeface="Arial" panose="020B0604020202020204" pitchFamily="34" charset="0"/>
              </a:rPr>
              <a:t>: Review and approval responsibility in subsidiary; SHUSA ERMC provides review and input to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action plans</a:t>
            </a:r>
            <a:endParaRPr lang="en-US" dirty="0">
              <a:latin typeface="Arial" panose="020B0604020202020204" pitchFamily="34" charset="0"/>
              <a:cs typeface="Arial" panose="020B0604020202020204" pitchFamily="34" charset="0"/>
            </a:endParaRPr>
          </a:p>
        </p:txBody>
      </p:sp>
      <p:sp>
        <p:nvSpPr>
          <p:cNvPr id="16" name="Footnote"/>
          <p:cNvSpPr/>
          <p:nvPr/>
        </p:nvSpPr>
        <p:spPr>
          <a:xfrm>
            <a:off x="360885" y="6141358"/>
            <a:ext cx="5394866"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solidFill>
                  <a:schemeClr val="tx1"/>
                </a:solidFill>
                <a:latin typeface="Arial" panose="020B0604020202020204" pitchFamily="34" charset="0"/>
                <a:cs typeface="Arial" panose="020B0604020202020204" pitchFamily="34" charset="0"/>
                <a:sym typeface="+mn-lt"/>
              </a:rPr>
              <a:t>1. Escalation level of breach dependent on breach severity and discretion of CRO</a:t>
            </a:r>
            <a:endParaRPr lang="en-GB" sz="800" dirty="0">
              <a:solidFill>
                <a:schemeClr val="tx1"/>
              </a:solidFill>
              <a:latin typeface="Arial" panose="020B0604020202020204" pitchFamily="34" charset="0"/>
              <a:cs typeface="Arial" panose="020B0604020202020204" pitchFamily="34" charset="0"/>
              <a:sym typeface="+mn-lt"/>
            </a:endParaRPr>
          </a:p>
        </p:txBody>
      </p:sp>
      <p:cxnSp>
        <p:nvCxnSpPr>
          <p:cNvPr id="17" name="Straight Connector 16"/>
          <p:cNvCxnSpPr/>
          <p:nvPr/>
        </p:nvCxnSpPr>
        <p:spPr>
          <a:xfrm>
            <a:off x="6477856" y="1461161"/>
            <a:ext cx="0" cy="456641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Text Box 75"/>
          <p:cNvSpPr txBox="1">
            <a:spLocks noChangeArrowheads="1"/>
          </p:cNvSpPr>
          <p:nvPr/>
        </p:nvSpPr>
        <p:spPr bwMode="gray">
          <a:xfrm>
            <a:off x="37041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sp>
        <p:nvSpPr>
          <p:cNvPr id="21" name="TextBox 20"/>
          <p:cNvSpPr txBox="1"/>
          <p:nvPr/>
        </p:nvSpPr>
        <p:spPr>
          <a:xfrm>
            <a:off x="6792913" y="1467724"/>
            <a:ext cx="239871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Escalation processes</a:t>
            </a:r>
            <a:endParaRPr lang="en-US" sz="1400" b="1" dirty="0">
              <a:solidFill>
                <a:schemeClr val="accent1"/>
              </a:solidFill>
              <a:latin typeface="+mj-lt"/>
            </a:endParaRPr>
          </a:p>
        </p:txBody>
      </p:sp>
      <p:sp>
        <p:nvSpPr>
          <p:cNvPr id="22" name="TextBox 21"/>
          <p:cNvSpPr txBox="1"/>
          <p:nvPr/>
        </p:nvSpPr>
        <p:spPr>
          <a:xfrm>
            <a:off x="365760" y="1467724"/>
            <a:ext cx="41148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 status definitions</a:t>
            </a:r>
            <a:endParaRPr lang="en-US" sz="1400" b="1" dirty="0">
              <a:solidFill>
                <a:schemeClr val="accent1"/>
              </a:solidFill>
              <a:latin typeface="+mj-lt"/>
            </a:endParaRPr>
          </a:p>
        </p:txBody>
      </p:sp>
    </p:spTree>
    <p:extLst>
      <p:ext uri="{BB962C8B-B14F-4D97-AF65-F5344CB8AC3E}">
        <p14:creationId xmlns:p14="http://schemas.microsoft.com/office/powerpoint/2010/main" val="2396347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sz="quarter" idx="11"/>
          </p:nvPr>
        </p:nvSpPr>
        <p:spPr>
          <a:xfrm>
            <a:off x="348437" y="452510"/>
            <a:ext cx="8666245" cy="435610"/>
          </a:xfrm>
        </p:spPr>
        <p:txBody>
          <a:bodyPr/>
          <a:lstStyle/>
          <a:p>
            <a:r>
              <a:rPr lang="en-US" dirty="0"/>
              <a:t>Risk taxonomy calibration approaches linked to risk objectives</a:t>
            </a:r>
            <a:endParaRPr lang="en-US" b="0" dirty="0">
              <a:solidFill>
                <a:schemeClr val="accent1"/>
              </a:solidFill>
            </a:endParaRPr>
          </a:p>
        </p:txBody>
      </p:sp>
      <p:sp>
        <p:nvSpPr>
          <p:cNvPr id="5" name="Text Box 75"/>
          <p:cNvSpPr txBox="1">
            <a:spLocks noChangeArrowheads="1"/>
          </p:cNvSpPr>
          <p:nvPr/>
        </p:nvSpPr>
        <p:spPr bwMode="gray">
          <a:xfrm>
            <a:off x="3694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134854802"/>
              </p:ext>
            </p:extLst>
          </p:nvPr>
        </p:nvGraphicFramePr>
        <p:xfrm>
          <a:off x="3348037" y="1898413"/>
          <a:ext cx="5843588" cy="3759200"/>
        </p:xfrm>
        <a:graphic>
          <a:graphicData uri="http://schemas.openxmlformats.org/drawingml/2006/table">
            <a:tbl>
              <a:tblPr firstRow="1" bandRow="1">
                <a:tableStyleId>{839DD9DD-9E6C-4910-8AC0-68ADFF6A6AFC}</a:tableStyleId>
              </a:tblPr>
              <a:tblGrid>
                <a:gridCol w="1457393"/>
                <a:gridCol w="2032733"/>
                <a:gridCol w="2353462"/>
              </a:tblGrid>
              <a:tr h="0">
                <a:tc>
                  <a:txBody>
                    <a:bodyPr/>
                    <a:lstStyle/>
                    <a:p>
                      <a:r>
                        <a:rPr lang="en-US" sz="1200" b="1" dirty="0" smtClean="0">
                          <a:solidFill>
                            <a:srgbClr val="FF0000"/>
                          </a:solidFill>
                          <a:latin typeface="Arial" panose="020B0604020202020204" pitchFamily="34" charset="0"/>
                          <a:cs typeface="Arial" panose="020B0604020202020204" pitchFamily="34" charset="0"/>
                        </a:rPr>
                        <a:t>Anchor</a:t>
                      </a:r>
                    </a:p>
                  </a:txBody>
                  <a:tcPr marL="0"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rgbClr val="FF0000"/>
                          </a:solidFill>
                          <a:latin typeface="Arial" panose="020B0604020202020204" pitchFamily="34" charset="0"/>
                          <a:ea typeface="+mn-ea"/>
                          <a:cs typeface="Arial" panose="020B0604020202020204" pitchFamily="34" charset="0"/>
                        </a:rPr>
                        <a:t>Calibration approach</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0000"/>
                          </a:solidFill>
                          <a:latin typeface="Arial" panose="020B0604020202020204" pitchFamily="34" charset="0"/>
                          <a:ea typeface="+mn-ea"/>
                          <a:cs typeface="Arial" panose="020B0604020202020204" pitchFamily="34" charset="0"/>
                        </a:rPr>
                        <a:t>Applicable</a:t>
                      </a:r>
                      <a:r>
                        <a:rPr lang="en-US" sz="1200" b="1" kern="1200" baseline="0" dirty="0" smtClean="0">
                          <a:solidFill>
                            <a:srgbClr val="FF0000"/>
                          </a:solidFill>
                          <a:latin typeface="Arial" panose="020B0604020202020204" pitchFamily="34" charset="0"/>
                          <a:ea typeface="+mn-ea"/>
                          <a:cs typeface="Arial" panose="020B0604020202020204" pitchFamily="34" charset="0"/>
                        </a:rPr>
                        <a:t> risk taxonomy</a:t>
                      </a:r>
                      <a:endParaRPr lang="en-US" sz="1200" b="1" kern="1200" dirty="0" smtClean="0">
                        <a:solidFill>
                          <a:srgbClr val="FF0000"/>
                        </a:solidFill>
                        <a:latin typeface="Arial" panose="020B0604020202020204" pitchFamily="34" charset="0"/>
                        <a:ea typeface="+mn-ea"/>
                        <a:cs typeface="Arial" panose="020B0604020202020204" pitchFamily="34" charset="0"/>
                      </a:endParaRPr>
                    </a:p>
                  </a:txBody>
                  <a:tcPr anchor="b">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Existing management</a:t>
                      </a:r>
                      <a:br>
                        <a:rPr lang="en-US" sz="1200" b="1" dirty="0" smtClean="0">
                          <a:solidFill>
                            <a:schemeClr val="tx1"/>
                          </a:solidFill>
                          <a:latin typeface="Arial" panose="020B0604020202020204" pitchFamily="34" charset="0"/>
                          <a:cs typeface="Arial" panose="020B0604020202020204" pitchFamily="34" charset="0"/>
                        </a:rPr>
                      </a:br>
                      <a:r>
                        <a:rPr lang="en-US" sz="1200" b="1" dirty="0" smtClean="0">
                          <a:solidFill>
                            <a:schemeClr val="tx1"/>
                          </a:solidFill>
                          <a:latin typeface="Arial" panose="020B0604020202020204" pitchFamily="34" charset="0"/>
                          <a:cs typeface="Arial" panose="020B0604020202020204" pitchFamily="34" charset="0"/>
                        </a:rPr>
                        <a:t>limits</a:t>
                      </a: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Arial" panose="020B0604020202020204" pitchFamily="34" charset="0"/>
                          <a:ea typeface="+mn-ea"/>
                          <a:cs typeface="Arial" panose="020B0604020202020204" pitchFamily="34" charset="0"/>
                        </a:rPr>
                        <a:t>Align anchor to other limits codified in policies or management practices to ensure consistency across the organization</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68275" lvl="0" indent="-168275">
                        <a:lnSpc>
                          <a:spcPct val="100000"/>
                        </a:lnSpc>
                        <a:spcBef>
                          <a:spcPts val="240"/>
                        </a:spcBef>
                        <a:buFont typeface="Arial" panose="020B0604020202020204" pitchFamily="34" charset="0"/>
                        <a:buChar char="•"/>
                      </a:pPr>
                      <a:r>
                        <a:rPr lang="en-US" sz="1200" dirty="0" smtClean="0">
                          <a:latin typeface="Arial" panose="020B0604020202020204" pitchFamily="34" charset="0"/>
                          <a:cs typeface="Arial" panose="020B0604020202020204" pitchFamily="34" charset="0"/>
                        </a:rPr>
                        <a:t>Capital adequacy (ratios)</a:t>
                      </a:r>
                      <a:endParaRPr lang="en-US" sz="1200" baseline="0" dirty="0" smtClean="0">
                        <a:latin typeface="Arial" panose="020B0604020202020204" pitchFamily="34" charset="0"/>
                        <a:cs typeface="Arial" panose="020B0604020202020204" pitchFamily="34" charset="0"/>
                      </a:endParaRP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Compliance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baseline="0" dirty="0" smtClean="0">
                          <a:solidFill>
                            <a:schemeClr val="tx1"/>
                          </a:solidFill>
                          <a:latin typeface="Arial" panose="020B0604020202020204" pitchFamily="34" charset="0"/>
                          <a:ea typeface="+mn-ea"/>
                          <a:cs typeface="Arial" panose="020B0604020202020204" pitchFamily="34" charset="0"/>
                        </a:rPr>
                        <a:t>Interest rate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aseline="0" dirty="0" smtClean="0">
                          <a:solidFill>
                            <a:schemeClr val="tx1"/>
                          </a:solidFill>
                          <a:latin typeface="Arial" panose="020B0604020202020204" pitchFamily="34" charset="0"/>
                          <a:cs typeface="Arial" panose="020B0604020202020204" pitchFamily="34" charset="0"/>
                        </a:rPr>
                        <a:t>Liquidity risk</a:t>
                      </a:r>
                    </a:p>
                    <a:p>
                      <a:pPr marL="168275" marR="0" lvl="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Model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panose="020B0604020202020204" pitchFamily="34" charset="0"/>
                          <a:ea typeface="+mn-ea"/>
                          <a:cs typeface="Arial" panose="020B0604020202020204" pitchFamily="34" charset="0"/>
                        </a:rPr>
                        <a:t>Model</a:t>
                      </a:r>
                      <a:br>
                        <a:rPr lang="en-US" sz="1200" b="1" kern="1200" baseline="0" dirty="0" smtClean="0">
                          <a:solidFill>
                            <a:schemeClr val="tx1"/>
                          </a:solidFill>
                          <a:latin typeface="Arial" panose="020B0604020202020204" pitchFamily="34" charset="0"/>
                          <a:ea typeface="+mn-ea"/>
                          <a:cs typeface="Arial" panose="020B0604020202020204" pitchFamily="34" charset="0"/>
                        </a:rPr>
                      </a:br>
                      <a:r>
                        <a:rPr lang="en-US" sz="1200" b="1" kern="1200" baseline="0" dirty="0" smtClean="0">
                          <a:solidFill>
                            <a:schemeClr val="tx1"/>
                          </a:solidFill>
                          <a:latin typeface="Arial" panose="020B0604020202020204" pitchFamily="34" charset="0"/>
                          <a:ea typeface="+mn-ea"/>
                          <a:cs typeface="Arial" panose="020B0604020202020204" pitchFamily="34" charset="0"/>
                        </a:rPr>
                        <a:t>p</a:t>
                      </a:r>
                      <a:r>
                        <a:rPr lang="en-US" sz="1200" b="1" kern="1200" dirty="0" smtClean="0">
                          <a:solidFill>
                            <a:schemeClr val="tx1"/>
                          </a:solidFill>
                          <a:latin typeface="Arial" panose="020B0604020202020204" pitchFamily="34" charset="0"/>
                          <a:ea typeface="+mn-ea"/>
                          <a:cs typeface="Arial" panose="020B0604020202020204" pitchFamily="34" charset="0"/>
                        </a:rPr>
                        <a:t>rojections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Set anchors based on outputs of CCAR and other business models, applying </a:t>
                      </a:r>
                      <a:r>
                        <a:rPr lang="en-US" sz="1200" b="0" kern="1200" dirty="0" smtClean="0">
                          <a:solidFill>
                            <a:schemeClr val="tx1"/>
                          </a:solidFill>
                          <a:latin typeface="Arial" panose="020B0604020202020204" pitchFamily="34" charset="0"/>
                          <a:ea typeface="+mn-ea"/>
                          <a:cs typeface="Arial" panose="020B0604020202020204" pitchFamily="34" charset="0"/>
                        </a:rPr>
                        <a:t>adjustments</a:t>
                      </a:r>
                      <a:r>
                        <a:rPr lang="en-US" sz="1200" b="0" kern="1200" baseline="0" dirty="0" smtClean="0">
                          <a:solidFill>
                            <a:schemeClr val="tx1"/>
                          </a:solidFill>
                          <a:latin typeface="Arial" panose="020B0604020202020204" pitchFamily="34" charset="0"/>
                          <a:ea typeface="+mn-ea"/>
                          <a:cs typeface="Arial" panose="020B0604020202020204" pitchFamily="34" charset="0"/>
                        </a:rPr>
                        <a:t> based on management review</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Capital adequacy (other)</a:t>
                      </a: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(losses)</a:t>
                      </a: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Arial" panose="020B0604020202020204" pitchFamily="34" charset="0"/>
                          <a:ea typeface="+mn-ea"/>
                          <a:cs typeface="Arial" panose="020B0604020202020204" pitchFamily="34" charset="0"/>
                        </a:rPr>
                        <a:t>Residual value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Arial" panose="020B0604020202020204" pitchFamily="34" charset="0"/>
                          <a:cs typeface="Arial" panose="020B0604020202020204" pitchFamily="34" charset="0"/>
                        </a:rPr>
                        <a:t>Historical</a:t>
                      </a:r>
                      <a:r>
                        <a:rPr lang="en-US" sz="1200" b="1" baseline="0" dirty="0" smtClean="0">
                          <a:solidFill>
                            <a:schemeClr val="tx1"/>
                          </a:solidFill>
                          <a:latin typeface="Arial" panose="020B0604020202020204" pitchFamily="34" charset="0"/>
                          <a:cs typeface="Arial" panose="020B0604020202020204" pitchFamily="34" charset="0"/>
                        </a:rPr>
                        <a:t> benchmarks</a:t>
                      </a:r>
                      <a:endParaRPr lang="en-US" sz="1200" i="0" kern="1200" dirty="0" smtClean="0">
                        <a:solidFill>
                          <a:schemeClr val="tx1"/>
                        </a:solidFill>
                        <a:effectLst/>
                        <a:latin typeface="Arial" panose="020B0604020202020204" pitchFamily="34" charset="0"/>
                        <a:ea typeface="+mn-ea"/>
                        <a:cs typeface="Arial" panose="020B0604020202020204" pitchFamily="34" charset="0"/>
                      </a:endParaRPr>
                    </a:p>
                  </a:txBody>
                  <a:tcPr marL="0">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anose="020B0604020202020204" pitchFamily="34" charset="0"/>
                          <a:cs typeface="Arial" panose="020B0604020202020204" pitchFamily="34" charset="0"/>
                        </a:rPr>
                        <a:t>Leverage management expertise, supported by comparison to internal</a:t>
                      </a:r>
                      <a:r>
                        <a:rPr lang="en-US" sz="1200" b="0" baseline="0" dirty="0" smtClean="0">
                          <a:solidFill>
                            <a:schemeClr val="tx1"/>
                          </a:solidFill>
                          <a:latin typeface="Arial" panose="020B0604020202020204" pitchFamily="34" charset="0"/>
                          <a:cs typeface="Arial" panose="020B0604020202020204" pitchFamily="34" charset="0"/>
                        </a:rPr>
                        <a:t> and external data, where available</a:t>
                      </a:r>
                      <a:endParaRPr lang="en-US" sz="1200" b="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b="0" kern="1200" dirty="0" smtClean="0">
                          <a:solidFill>
                            <a:schemeClr val="tx1"/>
                          </a:solidFill>
                          <a:latin typeface="Arial" panose="020B0604020202020204" pitchFamily="34" charset="0"/>
                          <a:ea typeface="+mn-ea"/>
                          <a:cs typeface="Arial" panose="020B0604020202020204" pitchFamily="34" charset="0"/>
                        </a:rPr>
                        <a:t>Credit risk (concentration)</a:t>
                      </a:r>
                      <a:r>
                        <a:rPr lang="en-US" sz="1200" b="0" kern="1200" baseline="30000" dirty="0" smtClean="0">
                          <a:solidFill>
                            <a:schemeClr val="tx1"/>
                          </a:solidFill>
                          <a:latin typeface="Arial" panose="020B0604020202020204" pitchFamily="34" charset="0"/>
                          <a:ea typeface="+mn-ea"/>
                          <a:cs typeface="Arial" panose="020B0604020202020204" pitchFamily="34" charset="0"/>
                        </a:rPr>
                        <a:t> </a:t>
                      </a:r>
                      <a:endParaRPr lang="en-US" sz="1200" b="0" kern="1200" dirty="0" smtClean="0">
                        <a:solidFill>
                          <a:schemeClr val="tx1"/>
                        </a:solidFill>
                        <a:latin typeface="Arial" panose="020B0604020202020204" pitchFamily="34" charset="0"/>
                        <a:ea typeface="+mn-ea"/>
                        <a:cs typeface="Arial" panose="020B0604020202020204" pitchFamily="34" charset="0"/>
                      </a:endParaRPr>
                    </a:p>
                    <a:p>
                      <a:pPr marL="168275" marR="0" indent="-168275" algn="l" defTabSz="4572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Operational risk</a:t>
                      </a:r>
                    </a:p>
                    <a:p>
                      <a:pPr marL="168275" lvl="0" indent="-168275" algn="l" defTabSz="457200" rtl="0" eaLnBrk="1" latinLnBrk="0" hangingPunct="1">
                        <a:lnSpc>
                          <a:spcPct val="100000"/>
                        </a:lnSpc>
                        <a:spcBef>
                          <a:spcPts val="240"/>
                        </a:spcBef>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Arial" panose="020B0604020202020204" pitchFamily="34" charset="0"/>
                        </a:rPr>
                        <a:t>Mark-to-market portfolio risk</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extBox 2"/>
          <p:cNvSpPr txBox="1"/>
          <p:nvPr/>
        </p:nvSpPr>
        <p:spPr>
          <a:xfrm>
            <a:off x="3332104" y="1466434"/>
            <a:ext cx="548456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Anchor calibration approaches</a:t>
            </a:r>
            <a:endParaRPr lang="en-US" sz="1400" b="1" dirty="0">
              <a:solidFill>
                <a:schemeClr val="accent1"/>
              </a:solidFill>
              <a:latin typeface="+mj-lt"/>
            </a:endParaRPr>
          </a:p>
        </p:txBody>
      </p:sp>
      <p:sp>
        <p:nvSpPr>
          <p:cNvPr id="14" name="TextBox 13"/>
          <p:cNvSpPr txBox="1"/>
          <p:nvPr/>
        </p:nvSpPr>
        <p:spPr>
          <a:xfrm>
            <a:off x="368534" y="1466434"/>
            <a:ext cx="238529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RAS development process</a:t>
            </a:r>
            <a:endParaRPr lang="en-US" sz="1400" b="1" dirty="0">
              <a:solidFill>
                <a:schemeClr val="accent1"/>
              </a:solidFill>
              <a:latin typeface="+mj-lt"/>
            </a:endParaRPr>
          </a:p>
        </p:txBody>
      </p:sp>
      <p:sp>
        <p:nvSpPr>
          <p:cNvPr id="15" name="AutoShape 5"/>
          <p:cNvSpPr>
            <a:spLocks noChangeArrowheads="1"/>
          </p:cNvSpPr>
          <p:nvPr/>
        </p:nvSpPr>
        <p:spPr bwMode="gray">
          <a:xfrm rot="5400000">
            <a:off x="945070" y="1561777"/>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16" name="AutoShape 2"/>
          <p:cNvSpPr>
            <a:spLocks noChangeArrowheads="1"/>
          </p:cNvSpPr>
          <p:nvPr/>
        </p:nvSpPr>
        <p:spPr bwMode="gray">
          <a:xfrm rot="5400000">
            <a:off x="945070" y="446686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7" name="AutoShape 3"/>
          <p:cNvSpPr>
            <a:spLocks noChangeArrowheads="1"/>
          </p:cNvSpPr>
          <p:nvPr/>
        </p:nvSpPr>
        <p:spPr bwMode="gray">
          <a:xfrm rot="5400000">
            <a:off x="945070" y="3498503"/>
            <a:ext cx="1058400" cy="1782954"/>
          </a:xfrm>
          <a:prstGeom prst="chevron">
            <a:avLst>
              <a:gd name="adj" fmla="val 15458"/>
            </a:avLst>
          </a:prstGeom>
          <a:solidFill>
            <a:schemeClr val="bg1"/>
          </a:solidFill>
          <a:ln w="12700">
            <a:solidFill>
              <a:schemeClr val="accent1"/>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solidFill>
                  <a:schemeClr val="accent1"/>
                </a:solidFill>
                <a:latin typeface="Arial" panose="020B0604020202020204" pitchFamily="34" charset="0"/>
                <a:ea typeface="+mj-ea"/>
                <a:cs typeface="Arial" panose="020B0604020202020204" pitchFamily="34" charset="0"/>
              </a:rPr>
              <a:t>Calibrate anchor points for metric limits</a:t>
            </a:r>
            <a:endParaRPr lang="en-GB" altLang="zh-CN" sz="1100" b="1" dirty="0">
              <a:solidFill>
                <a:schemeClr val="accent1"/>
              </a:solidFill>
              <a:latin typeface="Arial" panose="020B0604020202020204" pitchFamily="34" charset="0"/>
              <a:ea typeface="+mj-ea"/>
              <a:cs typeface="Arial" panose="020B0604020202020204" pitchFamily="34" charset="0"/>
            </a:endParaRPr>
          </a:p>
        </p:txBody>
      </p:sp>
      <p:sp>
        <p:nvSpPr>
          <p:cNvPr id="18" name="AutoShape 4"/>
          <p:cNvSpPr>
            <a:spLocks noChangeArrowheads="1"/>
          </p:cNvSpPr>
          <p:nvPr/>
        </p:nvSpPr>
        <p:spPr bwMode="gray">
          <a:xfrm rot="5400000">
            <a:off x="945070" y="2530140"/>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20" name="Right Bracket 19"/>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23" name="Right Bracket 22"/>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24" name="TextBox 23"/>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
        <p:nvSpPr>
          <p:cNvPr id="26" name="Right Brace 25"/>
          <p:cNvSpPr/>
          <p:nvPr/>
        </p:nvSpPr>
        <p:spPr>
          <a:xfrm flipH="1">
            <a:off x="2446653" y="1842428"/>
            <a:ext cx="630662" cy="3989130"/>
          </a:xfrm>
          <a:prstGeom prst="rightBrace">
            <a:avLst>
              <a:gd name="adj1" fmla="val 0"/>
              <a:gd name="adj2" fmla="val 62864"/>
            </a:avLst>
          </a:prstGeom>
          <a:ln>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71249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5"/>
          <p:cNvSpPr txBox="1">
            <a:spLocks noChangeArrowheads="1"/>
          </p:cNvSpPr>
          <p:nvPr/>
        </p:nvSpPr>
        <p:spPr bwMode="gray">
          <a:xfrm>
            <a:off x="369440" y="98167"/>
            <a:ext cx="141224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bg1">
                    <a:lumMod val="50000"/>
                  </a:schemeClr>
                </a:solidFill>
              </a:rPr>
              <a:t>C</a:t>
            </a:r>
            <a:r>
              <a:rPr lang="en-US" sz="1200" dirty="0" smtClean="0">
                <a:solidFill>
                  <a:schemeClr val="bg1">
                    <a:lumMod val="50000"/>
                  </a:schemeClr>
                </a:solidFill>
              </a:rPr>
              <a:t>alibration approach</a:t>
            </a:r>
            <a:endParaRPr lang="en-US" sz="1200" dirty="0">
              <a:solidFill>
                <a:schemeClr val="bg1">
                  <a:lumMod val="50000"/>
                </a:scheme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569779547"/>
              </p:ext>
            </p:extLst>
          </p:nvPr>
        </p:nvGraphicFramePr>
        <p:xfrm>
          <a:off x="2753833" y="1926611"/>
          <a:ext cx="6437792" cy="3845539"/>
        </p:xfrm>
        <a:graphic>
          <a:graphicData uri="http://schemas.openxmlformats.org/drawingml/2006/table">
            <a:tbl>
              <a:tblPr firstRow="1" bandRow="1">
                <a:tableStyleId>{839DD9DD-9E6C-4910-8AC0-68ADFF6A6AFC}</a:tableStyleId>
              </a:tblPr>
              <a:tblGrid>
                <a:gridCol w="6437792"/>
              </a:tblGrid>
              <a:tr h="892789">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Methodology for calibrating limits for credit losses, NCOs, and delinquency rates starts with SHUSA’s CCAR RAS objective to “ensure</a:t>
                      </a:r>
                      <a:r>
                        <a:rPr lang="en-GB" sz="1200" b="0" baseline="0" dirty="0" smtClean="0">
                          <a:solidFill>
                            <a:schemeClr val="tx1"/>
                          </a:solidFill>
                          <a:latin typeface="Arial" panose="020B0604020202020204" pitchFamily="34" charset="0"/>
                          <a:cs typeface="Arial" panose="020B0604020202020204" pitchFamily="34" charset="0"/>
                        </a:rPr>
                        <a:t> post-loss capital ratios in CCAR analysis are at or above limits</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t>
                      </a:r>
                      <a:endParaRPr lang="en-US" sz="1200" b="0" dirty="0" smtClean="0">
                        <a:solidFill>
                          <a:schemeClr val="tx1"/>
                        </a:solidFill>
                        <a:latin typeface="Arial" panose="020B0604020202020204" pitchFamily="34" charset="0"/>
                        <a:cs typeface="Arial" panose="020B0604020202020204" pitchFamily="34" charset="0"/>
                      </a:endParaRP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71550">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SHUSA must quantitatively pass CCAR; it must have </a:t>
                      </a: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sufficient capital plus earnings to withstand elevated losses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Current capital position and credit portfolio composition provide a ceiling for stress losses, which serve as an anchor point for risk appetite limits</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962025">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Arial" charset="0"/>
                          <a:ea typeface="Arial Unicode MS" pitchFamily="34" charset="-128"/>
                          <a:cs typeface="Arial" charset="0"/>
                        </a:rPr>
                        <a:t>For credit losses, </a:t>
                      </a: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projections and historical analyses can be used to create internally consistent limits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CCAR base vs. stress expected credit losses</a:t>
                      </a:r>
                    </a:p>
                    <a:p>
                      <a:pPr marL="344488" marR="0" lvl="2"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Historical relationship between net losses and delinquency rates</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19175">
                <a:tc>
                  <a:txBody>
                    <a:bodyPr/>
                    <a:lstStyle/>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cap="none" normalizeH="0" baseline="0" dirty="0" smtClean="0">
                          <a:ln>
                            <a:noFill/>
                          </a:ln>
                          <a:solidFill>
                            <a:schemeClr val="tx1"/>
                          </a:solidFill>
                          <a:effectLst/>
                          <a:latin typeface="Arial" charset="0"/>
                          <a:ea typeface="Arial Unicode MS" pitchFamily="34" charset="-128"/>
                          <a:cs typeface="Arial" charset="0"/>
                        </a:rPr>
                        <a:t>Analysis described above serves as an “anchor point” for limit setting in a way that ensures internal consistency of limits</a:t>
                      </a:r>
                    </a:p>
                    <a:p>
                      <a:pPr marL="166688" marR="0" lvl="1" indent="-166688" algn="l" defTabSz="881063" rtl="0" eaLnBrk="1" fontAlgn="base" latinLnBrk="0" hangingPunct="1">
                        <a:lnSpc>
                          <a:spcPct val="100000"/>
                        </a:lnSpc>
                        <a:spcBef>
                          <a:spcPct val="30000"/>
                        </a:spcBef>
                        <a:spcAft>
                          <a:spcPct val="0"/>
                        </a:spcAft>
                        <a:buClrTx/>
                        <a:buSzTx/>
                        <a:buFont typeface="Arial"/>
                        <a:buChar char="•"/>
                        <a:tabLst/>
                      </a:pPr>
                      <a:r>
                        <a:rPr kumimoji="0" lang="en-US" sz="1200" b="0" i="0" u="none" strike="noStrike" kern="1200" cap="none" normalizeH="0" baseline="0" dirty="0" smtClean="0">
                          <a:ln>
                            <a:noFill/>
                          </a:ln>
                          <a:solidFill>
                            <a:schemeClr val="tx1"/>
                          </a:solidFill>
                          <a:effectLst/>
                          <a:latin typeface="Arial" charset="0"/>
                          <a:ea typeface="Arial Unicode MS" pitchFamily="34" charset="-128"/>
                          <a:cs typeface="Arial" charset="0"/>
                        </a:rPr>
                        <a:t>Input from Senior Executives and other experts is essential for finalizing limits, in order to reflect the strategic vision and true risk appetite of SHUSA’s leadership </a:t>
                      </a:r>
                    </a:p>
                  </a:txBody>
                  <a:tcPr marL="0" marR="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6" name="Content Placeholder 2"/>
          <p:cNvSpPr>
            <a:spLocks noGrp="1"/>
          </p:cNvSpPr>
          <p:nvPr>
            <p:ph sz="quarter" idx="11"/>
          </p:nvPr>
        </p:nvSpPr>
        <p:spPr/>
        <p:txBody>
          <a:bodyPr/>
          <a:lstStyle/>
          <a:p>
            <a:pPr lvl="0"/>
            <a:r>
              <a:rPr lang="en-US" kern="0" dirty="0">
                <a:solidFill>
                  <a:srgbClr val="000000"/>
                </a:solidFill>
                <a:latin typeface="Arial"/>
                <a:ea typeface="ＭＳ Ｐゴシック"/>
              </a:rPr>
              <a:t>Example calibration approach: </a:t>
            </a:r>
            <a:r>
              <a:rPr lang="en-US" b="0" kern="0" dirty="0">
                <a:solidFill>
                  <a:srgbClr val="000000"/>
                </a:solidFill>
                <a:latin typeface="Arial"/>
                <a:ea typeface="ＭＳ Ｐゴシック"/>
              </a:rPr>
              <a:t>Credit metrics linked to CCAR objective</a:t>
            </a:r>
          </a:p>
        </p:txBody>
      </p:sp>
      <p:sp>
        <p:nvSpPr>
          <p:cNvPr id="2" name="TextBox 1"/>
          <p:cNvSpPr txBox="1"/>
          <p:nvPr/>
        </p:nvSpPr>
        <p:spPr>
          <a:xfrm>
            <a:off x="368534" y="1466434"/>
            <a:ext cx="238529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RAS development process</a:t>
            </a:r>
            <a:endParaRPr lang="en-US" sz="1400" b="1" dirty="0">
              <a:solidFill>
                <a:schemeClr val="accent1"/>
              </a:solidFill>
              <a:latin typeface="+mj-lt"/>
            </a:endParaRPr>
          </a:p>
        </p:txBody>
      </p:sp>
      <p:sp>
        <p:nvSpPr>
          <p:cNvPr id="3" name="TextBox 2"/>
          <p:cNvSpPr txBox="1"/>
          <p:nvPr/>
        </p:nvSpPr>
        <p:spPr>
          <a:xfrm>
            <a:off x="2753832" y="1466434"/>
            <a:ext cx="5092929" cy="215443"/>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Example for credit loss metrics</a:t>
            </a:r>
            <a:endParaRPr lang="en-US" sz="1400" b="1" dirty="0">
              <a:solidFill>
                <a:schemeClr val="accent1"/>
              </a:solidFill>
              <a:latin typeface="+mj-lt"/>
            </a:endParaRPr>
          </a:p>
        </p:txBody>
      </p:sp>
      <p:sp>
        <p:nvSpPr>
          <p:cNvPr id="14" name="AutoShape 5"/>
          <p:cNvSpPr>
            <a:spLocks noChangeArrowheads="1"/>
          </p:cNvSpPr>
          <p:nvPr/>
        </p:nvSpPr>
        <p:spPr bwMode="gray">
          <a:xfrm rot="5400000">
            <a:off x="945070" y="1561777"/>
            <a:ext cx="1058400" cy="1782954"/>
          </a:xfrm>
          <a:prstGeom prst="homePlate">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Set SHUSA RAS objectives</a:t>
            </a:r>
            <a:endParaRPr lang="en-GB" altLang="zh-CN" sz="1100" b="1" dirty="0">
              <a:latin typeface="Arial" panose="020B0604020202020204" pitchFamily="34" charset="0"/>
              <a:ea typeface="+mj-ea"/>
              <a:cs typeface="Arial" panose="020B0604020202020204" pitchFamily="34" charset="0"/>
            </a:endParaRPr>
          </a:p>
        </p:txBody>
      </p:sp>
      <p:sp>
        <p:nvSpPr>
          <p:cNvPr id="15" name="AutoShape 2"/>
          <p:cNvSpPr>
            <a:spLocks noChangeArrowheads="1"/>
          </p:cNvSpPr>
          <p:nvPr/>
        </p:nvSpPr>
        <p:spPr bwMode="gray">
          <a:xfrm rot="5400000">
            <a:off x="945070" y="4466867"/>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Review and apply management adjustments</a:t>
            </a:r>
            <a:endParaRPr lang="en-GB" altLang="zh-CN" sz="1100" b="1" dirty="0">
              <a:latin typeface="Arial" panose="020B0604020202020204" pitchFamily="34" charset="0"/>
              <a:ea typeface="+mj-ea"/>
              <a:cs typeface="Arial" panose="020B0604020202020204" pitchFamily="34" charset="0"/>
            </a:endParaRPr>
          </a:p>
        </p:txBody>
      </p:sp>
      <p:sp>
        <p:nvSpPr>
          <p:cNvPr id="17" name="AutoShape 3"/>
          <p:cNvSpPr>
            <a:spLocks noChangeArrowheads="1"/>
          </p:cNvSpPr>
          <p:nvPr/>
        </p:nvSpPr>
        <p:spPr bwMode="gray">
          <a:xfrm rot="5400000">
            <a:off x="945070" y="3498503"/>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Calibrate anchor points for metric limits</a:t>
            </a:r>
            <a:endParaRPr lang="en-GB" altLang="zh-CN" sz="1100" b="1" dirty="0">
              <a:latin typeface="Arial" panose="020B0604020202020204" pitchFamily="34" charset="0"/>
              <a:ea typeface="+mj-ea"/>
              <a:cs typeface="Arial" panose="020B0604020202020204" pitchFamily="34" charset="0"/>
            </a:endParaRPr>
          </a:p>
        </p:txBody>
      </p:sp>
      <p:sp>
        <p:nvSpPr>
          <p:cNvPr id="18" name="AutoShape 4"/>
          <p:cNvSpPr>
            <a:spLocks noChangeArrowheads="1"/>
          </p:cNvSpPr>
          <p:nvPr/>
        </p:nvSpPr>
        <p:spPr bwMode="gray">
          <a:xfrm rot="5400000">
            <a:off x="945070" y="2530140"/>
            <a:ext cx="1058400" cy="1782954"/>
          </a:xfrm>
          <a:prstGeom prst="chevron">
            <a:avLst>
              <a:gd name="adj" fmla="val 15458"/>
            </a:avLst>
          </a:prstGeom>
          <a:solidFill>
            <a:schemeClr val="bg1"/>
          </a:solidFill>
          <a:ln w="12700">
            <a:solidFill>
              <a:schemeClr val="bg2"/>
            </a:solidFill>
            <a:miter lim="800000"/>
            <a:headEnd/>
            <a:tailEnd/>
          </a:ln>
          <a:effectLst/>
          <a:extLst/>
        </p:spPr>
        <p:txBody>
          <a:bodyPr rot="10800000" vert="vert" lIns="72000" tIns="72000" rIns="72000" bIns="72000" anchor="ctr" anchorCtr="1">
            <a:noAutofit/>
          </a:bodyPr>
          <a:lstStyle/>
          <a:p>
            <a:pPr marL="3175" algn="ctr" eaLnBrk="0" hangingPunct="0">
              <a:lnSpc>
                <a:spcPct val="100000"/>
              </a:lnSpc>
            </a:pPr>
            <a:r>
              <a:rPr lang="en-GB" altLang="zh-CN" sz="1100" b="1" dirty="0" smtClean="0">
                <a:latin typeface="Arial" panose="020B0604020202020204" pitchFamily="34" charset="0"/>
                <a:ea typeface="+mj-ea"/>
                <a:cs typeface="Arial" panose="020B0604020202020204" pitchFamily="34" charset="0"/>
              </a:rPr>
              <a:t>Identify metrics to track objectives at SHUSA and entity level</a:t>
            </a:r>
            <a:endParaRPr lang="en-GB" altLang="zh-CN" sz="1100" b="1" dirty="0">
              <a:latin typeface="Arial" panose="020B0604020202020204" pitchFamily="34" charset="0"/>
              <a:ea typeface="+mj-ea"/>
              <a:cs typeface="Arial" panose="020B0604020202020204" pitchFamily="34" charset="0"/>
            </a:endParaRPr>
          </a:p>
        </p:txBody>
      </p:sp>
      <p:sp>
        <p:nvSpPr>
          <p:cNvPr id="11" name="Right Bracket 10"/>
          <p:cNvSpPr/>
          <p:nvPr/>
        </p:nvSpPr>
        <p:spPr>
          <a:xfrm flipH="1">
            <a:off x="371321" y="3818537"/>
            <a:ext cx="101600" cy="2023653"/>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p:cNvSpPr txBox="1"/>
          <p:nvPr/>
        </p:nvSpPr>
        <p:spPr>
          <a:xfrm rot="16200000">
            <a:off x="-63801" y="4631972"/>
            <a:ext cx="886781" cy="231282"/>
          </a:xfrm>
          <a:prstGeom prst="rect">
            <a:avLst/>
          </a:prstGeom>
          <a:solidFill>
            <a:schemeClr val="bg1"/>
          </a:solidFill>
        </p:spPr>
        <p:txBody>
          <a:bodyPr wrap="none" rtlCol="0">
            <a:spAutoFit/>
          </a:bodyPr>
          <a:lstStyle/>
          <a:p>
            <a:r>
              <a:rPr lang="en-GB" sz="1050" b="1" dirty="0" smtClean="0">
                <a:solidFill>
                  <a:schemeClr val="accent1"/>
                </a:solidFill>
              </a:rPr>
              <a:t>Calibration</a:t>
            </a:r>
            <a:endParaRPr lang="en-GB" sz="1050" b="1" dirty="0">
              <a:solidFill>
                <a:schemeClr val="accent1"/>
              </a:solidFill>
            </a:endParaRPr>
          </a:p>
        </p:txBody>
      </p:sp>
      <p:sp>
        <p:nvSpPr>
          <p:cNvPr id="13" name="Right Bracket 12"/>
          <p:cNvSpPr/>
          <p:nvPr/>
        </p:nvSpPr>
        <p:spPr>
          <a:xfrm flipH="1">
            <a:off x="371321" y="2832020"/>
            <a:ext cx="101600" cy="965252"/>
          </a:xfrm>
          <a:prstGeom prst="rightBracket">
            <a:avLst>
              <a:gd name="adj" fmla="val 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9" name="TextBox 18"/>
          <p:cNvSpPr txBox="1"/>
          <p:nvPr/>
        </p:nvSpPr>
        <p:spPr>
          <a:xfrm rot="16200000">
            <a:off x="-4491" y="3129532"/>
            <a:ext cx="768160" cy="370230"/>
          </a:xfrm>
          <a:prstGeom prst="rect">
            <a:avLst/>
          </a:prstGeom>
          <a:solidFill>
            <a:schemeClr val="bg1"/>
          </a:solidFill>
        </p:spPr>
        <p:txBody>
          <a:bodyPr wrap="none" rtlCol="0">
            <a:spAutoFit/>
          </a:bodyPr>
          <a:lstStyle/>
          <a:p>
            <a:r>
              <a:rPr lang="en-GB" sz="1050" b="1" dirty="0" smtClean="0">
                <a:solidFill>
                  <a:schemeClr val="accent1"/>
                </a:solidFill>
              </a:rPr>
              <a:t>Metric </a:t>
            </a:r>
          </a:p>
          <a:p>
            <a:r>
              <a:rPr lang="en-GB" sz="1050" b="1" dirty="0" smtClean="0">
                <a:solidFill>
                  <a:schemeClr val="accent1"/>
                </a:solidFill>
              </a:rPr>
              <a:t>selection</a:t>
            </a:r>
            <a:endParaRPr lang="en-GB" sz="1050" b="1" dirty="0">
              <a:solidFill>
                <a:schemeClr val="accent1"/>
              </a:solidFill>
            </a:endParaRPr>
          </a:p>
        </p:txBody>
      </p:sp>
    </p:spTree>
    <p:extLst>
      <p:ext uri="{BB962C8B-B14F-4D97-AF65-F5344CB8AC3E}">
        <p14:creationId xmlns:p14="http://schemas.microsoft.com/office/powerpoint/2010/main" val="156037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17985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15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1. </a:t>
            </a:r>
            <a:r>
              <a:rPr lang="en-GB" dirty="0"/>
              <a:t>Capital adequacy </a:t>
            </a:r>
            <a:r>
              <a:rPr lang="en-GB" dirty="0" smtClean="0"/>
              <a:t>risk</a:t>
            </a:r>
            <a:endParaRPr lang="en-GB" dirty="0"/>
          </a:p>
        </p:txBody>
      </p:sp>
      <p:sp>
        <p:nvSpPr>
          <p:cNvPr id="45" name="Rectangle 44"/>
          <p:cNvSpPr>
            <a:spLocks noChangeArrowheads="1"/>
          </p:cNvSpPr>
          <p:nvPr/>
        </p:nvSpPr>
        <p:spPr bwMode="gray">
          <a:xfrm>
            <a:off x="357891" y="1930042"/>
            <a:ext cx="834800" cy="2328831"/>
          </a:xfrm>
          <a:prstGeom prst="rect">
            <a:avLst/>
          </a:prstGeom>
          <a:solidFill>
            <a:srgbClr val="FFDDDD"/>
          </a:solidFill>
          <a:ln w="9525" algn="ctr">
            <a:solidFill>
              <a:srgbClr val="FF0000"/>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rgbClr val="000000"/>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Mark-to-market</a:t>
            </a:r>
          </a:p>
          <a:p>
            <a:pPr algn="ctr">
              <a:lnSpc>
                <a:spcPct val="100000"/>
              </a:lnSpc>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1336373926"/>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tx1"/>
                          </a:solidFill>
                          <a:latin typeface="Arial" panose="020B0604020202020204" pitchFamily="34" charset="0"/>
                          <a:cs typeface="Arial" panose="020B0604020202020204" pitchFamily="34" charset="0"/>
                        </a:rPr>
                        <a:t>*SC Total </a:t>
                      </a:r>
                      <a:r>
                        <a:rPr lang="en-US" sz="900" b="0" baseline="0" dirty="0" err="1" smtClean="0">
                          <a:solidFill>
                            <a:schemeClr val="tx1"/>
                          </a:solidFill>
                          <a:latin typeface="Arial" panose="020B0604020202020204" pitchFamily="34" charset="0"/>
                          <a:cs typeface="Arial" panose="020B0604020202020204" pitchFamily="34" charset="0"/>
                        </a:rPr>
                        <a:t>RWA</a:t>
                      </a:r>
                      <a:endParaRPr lang="en-US" sz="900" b="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tx1"/>
                          </a:solidFill>
                          <a:latin typeface="Arial" panose="020B0604020202020204" pitchFamily="34" charset="0"/>
                          <a:cs typeface="Arial" panose="020B0604020202020204" pitchFamily="34" charset="0"/>
                        </a:rPr>
                        <a:t>*Capital ratios</a:t>
                      </a:r>
                      <a:endParaRPr lang="en-US" sz="900" b="0" i="0" baseline="0" dirty="0" smtClean="0">
                        <a:solidFill>
                          <a:schemeClr val="tx1"/>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1"/>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tx1"/>
                          </a:solidFill>
                          <a:latin typeface="Arial" panose="020B0604020202020204" pitchFamily="34" charset="0"/>
                          <a:cs typeface="Arial" panose="020B0604020202020204" pitchFamily="34" charset="0"/>
                        </a:rPr>
                        <a:t>*</a:t>
                      </a:r>
                      <a:r>
                        <a:rPr lang="en-US" sz="900" b="0" i="0" baseline="0" dirty="0" smtClean="0">
                          <a:solidFill>
                            <a:schemeClr val="tx1"/>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900" dirty="0"/>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064809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Table of </a:t>
            </a:r>
            <a:r>
              <a:rPr lang="en-US" dirty="0" smtClean="0"/>
              <a:t>contents</a:t>
            </a:r>
            <a:endParaRPr lang="en-GB" dirty="0"/>
          </a:p>
        </p:txBody>
      </p:sp>
      <p:sp>
        <p:nvSpPr>
          <p:cNvPr id="6" name="Content Placeholder 3"/>
          <p:cNvSpPr txBox="1">
            <a:spLocks/>
          </p:cNvSpPr>
          <p:nvPr/>
        </p:nvSpPr>
        <p:spPr bwMode="gray">
          <a:xfrm>
            <a:off x="367487" y="1465170"/>
            <a:ext cx="882413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342900" indent="-342900">
              <a:spcBef>
                <a:spcPts val="1200"/>
              </a:spcBef>
              <a:buFont typeface="+mj-lt"/>
              <a:buAutoNum type="arabicPeriod"/>
            </a:pPr>
            <a:r>
              <a:rPr lang="en-GB" sz="1800" dirty="0" smtClean="0">
                <a:latin typeface="Arial" panose="020B0604020202020204" pitchFamily="34" charset="0"/>
                <a:cs typeface="Arial" panose="020B0604020202020204" pitchFamily="34" charset="0"/>
              </a:rPr>
              <a:t>Quantitative analysis of breaches</a:t>
            </a:r>
            <a:endParaRPr lang="en-GB" sz="1800" dirty="0">
              <a:latin typeface="Arial" panose="020B0604020202020204" pitchFamily="34" charset="0"/>
              <a:cs typeface="Arial" panose="020B0604020202020204" pitchFamily="34" charset="0"/>
            </a:endParaRPr>
          </a:p>
          <a:p>
            <a:pPr marL="342900" indent="-342900">
              <a:spcBef>
                <a:spcPts val="1200"/>
              </a:spcBef>
              <a:buFont typeface="+mj-lt"/>
              <a:buAutoNum type="arabicPeriod"/>
            </a:pPr>
            <a:r>
              <a:rPr lang="en-GB" sz="1800" dirty="0" smtClean="0">
                <a:latin typeface="Arial" panose="020B0604020202020204" pitchFamily="34" charset="0"/>
                <a:cs typeface="Arial" panose="020B0604020202020204" pitchFamily="34" charset="0"/>
              </a:rPr>
              <a:t>Qualitative analysis of action</a:t>
            </a:r>
          </a:p>
          <a:p>
            <a:pPr marL="342900" indent="-342900">
              <a:spcBef>
                <a:spcPts val="1200"/>
              </a:spcBef>
              <a:buFont typeface="+mj-lt"/>
              <a:buAutoNum type="arabicPeriod"/>
            </a:pPr>
            <a:r>
              <a:rPr lang="en-GB" sz="1800" dirty="0" smtClean="0">
                <a:latin typeface="Arial" panose="020B0604020202020204" pitchFamily="34" charset="0"/>
                <a:cs typeface="Arial" panose="020B0604020202020204" pitchFamily="34" charset="0"/>
              </a:rPr>
              <a:t>Next steps</a:t>
            </a:r>
            <a:endParaRPr lang="en-GB"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7320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1"/>
          </p:nvPr>
        </p:nvSpPr>
        <p:spPr>
          <a:prstGeom prst="rect">
            <a:avLst/>
          </a:prstGeom>
        </p:spPr>
        <p:txBody>
          <a:bodyPr/>
          <a:lstStyle/>
          <a:p>
            <a:r>
              <a:rPr lang="en-US" sz="2000" dirty="0" smtClean="0">
                <a:ea typeface="ＭＳ Ｐゴシック" pitchFamily="-112" charset="-128"/>
                <a:cs typeface="ＭＳ Ｐゴシック" pitchFamily="-112" charset="-128"/>
              </a:rPr>
              <a:t>Limit overview: </a:t>
            </a:r>
            <a:r>
              <a:rPr lang="en-US" sz="2000" b="0" dirty="0">
                <a:ea typeface="ＭＳ Ｐゴシック" pitchFamily="-112" charset="-128"/>
                <a:cs typeface="ＭＳ Ｐゴシック" pitchFamily="-112" charset="-128"/>
              </a:rPr>
              <a:t>Capital Adequacy </a:t>
            </a:r>
            <a:r>
              <a:rPr lang="en-US" sz="2000" b="0" dirty="0" smtClean="0">
                <a:ea typeface="ＭＳ Ｐゴシック" pitchFamily="-112" charset="-128"/>
                <a:cs typeface="ＭＳ Ｐゴシック" pitchFamily="-112" charset="-128"/>
              </a:rPr>
              <a:t>risk</a:t>
            </a:r>
            <a:endParaRPr lang="en-US" sz="2000" b="0" dirty="0">
              <a:ea typeface="ＭＳ Ｐゴシック" pitchFamily="-112" charset="-128"/>
              <a:cs typeface="ＭＳ Ｐゴシック" pitchFamily="-112" charset="-128"/>
            </a:endParaRPr>
          </a:p>
        </p:txBody>
      </p:sp>
      <p:grpSp>
        <p:nvGrpSpPr>
          <p:cNvPr id="8" name="Group 7"/>
          <p:cNvGrpSpPr/>
          <p:nvPr/>
        </p:nvGrpSpPr>
        <p:grpSpPr>
          <a:xfrm>
            <a:off x="358196" y="72184"/>
            <a:ext cx="2755994" cy="189008"/>
            <a:chOff x="403281" y="164517"/>
            <a:chExt cx="2755994" cy="189008"/>
          </a:xfrm>
        </p:grpSpPr>
        <p:sp>
          <p:nvSpPr>
            <p:cNvPr id="12" name="Text Box 75"/>
            <p:cNvSpPr txBox="1">
              <a:spLocks noChangeArrowheads="1"/>
            </p:cNvSpPr>
            <p:nvPr/>
          </p:nvSpPr>
          <p:spPr bwMode="gray">
            <a:xfrm>
              <a:off x="636148" y="166688"/>
              <a:ext cx="252312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Limit overview</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4" name="Table 13"/>
          <p:cNvGraphicFramePr>
            <a:graphicFrameLocks noGrp="1"/>
          </p:cNvGraphicFramePr>
          <p:nvPr>
            <p:extLst>
              <p:ext uri="{D42A27DB-BD31-4B8C-83A1-F6EECF244321}">
                <p14:modId xmlns:p14="http://schemas.microsoft.com/office/powerpoint/2010/main" val="1390755843"/>
              </p:ext>
            </p:extLst>
          </p:nvPr>
        </p:nvGraphicFramePr>
        <p:xfrm>
          <a:off x="366714" y="1470025"/>
          <a:ext cx="8824908" cy="3870960"/>
        </p:xfrm>
        <a:graphic>
          <a:graphicData uri="http://schemas.openxmlformats.org/drawingml/2006/table">
            <a:tbl>
              <a:tblPr firstRow="1" bandRow="1"/>
              <a:tblGrid>
                <a:gridCol w="696542"/>
                <a:gridCol w="871870"/>
                <a:gridCol w="563525"/>
                <a:gridCol w="751493"/>
                <a:gridCol w="751493"/>
                <a:gridCol w="751493"/>
                <a:gridCol w="751493"/>
                <a:gridCol w="751493"/>
                <a:gridCol w="522421"/>
                <a:gridCol w="522421"/>
                <a:gridCol w="522421"/>
                <a:gridCol w="522421"/>
                <a:gridCol w="845822"/>
              </a:tblGrid>
              <a:tr h="0">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0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ctr" defTabSz="457200" rtl="0" eaLnBrk="1" latinLnBrk="0" hangingPunct="1">
                        <a:lnSpc>
                          <a:spcPct val="100000"/>
                        </a:lnSpc>
                      </a:pPr>
                      <a:r>
                        <a:rPr lang="en-US" sz="10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000" b="1" kern="1200" dirty="0">
                        <a:solidFill>
                          <a:srgbClr val="FF0000"/>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Stress scenario</a:t>
                      </a: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5720"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Ratio/Metric</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Entity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Mar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9050" cap="flat" cmpd="sng" algn="ctr">
                      <a:noFill/>
                      <a:prstDash val="solid"/>
                      <a:round/>
                      <a:headEnd type="none" w="med" len="med"/>
                      <a:tailEnd type="none" w="med" len="me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gridSpan="2">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US"/>
                    </a:p>
                  </a:txBody>
                  <a:tcPr/>
                </a:tc>
                <a:tc rowSpan="2">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smtClean="0">
                          <a:solidFill>
                            <a:srgbClr val="FF0000"/>
                          </a:solidFill>
                          <a:latin typeface="Arial" panose="020B0604020202020204" pitchFamily="34" charset="0"/>
                          <a:ea typeface="+mn-ea"/>
                          <a:cs typeface="Arial" panose="020B0604020202020204" pitchFamily="34" charset="0"/>
                        </a:rPr>
                        <a:t>Justification for changes</a:t>
                      </a: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2015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a:p>
                  </a:txBody>
                  <a:tcPr/>
                </a:tc>
              </a:tr>
              <a:tr h="0">
                <a:tc rowSpan="7">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l">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Capital adequacy</a:t>
                      </a:r>
                    </a:p>
                  </a:txBody>
                  <a:tcPr marL="0" marR="45720"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*Common Equity</a:t>
                      </a:r>
                      <a:r>
                        <a:rPr lang="en-US" sz="1000" b="0" i="0" baseline="0" dirty="0" smtClean="0">
                          <a:solidFill>
                            <a:schemeClr val="tx1"/>
                          </a:solidFill>
                          <a:latin typeface="Arial" panose="020B0604020202020204" pitchFamily="34" charset="0"/>
                          <a:cs typeface="Arial" panose="020B0604020202020204" pitchFamily="34" charset="0"/>
                        </a:rPr>
                        <a:t> Tier 1</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SHUSA</a:t>
                      </a: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11.88%</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11.00%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10.25%</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10.50%</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7.30%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6.55%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4">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Aligned with 2016 </a:t>
                      </a:r>
                      <a:br>
                        <a:rPr lang="en-GB" sz="1000" b="0" dirty="0" smtClean="0">
                          <a:solidFill>
                            <a:schemeClr val="tx1"/>
                          </a:solidFill>
                          <a:latin typeface="Arial" panose="020B0604020202020204" pitchFamily="34" charset="0"/>
                          <a:cs typeface="Arial" panose="020B0604020202020204" pitchFamily="34" charset="0"/>
                        </a:rPr>
                      </a:br>
                      <a:r>
                        <a:rPr lang="en-GB" sz="1000" b="0" dirty="0" smtClean="0">
                          <a:solidFill>
                            <a:schemeClr val="tx1"/>
                          </a:solidFill>
                          <a:latin typeface="Arial" panose="020B0604020202020204" pitchFamily="34" charset="0"/>
                          <a:cs typeface="Arial" panose="020B0604020202020204" pitchFamily="34" charset="0"/>
                        </a:rPr>
                        <a:t>Capital Policy</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*Total Risk-based Capital</a:t>
                      </a: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15.32%</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14.25%</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14.50%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14.00%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10.80%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10.05%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a:t>
                      </a:r>
                      <a:r>
                        <a:rPr lang="en-US" sz="1000" b="0" i="0" baseline="0" dirty="0" smtClean="0">
                          <a:solidFill>
                            <a:schemeClr val="tx1"/>
                          </a:solidFill>
                          <a:latin typeface="Arial" panose="020B0604020202020204" pitchFamily="34" charset="0"/>
                          <a:cs typeface="Arial" panose="020B0604020202020204" pitchFamily="34" charset="0"/>
                        </a:rPr>
                        <a:t> 1</a:t>
                      </a:r>
                      <a:br>
                        <a:rPr lang="en-US" sz="1000" b="0" i="0" baseline="0" dirty="0" smtClean="0">
                          <a:solidFill>
                            <a:schemeClr val="tx1"/>
                          </a:solidFill>
                          <a:latin typeface="Arial" panose="020B0604020202020204" pitchFamily="34" charset="0"/>
                          <a:cs typeface="Arial" panose="020B0604020202020204" pitchFamily="34" charset="0"/>
                        </a:rPr>
                      </a:br>
                      <a:r>
                        <a:rPr lang="en-US" sz="1000" b="0" i="0" baseline="0" dirty="0" smtClean="0">
                          <a:solidFill>
                            <a:schemeClr val="tx1"/>
                          </a:solidFill>
                          <a:latin typeface="Arial" panose="020B0604020202020204" pitchFamily="34" charset="0"/>
                          <a:cs typeface="Arial" panose="020B0604020202020204" pitchFamily="34" charset="0"/>
                        </a:rPr>
                        <a:t>Leverage</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11.55%</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10.45%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10.25%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10.00%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9.75%</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6.80%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6.35%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rtl="0"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rtl="0"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smtClean="0">
                          <a:solidFill>
                            <a:schemeClr val="tx1"/>
                          </a:solidFill>
                          <a:latin typeface="Arial" panose="020B0604020202020204" pitchFamily="34" charset="0"/>
                          <a:cs typeface="Arial" panose="020B0604020202020204" pitchFamily="34" charset="0"/>
                        </a:rPr>
                        <a:t>*Tier 1 Risk-based</a:t>
                      </a:r>
                      <a:r>
                        <a:rPr lang="en-US" sz="1000" b="0" i="0" baseline="0" dirty="0" smtClean="0">
                          <a:solidFill>
                            <a:schemeClr val="tx1"/>
                          </a:solidFill>
                          <a:latin typeface="Arial" panose="020B0604020202020204" pitchFamily="34" charset="0"/>
                          <a:cs typeface="Arial" panose="020B0604020202020204" pitchFamily="34" charset="0"/>
                        </a:rPr>
                        <a:t> Capital</a:t>
                      </a:r>
                      <a:endParaRPr lang="en-US" sz="10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13.43%</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12.50%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12.50%</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11.75%</a:t>
                      </a:r>
                      <a:endParaRPr lang="en-US" sz="1000" dirty="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12.00%</a:t>
                      </a:r>
                    </a:p>
                  </a:txBody>
                  <a:tcPr marL="36570" marR="36570" marT="36576" marB="36576"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8.85%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lnSpc>
                          <a:spcPct val="100000"/>
                        </a:lnSpc>
                      </a:pPr>
                      <a:r>
                        <a:rPr lang="en-US" sz="1000" b="0" i="0" u="none" strike="noStrike" dirty="0" smtClean="0">
                          <a:solidFill>
                            <a:srgbClr val="000000"/>
                          </a:solidFill>
                          <a:effectLst/>
                          <a:latin typeface="Arial" panose="020B0604020202020204" pitchFamily="34" charset="0"/>
                          <a:cs typeface="Arial" panose="020B0604020202020204" pitchFamily="34" charset="0"/>
                        </a:rPr>
                        <a:t>8.10%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0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dirty="0" smtClean="0">
                          <a:latin typeface="Arial" panose="020B0604020202020204" pitchFamily="34" charset="0"/>
                          <a:cs typeface="Arial" panose="020B0604020202020204" pitchFamily="34" charset="0"/>
                        </a:rPr>
                        <a:t>PPNR Impairment</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SHUSA</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$4,913M</a:t>
                      </a:r>
                    </a:p>
                  </a:txBody>
                  <a:tcPr marL="36576" marR="36576" marT="36576" marB="36576" anchor="ctr">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&gt;=$5,639M</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&gt;=$3,825M</a:t>
                      </a:r>
                      <a:endParaRPr lang="en-US" sz="1000" dirty="0">
                        <a:latin typeface="Arial" panose="020B0604020202020204" pitchFamily="34" charset="0"/>
                        <a:cs typeface="Arial" panose="020B0604020202020204" pitchFamily="34" charset="0"/>
                      </a:endParaRP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&gt;=$5,861M</a:t>
                      </a:r>
                      <a:endParaRPr lang="en-US" sz="1000" dirty="0">
                        <a:latin typeface="Arial" panose="020B0604020202020204" pitchFamily="34" charset="0"/>
                        <a:cs typeface="Arial" panose="020B0604020202020204" pitchFamily="34" charset="0"/>
                      </a:endParaRP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&gt;=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$4,100M</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gridSpan="4">
                  <a:txBody>
                    <a:bodyPr/>
                    <a:lstStyle/>
                    <a:p>
                      <a:pPr algn="ctr" fontAlgn="ctr">
                        <a:lnSpc>
                          <a:spcPct val="100000"/>
                        </a:lnSpc>
                      </a:pP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rowSpan="3" h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scenarios and  2016 CCAR projections</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5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*Loss in Stress</a:t>
                      </a: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SHUSA</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94%</a:t>
                      </a:r>
                    </a:p>
                  </a:txBody>
                  <a:tcPr marL="4572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&gt;=110%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&gt;=130%</a:t>
                      </a:r>
                      <a:endParaRPr lang="en-US" sz="100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FFCC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GB" sz="1000" b="0" dirty="0" smtClean="0">
                        <a:solidFill>
                          <a:schemeClr val="tx1"/>
                        </a:solidFill>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algn="l">
                        <a:lnSpc>
                          <a:spcPct val="100000"/>
                        </a:lnSpc>
                        <a:spcBef>
                          <a:spcPts val="200"/>
                        </a:spcBef>
                        <a:spcAft>
                          <a:spcPts val="200"/>
                        </a:spcAft>
                      </a:pPr>
                      <a:endParaRPr lang="en-GB" sz="1050" b="1"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*SC Tota</a:t>
                      </a:r>
                      <a:r>
                        <a:rPr lang="en-US" sz="1000" b="0" baseline="0" dirty="0" smtClean="0">
                          <a:latin typeface="Arial" panose="020B0604020202020204" pitchFamily="34" charset="0"/>
                          <a:cs typeface="Arial" panose="020B0604020202020204" pitchFamily="34" charset="0"/>
                        </a:rPr>
                        <a:t>l RWA</a:t>
                      </a:r>
                      <a:endParaRPr lang="en-US" sz="1000" b="0" dirty="0" smtClean="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baseline="0" dirty="0" smtClean="0">
                          <a:solidFill>
                            <a:schemeClr val="tx1"/>
                          </a:solidFill>
                          <a:latin typeface="Arial" panose="020B0604020202020204" pitchFamily="34" charset="0"/>
                          <a:cs typeface="Arial" panose="020B0604020202020204" pitchFamily="34" charset="0"/>
                        </a:rPr>
                        <a:t>SC</a:t>
                      </a:r>
                    </a:p>
                  </a:txBody>
                  <a:tcPr marL="36576" marR="36576"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$38.9 </a:t>
                      </a:r>
                      <a:r>
                        <a:rPr lang="en-US" sz="1000" dirty="0" err="1" smtClean="0">
                          <a:latin typeface="Arial" panose="020B0604020202020204" pitchFamily="34" charset="0"/>
                          <a:cs typeface="Arial" panose="020B0604020202020204" pitchFamily="34" charset="0"/>
                        </a:rPr>
                        <a:t>BN</a:t>
                      </a:r>
                      <a:r>
                        <a:rPr lang="en-US" sz="1000" dirty="0" smtClean="0">
                          <a:latin typeface="Arial" panose="020B0604020202020204" pitchFamily="34" charset="0"/>
                          <a:cs typeface="Arial" panose="020B0604020202020204" pitchFamily="34" charset="0"/>
                        </a:rPr>
                        <a:t> (with PL</a:t>
                      </a:r>
                      <a:r>
                        <a:rPr lang="en-US" sz="1000" baseline="30000" dirty="0" smtClean="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a:t>
                      </a:r>
                    </a:p>
                    <a:p>
                      <a:pPr algn="ctr">
                        <a:lnSpc>
                          <a:spcPct val="100000"/>
                        </a:lnSpc>
                      </a:pPr>
                      <a:r>
                        <a:rPr lang="en-US" sz="1000" dirty="0" smtClean="0">
                          <a:latin typeface="Arial" panose="020B0604020202020204" pitchFamily="34" charset="0"/>
                          <a:cs typeface="Arial" panose="020B0604020202020204" pitchFamily="34" charset="0"/>
                        </a:rPr>
                        <a:t>$37.5 </a:t>
                      </a:r>
                      <a:r>
                        <a:rPr lang="en-US" sz="1000" dirty="0" err="1" smtClean="0">
                          <a:latin typeface="Arial" panose="020B0604020202020204" pitchFamily="34" charset="0"/>
                          <a:cs typeface="Arial" panose="020B0604020202020204" pitchFamily="34" charset="0"/>
                        </a:rPr>
                        <a:t>BN</a:t>
                      </a:r>
                      <a:r>
                        <a:rPr lang="en-US" sz="1000" dirty="0" smtClean="0">
                          <a:latin typeface="Arial" panose="020B0604020202020204" pitchFamily="34" charset="0"/>
                          <a:cs typeface="Arial" panose="020B0604020202020204" pitchFamily="34" charset="0"/>
                        </a:rPr>
                        <a:t> (exc.</a:t>
                      </a:r>
                      <a:r>
                        <a:rPr lang="en-US" sz="1000" baseline="0" dirty="0" smtClean="0">
                          <a:latin typeface="Arial" panose="020B0604020202020204" pitchFamily="34" charset="0"/>
                          <a:cs typeface="Arial" panose="020B0604020202020204" pitchFamily="34" charset="0"/>
                        </a:rPr>
                        <a:t> PL</a:t>
                      </a:r>
                      <a:r>
                        <a:rPr lang="en-US" sz="1000" baseline="30000" dirty="0" smtClean="0">
                          <a:latin typeface="Arial" panose="020B0604020202020204" pitchFamily="34" charset="0"/>
                          <a:cs typeface="Arial" panose="020B0604020202020204" pitchFamily="34" charset="0"/>
                        </a:rPr>
                        <a:t>1</a:t>
                      </a:r>
                      <a:r>
                        <a:rPr lang="en-US" sz="1000" baseline="0" dirty="0" smtClean="0">
                          <a:latin typeface="Arial" panose="020B0604020202020204" pitchFamily="34" charset="0"/>
                          <a:cs typeface="Arial" panose="020B0604020202020204" pitchFamily="34" charset="0"/>
                        </a:rPr>
                        <a:t>)</a:t>
                      </a:r>
                      <a:endParaRPr lang="en-US" sz="1000" dirty="0" smtClean="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$37.1BN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$37.1BN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&gt;=$39.1BN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&gt;=$39.1BN</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a:noFill/>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12" marR="45712"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hMerge="1" vMerge="1">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N/A</a:t>
                      </a:r>
                    </a:p>
                  </a:txBody>
                  <a:tcPr marL="45720" marR="45720"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Footnote"/>
          <p:cNvSpPr/>
          <p:nvPr/>
        </p:nvSpPr>
        <p:spPr bwMode="auto">
          <a:xfrm>
            <a:off x="367721" y="6142792"/>
            <a:ext cx="5071231"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eaLnBrk="1" hangingPunct="1">
              <a:lnSpc>
                <a:spcPct val="100000"/>
              </a:lnSpc>
            </a:pPr>
            <a:r>
              <a:rPr lang="en-US" sz="800" dirty="0" smtClean="0">
                <a:latin typeface="Arial"/>
                <a:ea typeface="ＭＳ Ｐゴシック"/>
                <a:sym typeface="Arial"/>
              </a:rPr>
              <a:t>Source</a:t>
            </a:r>
            <a:r>
              <a:rPr lang="en-US" sz="800" dirty="0">
                <a:latin typeface="Arial"/>
                <a:ea typeface="ＭＳ Ｐゴシック"/>
                <a:sym typeface="Arial"/>
              </a:rPr>
              <a:t>: SHUSA RAS March Monthly </a:t>
            </a:r>
            <a:r>
              <a:rPr lang="en-US" sz="800" dirty="0" smtClean="0">
                <a:latin typeface="Arial"/>
                <a:ea typeface="ＭＳ Ｐゴシック"/>
                <a:sym typeface="Arial"/>
              </a:rPr>
              <a:t>Report</a:t>
            </a:r>
          </a:p>
        </p:txBody>
      </p:sp>
      <p:grpSp>
        <p:nvGrpSpPr>
          <p:cNvPr id="24" name="Group 23"/>
          <p:cNvGrpSpPr/>
          <p:nvPr/>
        </p:nvGrpSpPr>
        <p:grpSpPr>
          <a:xfrm>
            <a:off x="7297794" y="5829182"/>
            <a:ext cx="1859483" cy="311777"/>
            <a:chOff x="7297794" y="5829182"/>
            <a:chExt cx="1859483" cy="311777"/>
          </a:xfrm>
        </p:grpSpPr>
        <p:sp>
          <p:nvSpPr>
            <p:cNvPr id="25" name="TextBox 24"/>
            <p:cNvSpPr txBox="1"/>
            <p:nvPr/>
          </p:nvSpPr>
          <p:spPr>
            <a:xfrm>
              <a:off x="7297794" y="6002460"/>
              <a:ext cx="1859483" cy="138499"/>
            </a:xfrm>
            <a:prstGeom prst="rect">
              <a:avLst/>
            </a:prstGeom>
            <a:noFill/>
          </p:spPr>
          <p:txBody>
            <a:bodyPr wrap="none" lIns="0" tIns="0" rIns="0" bIns="0" rtlCol="0" anchor="b">
              <a:spAutoFit/>
            </a:bodyPr>
            <a:lstStyle/>
            <a:p>
              <a:pPr algn="l"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7" name="TextBox 26"/>
            <p:cNvSpPr txBox="1"/>
            <p:nvPr/>
          </p:nvSpPr>
          <p:spPr>
            <a:xfrm>
              <a:off x="7297794" y="5829182"/>
              <a:ext cx="679673" cy="138499"/>
            </a:xfrm>
            <a:prstGeom prst="rect">
              <a:avLst/>
            </a:prstGeom>
            <a:noFill/>
          </p:spPr>
          <p:txBody>
            <a:bodyPr wrap="none" lIns="0" tIns="0" rIns="0" bIns="0" rtlCol="0">
              <a:spAutoFit/>
            </a:bodyPr>
            <a:lstStyle/>
            <a:p>
              <a:pPr algn="l" eaLnBrk="1" hangingPunct="1">
                <a:lnSpc>
                  <a:spcPct val="100000"/>
                </a:lnSpc>
              </a:pPr>
              <a:r>
                <a:rPr lang="en-US" sz="900" b="1" i="1" dirty="0" smtClean="0">
                  <a:solidFill>
                    <a:srgbClr val="008AB3"/>
                  </a:solidFill>
                  <a:ea typeface="ＭＳ Ｐゴシック"/>
                </a:rPr>
                <a:t>New metrics</a:t>
              </a:r>
            </a:p>
          </p:txBody>
        </p:sp>
      </p:grpSp>
      <p:sp>
        <p:nvSpPr>
          <p:cNvPr id="17" name="Rectangular Callout 16"/>
          <p:cNvSpPr/>
          <p:nvPr/>
        </p:nvSpPr>
        <p:spPr>
          <a:xfrm>
            <a:off x="3370517" y="5465654"/>
            <a:ext cx="1265267" cy="606055"/>
          </a:xfrm>
          <a:prstGeom prst="wedgeRectCallout">
            <a:avLst>
              <a:gd name="adj1" fmla="val -60506"/>
              <a:gd name="adj2" fmla="val -85274"/>
            </a:avLst>
          </a:prstGeom>
          <a:solidFill>
            <a:srgbClr val="E8F6E6"/>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sz="900" dirty="0" smtClean="0">
                <a:solidFill>
                  <a:schemeClr val="tx1"/>
                </a:solidFill>
                <a:latin typeface="Arial"/>
                <a:cs typeface="Arial" panose="020B0604020202020204" pitchFamily="34" charset="0"/>
                <a:sym typeface="Arial"/>
              </a:rPr>
              <a:t>$36.8BN (w/ PL) &amp; $35.4BN (exc. PL) after restricted cash risk-weight change</a:t>
            </a:r>
          </a:p>
        </p:txBody>
      </p:sp>
    </p:spTree>
    <p:extLst>
      <p:ext uri="{BB962C8B-B14F-4D97-AF65-F5344CB8AC3E}">
        <p14:creationId xmlns:p14="http://schemas.microsoft.com/office/powerpoint/2010/main" val="2251133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1193753278"/>
              </p:ext>
            </p:extLst>
          </p:nvPr>
        </p:nvGraphicFramePr>
        <p:xfrm>
          <a:off x="360998" y="1470025"/>
          <a:ext cx="8821736" cy="4287520"/>
        </p:xfrm>
        <a:graphic>
          <a:graphicData uri="http://schemas.openxmlformats.org/drawingml/2006/table">
            <a:tbl>
              <a:tblPr firstRow="1" bandRow="1">
                <a:tableStyleId>{839DD9DD-9E6C-4910-8AC0-68ADFF6A6AFC}</a:tableStyleId>
              </a:tblPr>
              <a:tblGrid>
                <a:gridCol w="2072240"/>
                <a:gridCol w="710012"/>
                <a:gridCol w="2947897"/>
                <a:gridCol w="3091587"/>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SHUSA Capital Adequacy metrics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Entity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dirty="0" smtClean="0">
                          <a:solidFill>
                            <a:schemeClr val="tx1"/>
                          </a:solidFill>
                          <a:latin typeface="Arial" panose="020B0604020202020204" pitchFamily="34" charset="0"/>
                          <a:cs typeface="Arial" panose="020B0604020202020204" pitchFamily="34" charset="0"/>
                        </a:rPr>
                        <a:t>Common Equity Tier 1 ratio  </a:t>
                      </a:r>
                      <a:r>
                        <a:rPr lang="en-US" sz="1100" kern="1200" baseline="0" dirty="0" smtClean="0">
                          <a:solidFill>
                            <a:schemeClr val="tx1"/>
                          </a:solidFill>
                          <a:latin typeface="Arial" panose="020B0604020202020204" pitchFamily="34" charset="0"/>
                          <a:ea typeface="+mn-ea"/>
                          <a:cs typeface="Arial" panose="020B0604020202020204" pitchFamily="34" charset="0"/>
                        </a:rPr>
                        <a:t>(baseline &amp; stress)</a:t>
                      </a:r>
                      <a:endParaRPr lang="en-US" sz="1100" dirty="0" smtClean="0">
                        <a:solidFill>
                          <a:schemeClr val="tx1"/>
                        </a:solidFill>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b="0" i="0" u="none" strike="noStrike" dirty="0" smtClean="0">
                          <a:solidFill>
                            <a:srgbClr val="000000"/>
                          </a:solidFill>
                          <a:effectLst/>
                          <a:latin typeface="Arial"/>
                        </a:rPr>
                        <a:t>The minimum ratio of CET1 to Total Risk-Weighted Assets (RWAs) required under BHC Baseline and Stressed conditions</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All of these metrics are outlined in SHUSA’s Capital Policy standards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RAS capital adequacy metrics are intended to reflect metrics that are important to external stakeholders when making decisions regarding SHUSA in either normal or stressful economic environments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Total Risk-based Capital rati</a:t>
                      </a:r>
                      <a:r>
                        <a:rPr lang="en-US" sz="1100" kern="1200" baseline="0" dirty="0" smtClean="0">
                          <a:solidFill>
                            <a:schemeClr val="tx1"/>
                          </a:solidFill>
                          <a:latin typeface="Arial" panose="020B0604020202020204" pitchFamily="34" charset="0"/>
                          <a:ea typeface="+mn-ea"/>
                          <a:cs typeface="Arial" panose="020B0604020202020204" pitchFamily="34" charset="0"/>
                        </a:rPr>
                        <a:t>o (TRBC)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rgbClr val="000000"/>
                          </a:solidFill>
                          <a:effectLst/>
                          <a:latin typeface="Arial"/>
                        </a:rPr>
                        <a:t>The minimum ratio of TRBC to Total Risk-Weighted Assets (RWAs) under Baseline and Stressed conditions</a:t>
                      </a:r>
                      <a:endParaRPr lang="en-US" sz="1100" b="0" i="0" u="none" strike="noStrike" dirty="0">
                        <a:solidFill>
                          <a:srgbClr val="000000"/>
                        </a:solidFill>
                        <a:effectLst/>
                        <a:latin typeface="Aria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a:noFill/>
                    </a:ln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Leverage</a:t>
                      </a:r>
                      <a:r>
                        <a:rPr lang="en-US" sz="1100" kern="1200" baseline="0" dirty="0" smtClean="0">
                          <a:solidFill>
                            <a:schemeClr val="tx1"/>
                          </a:solidFill>
                          <a:latin typeface="Arial" panose="020B0604020202020204" pitchFamily="34" charset="0"/>
                          <a:ea typeface="+mn-ea"/>
                          <a:cs typeface="Arial" panose="020B0604020202020204" pitchFamily="34" charset="0"/>
                        </a:rPr>
                        <a:t> ratio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chemeClr val="tx1"/>
                          </a:solidFill>
                          <a:effectLst/>
                          <a:latin typeface="Arial" panose="020B0604020202020204" pitchFamily="34" charset="0"/>
                          <a:cs typeface="Arial" panose="020B0604020202020204" pitchFamily="34" charset="0"/>
                        </a:rPr>
                        <a:t>The minimum ratio of T1L to Adjusted Average Assets under Baseline and Stressed conditions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Tier 1 Risk-Based Capital ratio</a:t>
                      </a:r>
                      <a:r>
                        <a:rPr lang="en-US" sz="1100" kern="1200" baseline="0" dirty="0" smtClean="0">
                          <a:solidFill>
                            <a:schemeClr val="tx1"/>
                          </a:solidFill>
                          <a:latin typeface="Arial" panose="020B0604020202020204" pitchFamily="34" charset="0"/>
                          <a:ea typeface="+mn-ea"/>
                          <a:cs typeface="Arial" panose="020B0604020202020204" pitchFamily="34" charset="0"/>
                        </a:rPr>
                        <a:t> (baseline &amp; stress)</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l" rtl="0" fontAlgn="ctr">
                        <a:lnSpc>
                          <a:spcPct val="100000"/>
                        </a:lnSpc>
                        <a:spcBef>
                          <a:spcPts val="420"/>
                        </a:spcBef>
                        <a:spcAft>
                          <a:spcPts val="200"/>
                        </a:spcAft>
                        <a:buFont typeface="Arial" panose="020B0604020202020204" pitchFamily="34" charset="0"/>
                        <a:buNone/>
                      </a:pPr>
                      <a:r>
                        <a:rPr lang="en-US" sz="1100" b="0" i="0" u="none" strike="noStrike" dirty="0" smtClean="0">
                          <a:solidFill>
                            <a:schemeClr val="tx1"/>
                          </a:solidFill>
                          <a:effectLst/>
                          <a:latin typeface="Arial" panose="020B0604020202020204" pitchFamily="34" charset="0"/>
                          <a:cs typeface="Arial" panose="020B0604020202020204" pitchFamily="34" charset="0"/>
                        </a:rPr>
                        <a:t>The minimum ratio of T1RBC to Total Risk-Weighted Assets (RWAs) under Baseline and Stressed conditions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000" i="0" kern="1200" baseline="0" dirty="0" smtClean="0">
                        <a:solidFill>
                          <a:schemeClr val="tx1"/>
                        </a:solidFill>
                        <a:latin typeface="+mn-lt"/>
                        <a:ea typeface="+mn-ea"/>
                        <a:cs typeface="+mn-cs"/>
                      </a:endParaRPr>
                    </a:p>
                  </a:txBody>
                  <a:tcPr marL="45720" marR="45720">
                    <a:lnL>
                      <a:noFill/>
                    </a:lnL>
                  </a:tcPr>
                </a:tc>
              </a:tr>
              <a:tr h="0">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Impairment to Pre-Provision Net Revenue (PPNR) </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projected 9Q cumulative increase in PPNR impairment between the CCAR BHC Stress and BHC Baseline scenarios and any available capital surplus under the CCAR BHC Stress scenario </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metric ensures</a:t>
                      </a:r>
                      <a:r>
                        <a:rPr lang="en-US" sz="1100" i="0" kern="1200" baseline="0" dirty="0" smtClean="0">
                          <a:solidFill>
                            <a:schemeClr val="tx1"/>
                          </a:solidFill>
                          <a:latin typeface="Arial" panose="020B0604020202020204" pitchFamily="34" charset="0"/>
                          <a:ea typeface="+mn-ea"/>
                          <a:cs typeface="Arial" panose="020B0604020202020204" pitchFamily="34" charset="0"/>
                        </a:rPr>
                        <a:t> the objective of </a:t>
                      </a:r>
                      <a:r>
                        <a:rPr lang="en-US" sz="1100" baseline="0" dirty="0" smtClean="0">
                          <a:latin typeface="Arial" panose="020B0604020202020204" pitchFamily="34" charset="0"/>
                          <a:cs typeface="Arial" panose="020B0604020202020204" pitchFamily="34" charset="0"/>
                        </a:rPr>
                        <a:t>quantitatively passing CCAR</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The PPNR impairment metric allows SHUSA’s Board to compare projected PPNR impairment under stress against the maximum impairment the bank can afford (and still pass CCAR based on internal capital ratio minimums)</a:t>
                      </a:r>
                      <a:endParaRPr lang="en-US" sz="1100" dirty="0" smtClean="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58196" y="72184"/>
            <a:ext cx="2850571" cy="189008"/>
            <a:chOff x="403281" y="164517"/>
            <a:chExt cx="2850571" cy="189008"/>
          </a:xfrm>
        </p:grpSpPr>
        <p:sp>
          <p:nvSpPr>
            <p:cNvPr id="10" name="Text Box 75"/>
            <p:cNvSpPr txBox="1">
              <a:spLocks noChangeArrowheads="1"/>
            </p:cNvSpPr>
            <p:nvPr/>
          </p:nvSpPr>
          <p:spPr bwMode="gray">
            <a:xfrm>
              <a:off x="636148" y="166688"/>
              <a:ext cx="261770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Capital adequacy metrics (</a:t>
            </a:r>
            <a:r>
              <a:rPr lang="en-US" b="0" dirty="0" err="1"/>
              <a:t>CCAR</a:t>
            </a:r>
            <a:r>
              <a:rPr lang="en-US" b="0" dirty="0"/>
              <a:t>-linked</a:t>
            </a:r>
            <a:r>
              <a:rPr lang="en-US" b="0" dirty="0" smtClean="0"/>
              <a:t>)</a:t>
            </a:r>
            <a:endParaRPr lang="en-US" b="0" dirty="0"/>
          </a:p>
        </p:txBody>
      </p:sp>
    </p:spTree>
    <p:extLst>
      <p:ext uri="{BB962C8B-B14F-4D97-AF65-F5344CB8AC3E}">
        <p14:creationId xmlns:p14="http://schemas.microsoft.com/office/powerpoint/2010/main" val="3768631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1187668258"/>
              </p:ext>
            </p:extLst>
          </p:nvPr>
        </p:nvGraphicFramePr>
        <p:xfrm>
          <a:off x="360998" y="1470025"/>
          <a:ext cx="8821736" cy="3444240"/>
        </p:xfrm>
        <a:graphic>
          <a:graphicData uri="http://schemas.openxmlformats.org/drawingml/2006/table">
            <a:tbl>
              <a:tblPr firstRow="1" bandRow="1">
                <a:tableStyleId>{839DD9DD-9E6C-4910-8AC0-68ADFF6A6AFC}</a:tableStyleId>
              </a:tblPr>
              <a:tblGrid>
                <a:gridCol w="2072240"/>
                <a:gridCol w="710012"/>
                <a:gridCol w="2947897"/>
                <a:gridCol w="3091587"/>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SHUSA Capital Adequacy metrics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Entity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Definition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Rationale/commentary</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Loss in Stress</a:t>
                      </a: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impact to Profit before Tax (“PBT”) that SHUSA is willing and able to assume – expressed as the percentage of the annual PBT that would be at risk, based on an adverse stressed scenario affecting the relevant risks</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Loss in stress is cascaded from Santander Group</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metric is an internally-defined risk-profile management tool for the board; it is meant to ensure that losses under an adverse, but plausible stress do not exceed 100% of Profit Before Taxes (PBT)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u="none" strike="noStrike" dirty="0" smtClean="0">
                          <a:effectLst/>
                          <a:latin typeface="Arial" panose="020B0604020202020204" pitchFamily="34" charset="0"/>
                          <a:cs typeface="Arial" panose="020B0604020202020204" pitchFamily="34" charset="0"/>
                        </a:rPr>
                        <a:t>SC Total RWA</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SC</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The total value of SC Risk Weighted Assets (RWA)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metric defines</a:t>
                      </a:r>
                      <a:r>
                        <a:rPr lang="en-US" sz="1100" i="0" kern="1200" baseline="0" dirty="0" smtClean="0">
                          <a:solidFill>
                            <a:schemeClr val="tx1"/>
                          </a:solidFill>
                          <a:latin typeface="Arial" panose="020B0604020202020204" pitchFamily="34" charset="0"/>
                          <a:ea typeface="+mn-ea"/>
                          <a:cs typeface="Arial" panose="020B0604020202020204" pitchFamily="34" charset="0"/>
                        </a:rPr>
                        <a:t> the total riskiness of the portfolio</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Restricting the </a:t>
                      </a:r>
                      <a:r>
                        <a:rPr lang="en-US" sz="1100" i="0" kern="1200" baseline="0" dirty="0" smtClean="0">
                          <a:solidFill>
                            <a:schemeClr val="tx1"/>
                          </a:solidFill>
                          <a:latin typeface="Arial" panose="020B0604020202020204" pitchFamily="34" charset="0"/>
                          <a:ea typeface="+mn-ea"/>
                          <a:cs typeface="Arial" panose="020B0604020202020204" pitchFamily="34" charset="0"/>
                        </a:rPr>
                        <a:t>size of </a:t>
                      </a:r>
                      <a:r>
                        <a:rPr lang="en-US" sz="1100" i="0" kern="1200" dirty="0" smtClean="0">
                          <a:solidFill>
                            <a:schemeClr val="tx1"/>
                          </a:solidFill>
                          <a:latin typeface="Arial" panose="020B0604020202020204" pitchFamily="34" charset="0"/>
                          <a:ea typeface="+mn-ea"/>
                          <a:cs typeface="Arial" panose="020B0604020202020204" pitchFamily="34" charset="0"/>
                        </a:rPr>
                        <a:t>SCUSA</a:t>
                      </a:r>
                      <a:r>
                        <a:rPr lang="en-US" sz="1100" i="0" kern="1200" baseline="0" dirty="0" smtClean="0">
                          <a:solidFill>
                            <a:schemeClr val="tx1"/>
                          </a:solidFill>
                          <a:latin typeface="Arial" panose="020B0604020202020204" pitchFamily="34" charset="0"/>
                          <a:ea typeface="+mn-ea"/>
                          <a:cs typeface="Arial" panose="020B0604020202020204" pitchFamily="34" charset="0"/>
                        </a:rPr>
                        <a:t> Auto </a:t>
                      </a:r>
                      <a:r>
                        <a:rPr lang="en-US" sz="1100" i="0" kern="1200" dirty="0" smtClean="0">
                          <a:solidFill>
                            <a:schemeClr val="tx1"/>
                          </a:solidFill>
                          <a:latin typeface="Arial" panose="020B0604020202020204" pitchFamily="34" charset="0"/>
                          <a:ea typeface="+mn-ea"/>
                          <a:cs typeface="Arial" panose="020B0604020202020204" pitchFamily="34" charset="0"/>
                        </a:rPr>
                        <a:t>has been flagged as a management priority–both for credit risk and reputational reasons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a:t>
                      </a:r>
                      <a:r>
                        <a:rPr lang="en-US" sz="1100" i="0" kern="1200" baseline="0" dirty="0" smtClean="0">
                          <a:solidFill>
                            <a:schemeClr val="tx1"/>
                          </a:solidFill>
                          <a:latin typeface="Arial" panose="020B0604020202020204" pitchFamily="34" charset="0"/>
                          <a:ea typeface="+mn-ea"/>
                          <a:cs typeface="Arial" panose="020B0604020202020204" pitchFamily="34" charset="0"/>
                        </a:rPr>
                        <a:t> metric was constructed as RWA as opposed to balances or balances over capital to include undrawn commitments and account for the riskiness of the portfolio</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58196" y="72184"/>
            <a:ext cx="2850571" cy="189008"/>
            <a:chOff x="403281" y="164517"/>
            <a:chExt cx="2850571" cy="189008"/>
          </a:xfrm>
        </p:grpSpPr>
        <p:sp>
          <p:nvSpPr>
            <p:cNvPr id="10" name="Text Box 75"/>
            <p:cNvSpPr txBox="1">
              <a:spLocks noChangeArrowheads="1"/>
            </p:cNvSpPr>
            <p:nvPr/>
          </p:nvSpPr>
          <p:spPr bwMode="gray">
            <a:xfrm>
              <a:off x="636148" y="166688"/>
              <a:ext cx="261770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Capital adequacy metrics (non-</a:t>
            </a:r>
            <a:r>
              <a:rPr lang="en-US" b="0" dirty="0" err="1"/>
              <a:t>CCAR</a:t>
            </a:r>
            <a:r>
              <a:rPr lang="en-US" b="0" dirty="0"/>
              <a:t> linked</a:t>
            </a:r>
            <a:r>
              <a:rPr lang="en-US" b="0" dirty="0" smtClean="0"/>
              <a:t>)</a:t>
            </a:r>
            <a:endParaRPr lang="en-US" b="0" dirty="0"/>
          </a:p>
        </p:txBody>
      </p:sp>
    </p:spTree>
    <p:extLst>
      <p:ext uri="{BB962C8B-B14F-4D97-AF65-F5344CB8AC3E}">
        <p14:creationId xmlns:p14="http://schemas.microsoft.com/office/powerpoint/2010/main" val="1374399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p:cNvGraphicFramePr>
            <a:graphicFrameLocks noChangeAspect="1"/>
          </p:cNvGraphicFramePr>
          <p:nvPr>
            <p:custDataLst>
              <p:tags r:id="rId2"/>
            </p:custDataLst>
            <p:extLst>
              <p:ext uri="{D42A27DB-BD31-4B8C-83A1-F6EECF244321}">
                <p14:modId xmlns:p14="http://schemas.microsoft.com/office/powerpoint/2010/main" val="33294987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17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a:xfrm>
            <a:off x="451009" y="5103760"/>
            <a:ext cx="2252400" cy="677108"/>
          </a:xfrm>
          <a:prstGeom prst="rect">
            <a:avLst/>
          </a:prstGeom>
          <a:noFill/>
        </p:spPr>
        <p:txBody>
          <a:bodyPr wrap="square" lIns="0" tIns="0" rIns="0" bIns="0" rtlCol="0">
            <a:spAutoFit/>
          </a:bodyPr>
          <a:lstStyle/>
          <a:p>
            <a:pPr indent="-285750" defTabSz="881063">
              <a:lnSpc>
                <a:spcPct val="100000"/>
              </a:lnSpc>
              <a:spcBef>
                <a:spcPct val="30000"/>
              </a:spcBef>
              <a:buFont typeface="Arial"/>
            </a:pPr>
            <a:r>
              <a:rPr lang="en-US" sz="1100" dirty="0" smtClean="0">
                <a:solidFill>
                  <a:srgbClr val="FF0000"/>
                </a:solidFill>
                <a:ea typeface="Arial Unicode MS" pitchFamily="34" charset="-128"/>
                <a:cs typeface="Arial" charset="0"/>
              </a:rPr>
              <a:t>Same as 2015 RAS, </a:t>
            </a:r>
            <a:r>
              <a:rPr lang="en-US" sz="1100" dirty="0">
                <a:solidFill>
                  <a:srgbClr val="FF0000"/>
                </a:solidFill>
                <a:ea typeface="Arial Unicode MS" pitchFamily="34" charset="-128"/>
                <a:cs typeface="Arial" charset="0"/>
              </a:rPr>
              <a:t>w</a:t>
            </a:r>
            <a:r>
              <a:rPr lang="en-US" sz="1100" dirty="0" smtClean="0">
                <a:solidFill>
                  <a:srgbClr val="FF0000"/>
                </a:solidFill>
                <a:ea typeface="Arial Unicode MS" pitchFamily="34" charset="-128"/>
                <a:cs typeface="Arial" charset="0"/>
              </a:rPr>
              <a:t>e have selected the </a:t>
            </a:r>
            <a:r>
              <a:rPr lang="en-US" sz="1100" b="1" dirty="0" smtClean="0">
                <a:solidFill>
                  <a:srgbClr val="FF0000"/>
                </a:solidFill>
                <a:ea typeface="Arial Unicode MS" pitchFamily="34" charset="-128"/>
                <a:cs typeface="Arial" charset="0"/>
              </a:rPr>
              <a:t>BHC Stress </a:t>
            </a:r>
            <a:r>
              <a:rPr lang="en-US" sz="1100" dirty="0" smtClean="0">
                <a:solidFill>
                  <a:srgbClr val="FF0000"/>
                </a:solidFill>
                <a:ea typeface="Arial Unicode MS" pitchFamily="34" charset="-128"/>
                <a:cs typeface="Arial" charset="0"/>
              </a:rPr>
              <a:t>scenario as it is appropriately severe and tailored to SHUSA</a:t>
            </a:r>
          </a:p>
        </p:txBody>
      </p:sp>
      <p:grpSp>
        <p:nvGrpSpPr>
          <p:cNvPr id="39" name="Group 38"/>
          <p:cNvGrpSpPr/>
          <p:nvPr/>
        </p:nvGrpSpPr>
        <p:grpSpPr>
          <a:xfrm>
            <a:off x="358196" y="72184"/>
            <a:ext cx="3581541" cy="189008"/>
            <a:chOff x="403281" y="164517"/>
            <a:chExt cx="3581541" cy="189008"/>
          </a:xfrm>
        </p:grpSpPr>
        <p:sp>
          <p:nvSpPr>
            <p:cNvPr id="40"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41" name="Oval 4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7" name="Content Placeholder 2"/>
          <p:cNvSpPr txBox="1">
            <a:spLocks/>
          </p:cNvSpPr>
          <p:nvPr/>
        </p:nvSpPr>
        <p:spPr bwMode="gray">
          <a:xfrm>
            <a:off x="373119" y="1934181"/>
            <a:ext cx="266412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285750" algn="l" defTabSz="881063" rtl="0" eaLnBrk="1" fontAlgn="base" latinLnBrk="0" hangingPunct="1">
              <a:lnSpc>
                <a:spcPct val="100000"/>
              </a:lnSpc>
              <a:spcBef>
                <a:spcPct val="3000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Following scenario characteristics must be considered</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Appropriately severe:</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SHUSA should use an appropriately severe stress scenario in order to understand “how much they can lose” in an economic downturn </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Tailored to SHUSA</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SHUSA should use a scenario that has been </a:t>
            </a:r>
            <a:r>
              <a:rPr kumimoji="0" lang="en-US" sz="1100" b="0" i="0" u="none" strike="noStrike" kern="1200" cap="none" spc="0" normalizeH="0" baseline="0" noProof="0" dirty="0" smtClean="0">
                <a:ln>
                  <a:noFill/>
                </a:ln>
                <a:solidFill>
                  <a:srgbClr val="000000"/>
                </a:solidFill>
                <a:effectLst/>
                <a:uLnTx/>
                <a:uFillTx/>
                <a:latin typeface="Arial" charset="0"/>
                <a:sym typeface="+mn-lt"/>
              </a:rPr>
              <a:t>tailored to SHUSA’s business and risks and corresponding vulnerabilities </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(e.g.</a:t>
            </a:r>
            <a:r>
              <a:rPr lang="en-US" sz="1100" dirty="0">
                <a:solidFill>
                  <a:srgbClr val="000000"/>
                </a:solidFill>
                <a:latin typeface="Arial" charset="0"/>
                <a:ea typeface="Arial Unicode MS" pitchFamily="34" charset="-128"/>
                <a:cs typeface="Arial" charset="0"/>
              </a:rPr>
              <a:t> </a:t>
            </a:r>
            <a:r>
              <a:rPr kumimoji="0" lang="en-US" sz="1100" b="0" i="0" u="none" strike="noStrike" kern="1200" cap="none" spc="0" normalizeH="0" baseline="0" noProof="0" dirty="0" err="1" smtClean="0">
                <a:ln>
                  <a:noFill/>
                </a:ln>
                <a:solidFill>
                  <a:srgbClr val="000000"/>
                </a:solidFill>
                <a:effectLst/>
                <a:uLnTx/>
                <a:uFillTx/>
                <a:latin typeface="Arial" charset="0"/>
                <a:ea typeface="Arial Unicode MS" pitchFamily="34" charset="-128"/>
                <a:cs typeface="Arial" charset="0"/>
                <a:sym typeface="+mn-lt"/>
              </a:rPr>
              <a:t>BHC</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 Stress)</a:t>
            </a:r>
          </a:p>
          <a:p>
            <a:pPr marL="180000" marR="0" lvl="0" indent="-180000" algn="l" defTabSz="881063" rtl="0" eaLnBrk="1" fontAlgn="base" latinLnBrk="0" hangingPunct="1">
              <a:lnSpc>
                <a:spcPct val="100000"/>
              </a:lnSpc>
              <a:spcBef>
                <a:spcPts val="420"/>
              </a:spcBef>
              <a:spcAft>
                <a:spcPts val="0"/>
              </a:spcAft>
              <a:buClrTx/>
              <a:buSzTx/>
              <a:buFontTx/>
              <a:buChar char="•"/>
              <a:tabLst/>
              <a:defRPr/>
            </a:pPr>
            <a:r>
              <a:rPr kumimoji="0" lang="en-US" sz="1100" b="1"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Consistent over time: </a:t>
            </a:r>
            <a:r>
              <a:rPr kumimoji="0" lang="en-US" sz="1100" b="0" i="0" u="none" strike="noStrike" kern="1200" cap="none" spc="0" normalizeH="0" baseline="0" noProof="0" dirty="0" smtClean="0">
                <a:ln>
                  <a:noFill/>
                </a:ln>
                <a:solidFill>
                  <a:srgbClr val="000000"/>
                </a:solidFill>
                <a:effectLst/>
                <a:uLnTx/>
                <a:uFillTx/>
                <a:latin typeface="Arial" charset="0"/>
                <a:ea typeface="Arial Unicode MS" pitchFamily="34" charset="-128"/>
                <a:cs typeface="Arial" charset="0"/>
                <a:sym typeface="+mn-lt"/>
              </a:rPr>
              <a:t>FRB SA scenario remains relatively consistent over time, in terms of magnitude of stress and which portfolios are stressed</a:t>
            </a:r>
            <a:endParaRPr kumimoji="0" lang="en-GB" sz="1100" b="0" i="0" u="none" strike="noStrike" kern="0" cap="none" spc="0" normalizeH="0" baseline="0" noProof="0" dirty="0">
              <a:ln>
                <a:noFill/>
              </a:ln>
              <a:solidFill>
                <a:srgbClr val="000000"/>
              </a:solidFill>
              <a:effectLst/>
              <a:uLnTx/>
              <a:uFillTx/>
              <a:latin typeface="Arial"/>
              <a:sym typeface="+mn-lt"/>
            </a:endParaRPr>
          </a:p>
        </p:txBody>
      </p:sp>
      <p:sp>
        <p:nvSpPr>
          <p:cNvPr id="52" name="Freeform 51"/>
          <p:cNvSpPr/>
          <p:nvPr/>
        </p:nvSpPr>
        <p:spPr bwMode="auto">
          <a:xfrm rot="5400000">
            <a:off x="1473864" y="4746311"/>
            <a:ext cx="206690" cy="411230"/>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cxnSp>
        <p:nvCxnSpPr>
          <p:cNvPr id="53" name="Straight Connector 52"/>
          <p:cNvCxnSpPr/>
          <p:nvPr/>
        </p:nvCxnSpPr>
        <p:spPr>
          <a:xfrm>
            <a:off x="3327426" y="1449330"/>
            <a:ext cx="0" cy="4397813"/>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6" name="Content Placeholder 5"/>
          <p:cNvSpPr txBox="1">
            <a:spLocks/>
          </p:cNvSpPr>
          <p:nvPr/>
        </p:nvSpPr>
        <p:spPr bwMode="gray">
          <a:xfrm>
            <a:off x="3555219" y="1934181"/>
            <a:ext cx="5357812" cy="89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80000" marR="0" lvl="0" indent="-180000" algn="l" defTabSz="914400" rtl="0" eaLnBrk="1" fontAlgn="base" latinLnBrk="0" hangingPunct="1">
              <a:lnSpc>
                <a:spcPct val="100000"/>
              </a:lnSpc>
              <a:spcBef>
                <a:spcPts val="420"/>
              </a:spcBef>
              <a:spcAft>
                <a:spcPts val="0"/>
              </a:spcAft>
              <a:buClrTx/>
              <a:buSzTx/>
              <a:buFontTx/>
              <a:buChar char="•"/>
              <a:tabLst/>
              <a:defRPr/>
            </a:pPr>
            <a:r>
              <a:rPr kumimoji="0" lang="en-US" sz="1100" b="0" i="0" u="none" strike="noStrike" kern="0" cap="none" spc="0" normalizeH="0" baseline="0" noProof="0" dirty="0" smtClean="0">
                <a:ln>
                  <a:noFill/>
                </a:ln>
                <a:solidFill>
                  <a:srgbClr val="000000"/>
                </a:solidFill>
                <a:effectLst/>
                <a:uLnTx/>
                <a:uFillTx/>
                <a:latin typeface="Arial"/>
                <a:sym typeface="+mn-lt"/>
              </a:rPr>
              <a:t>Limits were anchored</a:t>
            </a:r>
            <a:r>
              <a:rPr kumimoji="0" lang="en-US" sz="1100" b="0" i="0" u="none" strike="noStrike" kern="0" cap="none" spc="0" normalizeH="0" noProof="0" dirty="0" smtClean="0">
                <a:ln>
                  <a:noFill/>
                </a:ln>
                <a:solidFill>
                  <a:srgbClr val="000000"/>
                </a:solidFill>
                <a:effectLst/>
                <a:uLnTx/>
                <a:uFillTx/>
                <a:latin typeface="Arial"/>
                <a:sym typeface="+mn-lt"/>
              </a:rPr>
              <a:t> </a:t>
            </a:r>
            <a:r>
              <a:rPr kumimoji="0" lang="en-US" sz="1100" b="0" i="0" u="none" strike="noStrike" kern="0" cap="none" spc="0" normalizeH="0" baseline="0" noProof="0" dirty="0" smtClean="0">
                <a:ln>
                  <a:noFill/>
                </a:ln>
                <a:solidFill>
                  <a:srgbClr val="000000"/>
                </a:solidFill>
                <a:effectLst/>
                <a:uLnTx/>
                <a:uFillTx/>
                <a:latin typeface="Arial"/>
                <a:sym typeface="+mn-lt"/>
              </a:rPr>
              <a:t>on SHUSA’s Capital Expectations, outlined in the 2016 Capital Policy</a:t>
            </a:r>
            <a:endParaRPr lang="en-US" sz="1100" kern="0" dirty="0">
              <a:solidFill>
                <a:srgbClr val="000000"/>
              </a:solidFill>
              <a:latin typeface="Arial"/>
            </a:endParaRPr>
          </a:p>
          <a:p>
            <a:pPr marL="180000" marR="0" lvl="0" indent="-180000" algn="l" defTabSz="914400" rtl="0" eaLnBrk="1" fontAlgn="base" latinLnBrk="0" hangingPunct="1">
              <a:lnSpc>
                <a:spcPct val="100000"/>
              </a:lnSpc>
              <a:spcBef>
                <a:spcPts val="420"/>
              </a:spcBef>
              <a:spcAft>
                <a:spcPts val="0"/>
              </a:spcAft>
              <a:buClrTx/>
              <a:buSzTx/>
              <a:buFontTx/>
              <a:buChar char="•"/>
              <a:tabLst/>
              <a:defRPr/>
            </a:pPr>
            <a:r>
              <a:rPr lang="en-US" sz="1100" kern="0" dirty="0" smtClean="0">
                <a:solidFill>
                  <a:srgbClr val="000000"/>
                </a:solidFill>
                <a:latin typeface="Arial"/>
              </a:rPr>
              <a:t>The 2016 Capital Policy includes an updated post-stress minimum used for the red limit, which allows for a corresponding amber trigger using management adjustments (and strategic capital where applicable)</a:t>
            </a:r>
            <a:endParaRPr kumimoji="0" lang="en-US" sz="1100" b="0" i="0" u="none" strike="noStrike" kern="0" cap="none" spc="0" normalizeH="0" baseline="0" noProof="0" dirty="0" smtClean="0">
              <a:ln>
                <a:noFill/>
              </a:ln>
              <a:solidFill>
                <a:srgbClr val="000000"/>
              </a:solidFill>
              <a:effectLst/>
              <a:uLnTx/>
              <a:uFillTx/>
              <a:latin typeface="Arial"/>
              <a:sym typeface="+mn-lt"/>
            </a:endParaRPr>
          </a:p>
        </p:txBody>
      </p:sp>
      <p:sp>
        <p:nvSpPr>
          <p:cNvPr id="38" name="Footnote"/>
          <p:cNvSpPr/>
          <p:nvPr/>
        </p:nvSpPr>
        <p:spPr bwMode="auto">
          <a:xfrm>
            <a:off x="358196" y="6018054"/>
            <a:ext cx="55398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sym typeface="Arial"/>
              </a:rPr>
              <a:t>Source: 2016 SHUSA Capital Policy</a:t>
            </a:r>
          </a:p>
          <a:p>
            <a:pPr marL="119063" indent="-119063" algn="l">
              <a:lnSpc>
                <a:spcPct val="100000"/>
              </a:lnSpc>
              <a:buAutoNum type="arabicPeriod"/>
            </a:pPr>
            <a:r>
              <a:rPr lang="en-US" sz="800" dirty="0" smtClean="0">
                <a:latin typeface="Arial"/>
                <a:sym typeface="Arial"/>
              </a:rPr>
              <a:t>Strategic capital not included (0% for </a:t>
            </a:r>
            <a:r>
              <a:rPr lang="en-US" sz="800" dirty="0" err="1" smtClean="0">
                <a:latin typeface="Arial"/>
                <a:sym typeface="Arial"/>
              </a:rPr>
              <a:t>SHUSA</a:t>
            </a:r>
            <a:r>
              <a:rPr lang="en-US" sz="800" dirty="0" smtClean="0">
                <a:latin typeface="Arial"/>
                <a:sym typeface="Arial"/>
              </a:rPr>
              <a:t> ratios)</a:t>
            </a:r>
            <a:endParaRPr lang="en-US" sz="800" dirty="0">
              <a:latin typeface="Arial"/>
              <a:sym typeface="Arial"/>
            </a:endParaRPr>
          </a:p>
        </p:txBody>
      </p:sp>
      <p:sp>
        <p:nvSpPr>
          <p:cNvPr id="2" name="TextBox 1"/>
          <p:cNvSpPr txBox="1"/>
          <p:nvPr/>
        </p:nvSpPr>
        <p:spPr>
          <a:xfrm>
            <a:off x="3555218" y="1467178"/>
            <a:ext cx="5674594"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p>
          <a:p>
            <a:pPr algn="l">
              <a:lnSpc>
                <a:spcPct val="100000"/>
              </a:lnSpc>
              <a:spcBef>
                <a:spcPts val="0"/>
              </a:spcBef>
              <a:spcAft>
                <a:spcPts val="0"/>
              </a:spcAft>
            </a:pPr>
            <a:r>
              <a:rPr lang="en-US" sz="1200" dirty="0" smtClean="0">
                <a:solidFill>
                  <a:schemeClr val="accent1"/>
                </a:solidFill>
                <a:latin typeface="+mj-lt"/>
              </a:rPr>
              <a:t>Example based on Tier 1 Risk-based Capital</a:t>
            </a:r>
            <a:endParaRPr lang="en-US" sz="1200" dirty="0">
              <a:solidFill>
                <a:schemeClr val="accent1"/>
              </a:solidFill>
              <a:latin typeface="+mj-lt"/>
            </a:endParaRPr>
          </a:p>
        </p:txBody>
      </p:sp>
      <p:sp>
        <p:nvSpPr>
          <p:cNvPr id="3" name="TextBox 2"/>
          <p:cNvSpPr txBox="1"/>
          <p:nvPr/>
        </p:nvSpPr>
        <p:spPr>
          <a:xfrm>
            <a:off x="375284" y="1467178"/>
            <a:ext cx="2764817"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Metric definition</a:t>
            </a:r>
          </a:p>
          <a:p>
            <a:pPr lvl="0" algn="l">
              <a:lnSpc>
                <a:spcPct val="100000"/>
              </a:lnSpc>
              <a:spcBef>
                <a:spcPts val="0"/>
              </a:spcBef>
              <a:defRPr/>
            </a:pPr>
            <a:r>
              <a:rPr lang="en-US" sz="1200" kern="0">
                <a:solidFill>
                  <a:srgbClr val="FF0000"/>
                </a:solidFill>
                <a:latin typeface="Arial"/>
                <a:sym typeface="+mn-lt"/>
              </a:rPr>
              <a:t>CCAR scenario evaluation</a:t>
            </a:r>
            <a:endParaRPr lang="en-US" sz="1200" kern="0" dirty="0">
              <a:solidFill>
                <a:srgbClr val="FF0000"/>
              </a:solidFill>
              <a:latin typeface="Arial"/>
              <a:sym typeface="+mn-lt"/>
            </a:endParaRPr>
          </a:p>
        </p:txBody>
      </p:sp>
      <p:sp>
        <p:nvSpPr>
          <p:cNvPr id="49" name="Rectangle 48"/>
          <p:cNvSpPr/>
          <p:nvPr/>
        </p:nvSpPr>
        <p:spPr bwMode="auto">
          <a:xfrm>
            <a:off x="4443677" y="394169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0.75%</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cxnSp>
        <p:nvCxnSpPr>
          <p:cNvPr id="51" name="Straight Connector 50"/>
          <p:cNvCxnSpPr/>
          <p:nvPr/>
        </p:nvCxnSpPr>
        <p:spPr bwMode="auto">
          <a:xfrm>
            <a:off x="4446694" y="3918852"/>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cxnSp>
        <p:nvCxnSpPr>
          <p:cNvPr id="54" name="Straight Connector 53"/>
          <p:cNvCxnSpPr/>
          <p:nvPr/>
        </p:nvCxnSpPr>
        <p:spPr bwMode="auto">
          <a:xfrm>
            <a:off x="4446694" y="4192977"/>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55" name="TextBox 54"/>
          <p:cNvSpPr txBox="1"/>
          <p:nvPr/>
        </p:nvSpPr>
        <p:spPr>
          <a:xfrm>
            <a:off x="4997610" y="4129430"/>
            <a:ext cx="1585629"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8.10%</a:t>
            </a:r>
          </a:p>
          <a:p>
            <a:pPr>
              <a:lnSpc>
                <a:spcPct val="100000"/>
              </a:lnSpc>
            </a:pPr>
            <a:r>
              <a:rPr lang="en-US" sz="900" b="1" dirty="0" smtClean="0">
                <a:latin typeface="Arial" panose="020B0604020202020204" pitchFamily="34" charset="0"/>
                <a:cs typeface="Arial" panose="020B0604020202020204" pitchFamily="34" charset="0"/>
              </a:rPr>
              <a:t>Internal post-stress minimum</a:t>
            </a:r>
            <a:endParaRPr lang="en-US" sz="900" b="1" dirty="0">
              <a:latin typeface="Arial" panose="020B0604020202020204" pitchFamily="34" charset="0"/>
              <a:cs typeface="Arial" panose="020B0604020202020204" pitchFamily="34" charset="0"/>
            </a:endParaRPr>
          </a:p>
        </p:txBody>
      </p:sp>
      <p:sp>
        <p:nvSpPr>
          <p:cNvPr id="57" name="TextBox 56"/>
          <p:cNvSpPr txBox="1"/>
          <p:nvPr/>
        </p:nvSpPr>
        <p:spPr>
          <a:xfrm>
            <a:off x="4997610" y="3834944"/>
            <a:ext cx="1585629"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8.85%</a:t>
            </a:r>
          </a:p>
          <a:p>
            <a:pPr>
              <a:lnSpc>
                <a:spcPct val="100000"/>
              </a:lnSpc>
            </a:pPr>
            <a:r>
              <a:rPr lang="en-US" sz="900" b="1" dirty="0" smtClean="0">
                <a:latin typeface="Arial" panose="020B0604020202020204" pitchFamily="34" charset="0"/>
                <a:cs typeface="Arial" panose="020B0604020202020204" pitchFamily="34" charset="0"/>
              </a:rPr>
              <a:t>Management adjusted</a:t>
            </a:r>
            <a:endParaRPr lang="en-US" sz="900" b="1" dirty="0">
              <a:latin typeface="Arial" panose="020B0604020202020204" pitchFamily="34" charset="0"/>
              <a:cs typeface="Arial" panose="020B0604020202020204" pitchFamily="34" charset="0"/>
            </a:endParaRPr>
          </a:p>
        </p:txBody>
      </p:sp>
      <p:cxnSp>
        <p:nvCxnSpPr>
          <p:cNvPr id="58" name="Straight Connector 57"/>
          <p:cNvCxnSpPr/>
          <p:nvPr/>
        </p:nvCxnSpPr>
        <p:spPr bwMode="auto">
          <a:xfrm>
            <a:off x="3889315" y="5926131"/>
            <a:ext cx="516896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59" name="Rectangle 58"/>
          <p:cNvSpPr/>
          <p:nvPr/>
        </p:nvSpPr>
        <p:spPr bwMode="auto">
          <a:xfrm>
            <a:off x="4443679"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60" name="Rectangle 59"/>
          <p:cNvSpPr/>
          <p:nvPr/>
        </p:nvSpPr>
        <p:spPr bwMode="auto">
          <a:xfrm>
            <a:off x="7393148" y="3250178"/>
            <a:ext cx="685800" cy="96406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Arial" panose="020B0604020202020204" pitchFamily="34" charset="0"/>
                <a:ea typeface="ＭＳ Ｐゴシック" pitchFamily="-112" charset="-128"/>
                <a:cs typeface="Arial" panose="020B0604020202020204" pitchFamily="34" charset="0"/>
              </a:rPr>
              <a:t>3.65%</a:t>
            </a:r>
            <a:endParaRPr kumimoji="0" lang="en-US" b="0"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sp>
        <p:nvSpPr>
          <p:cNvPr id="61" name="TextBox 60"/>
          <p:cNvSpPr txBox="1"/>
          <p:nvPr/>
        </p:nvSpPr>
        <p:spPr>
          <a:xfrm>
            <a:off x="6649921" y="3538815"/>
            <a:ext cx="714445"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Stress</a:t>
            </a:r>
          </a:p>
          <a:p>
            <a:pPr algn="r">
              <a:lnSpc>
                <a:spcPct val="100000"/>
              </a:lnSpc>
            </a:pPr>
            <a:r>
              <a:rPr lang="en-US" sz="900" dirty="0" smtClean="0">
                <a:latin typeface="Arial" panose="020B0604020202020204" pitchFamily="34" charset="0"/>
                <a:cs typeface="Arial" panose="020B0604020202020204" pitchFamily="34" charset="0"/>
              </a:rPr>
              <a:t> absorption</a:t>
            </a:r>
            <a:endParaRPr lang="en-US" sz="900" dirty="0">
              <a:latin typeface="Arial" panose="020B0604020202020204" pitchFamily="34" charset="0"/>
              <a:cs typeface="Arial" panose="020B0604020202020204" pitchFamily="34" charset="0"/>
            </a:endParaRPr>
          </a:p>
        </p:txBody>
      </p:sp>
      <p:cxnSp>
        <p:nvCxnSpPr>
          <p:cNvPr id="62" name="Straight Connector 61"/>
          <p:cNvCxnSpPr/>
          <p:nvPr/>
        </p:nvCxnSpPr>
        <p:spPr bwMode="auto">
          <a:xfrm>
            <a:off x="7386382" y="3215866"/>
            <a:ext cx="898063" cy="0"/>
          </a:xfrm>
          <a:prstGeom prst="line">
            <a:avLst/>
          </a:prstGeom>
          <a:solidFill>
            <a:schemeClr val="accent1"/>
          </a:solidFill>
          <a:ln w="19050" cap="flat" cmpd="sng" algn="ctr">
            <a:solidFill>
              <a:schemeClr val="accent1"/>
            </a:solidFill>
            <a:prstDash val="dash"/>
            <a:round/>
            <a:headEnd type="none" w="med" len="med"/>
            <a:tailEnd type="triangle" w="med" len="med"/>
          </a:ln>
          <a:effectLst/>
        </p:spPr>
      </p:cxnSp>
      <p:sp>
        <p:nvSpPr>
          <p:cNvPr id="63" name="TextBox 62"/>
          <p:cNvSpPr txBox="1"/>
          <p:nvPr/>
        </p:nvSpPr>
        <p:spPr>
          <a:xfrm>
            <a:off x="8115834" y="3253919"/>
            <a:ext cx="1191306" cy="415498"/>
          </a:xfrm>
          <a:prstGeom prst="rect">
            <a:avLst/>
          </a:prstGeom>
          <a:noFill/>
        </p:spPr>
        <p:txBody>
          <a:bodyPr wrap="square" lIns="0" tIns="0" rIns="0" bIns="0" rtlCol="0">
            <a:spAutoFit/>
          </a:bodyPr>
          <a:lstStyle/>
          <a:p>
            <a:pPr>
              <a:lnSpc>
                <a:spcPct val="100000"/>
              </a:lnSpc>
            </a:pPr>
            <a:r>
              <a:rPr lang="en-US" sz="900" b="1" dirty="0" smtClean="0">
                <a:solidFill>
                  <a:schemeClr val="accent1"/>
                </a:solidFill>
                <a:latin typeface="Arial" panose="020B0604020202020204" pitchFamily="34" charset="0"/>
                <a:cs typeface="Arial" panose="020B0604020202020204" pitchFamily="34" charset="0"/>
              </a:rPr>
              <a:t>Red: 11.75%</a:t>
            </a:r>
          </a:p>
          <a:p>
            <a:pPr>
              <a:lnSpc>
                <a:spcPct val="100000"/>
              </a:lnSpc>
            </a:pPr>
            <a:r>
              <a:rPr lang="en-US" sz="900" b="1" dirty="0" smtClean="0">
                <a:latin typeface="Arial" panose="020B0604020202020204" pitchFamily="34" charset="0"/>
                <a:cs typeface="Arial" panose="020B0604020202020204" pitchFamily="34" charset="0"/>
              </a:rPr>
              <a:t>Business-as-usual minimum</a:t>
            </a:r>
            <a:endParaRPr lang="en-US" sz="900" b="1" dirty="0">
              <a:latin typeface="Arial" panose="020B0604020202020204" pitchFamily="34" charset="0"/>
              <a:cs typeface="Arial" panose="020B0604020202020204" pitchFamily="34" charset="0"/>
            </a:endParaRPr>
          </a:p>
        </p:txBody>
      </p:sp>
      <p:sp>
        <p:nvSpPr>
          <p:cNvPr id="64" name="Rectangle 63"/>
          <p:cNvSpPr/>
          <p:nvPr/>
        </p:nvSpPr>
        <p:spPr bwMode="auto">
          <a:xfrm>
            <a:off x="7393147" y="2968081"/>
            <a:ext cx="685800" cy="20646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anose="020B0604020202020204" pitchFamily="34" charset="0"/>
                <a:ea typeface="ＭＳ Ｐゴシック" pitchFamily="-112" charset="-128"/>
                <a:cs typeface="Arial" panose="020B0604020202020204" pitchFamily="34" charset="0"/>
              </a:rPr>
              <a:t>0.75%</a:t>
            </a:r>
            <a:endParaRPr kumimoji="0" lang="en-US"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65" name="TextBox 64"/>
          <p:cNvSpPr txBox="1"/>
          <p:nvPr/>
        </p:nvSpPr>
        <p:spPr>
          <a:xfrm>
            <a:off x="8125360" y="2897544"/>
            <a:ext cx="1191306" cy="276999"/>
          </a:xfrm>
          <a:prstGeom prst="rect">
            <a:avLst/>
          </a:prstGeom>
          <a:noFill/>
        </p:spPr>
        <p:txBody>
          <a:bodyPr wrap="square" lIns="0" tIns="0" rIns="0" bIns="0" rtlCol="0">
            <a:spAutoFit/>
          </a:bodyPr>
          <a:lstStyle/>
          <a:p>
            <a:pPr>
              <a:lnSpc>
                <a:spcPct val="100000"/>
              </a:lnSpc>
            </a:pPr>
            <a:r>
              <a:rPr lang="en-US" sz="900" b="1" dirty="0" smtClean="0">
                <a:solidFill>
                  <a:srgbClr val="FFC000"/>
                </a:solidFill>
                <a:latin typeface="Arial" panose="020B0604020202020204" pitchFamily="34" charset="0"/>
                <a:cs typeface="Arial" panose="020B0604020202020204" pitchFamily="34" charset="0"/>
              </a:rPr>
              <a:t>Amber: 12.5%</a:t>
            </a:r>
          </a:p>
          <a:p>
            <a:pPr>
              <a:lnSpc>
                <a:spcPct val="100000"/>
              </a:lnSpc>
            </a:pPr>
            <a:r>
              <a:rPr lang="en-US" sz="900" b="1" dirty="0" smtClean="0">
                <a:latin typeface="Arial" panose="020B0604020202020204" pitchFamily="34" charset="0"/>
                <a:cs typeface="Arial" panose="020B0604020202020204" pitchFamily="34" charset="0"/>
              </a:rPr>
              <a:t>Planned capital hold</a:t>
            </a:r>
            <a:endParaRPr lang="en-US" sz="900" b="1" dirty="0">
              <a:latin typeface="Arial" panose="020B0604020202020204" pitchFamily="34" charset="0"/>
              <a:cs typeface="Arial" panose="020B0604020202020204" pitchFamily="34" charset="0"/>
            </a:endParaRPr>
          </a:p>
        </p:txBody>
      </p:sp>
      <p:cxnSp>
        <p:nvCxnSpPr>
          <p:cNvPr id="66" name="Straight Connector 65"/>
          <p:cNvCxnSpPr/>
          <p:nvPr/>
        </p:nvCxnSpPr>
        <p:spPr bwMode="auto">
          <a:xfrm>
            <a:off x="7384425" y="2945733"/>
            <a:ext cx="898063" cy="0"/>
          </a:xfrm>
          <a:prstGeom prst="line">
            <a:avLst/>
          </a:prstGeom>
          <a:solidFill>
            <a:schemeClr val="accent1"/>
          </a:solidFill>
          <a:ln w="19050" cap="flat" cmpd="sng" algn="ctr">
            <a:solidFill>
              <a:srgbClr val="FFC000"/>
            </a:solidFill>
            <a:prstDash val="dash"/>
            <a:round/>
            <a:headEnd type="none" w="med" len="med"/>
            <a:tailEnd type="triangle" w="med" len="med"/>
          </a:ln>
          <a:effectLst/>
        </p:spPr>
      </p:cxnSp>
      <p:sp>
        <p:nvSpPr>
          <p:cNvPr id="67" name="TextBox 66"/>
          <p:cNvSpPr txBox="1"/>
          <p:nvPr/>
        </p:nvSpPr>
        <p:spPr>
          <a:xfrm>
            <a:off x="6213745" y="2914587"/>
            <a:ext cx="1150621"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Management adjustment</a:t>
            </a:r>
            <a:endParaRPr lang="en-US" sz="900" dirty="0">
              <a:latin typeface="Arial" panose="020B0604020202020204" pitchFamily="34" charset="0"/>
              <a:cs typeface="Arial" panose="020B0604020202020204" pitchFamily="34" charset="0"/>
            </a:endParaRPr>
          </a:p>
        </p:txBody>
      </p:sp>
      <p:sp>
        <p:nvSpPr>
          <p:cNvPr id="68" name="TextBox 67"/>
          <p:cNvSpPr txBox="1"/>
          <p:nvPr/>
        </p:nvSpPr>
        <p:spPr>
          <a:xfrm>
            <a:off x="4177607" y="5940749"/>
            <a:ext cx="1150621" cy="153888"/>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Stress scenario</a:t>
            </a:r>
            <a:endParaRPr lang="en-US" b="1" i="1" dirty="0">
              <a:latin typeface="Arial" panose="020B0604020202020204" pitchFamily="34" charset="0"/>
              <a:cs typeface="Arial" panose="020B0604020202020204" pitchFamily="34" charset="0"/>
            </a:endParaRPr>
          </a:p>
        </p:txBody>
      </p:sp>
      <p:sp>
        <p:nvSpPr>
          <p:cNvPr id="69" name="TextBox 68"/>
          <p:cNvSpPr txBox="1"/>
          <p:nvPr/>
        </p:nvSpPr>
        <p:spPr>
          <a:xfrm>
            <a:off x="7112558" y="5940749"/>
            <a:ext cx="1249653" cy="307777"/>
          </a:xfrm>
          <a:prstGeom prst="rect">
            <a:avLst/>
          </a:prstGeom>
          <a:noFill/>
        </p:spPr>
        <p:txBody>
          <a:bodyPr wrap="square" lIns="0" tIns="0" rIns="0" bIns="0" rtlCol="0">
            <a:spAutoFit/>
          </a:bodyPr>
          <a:lstStyle/>
          <a:p>
            <a:pPr>
              <a:lnSpc>
                <a:spcPct val="100000"/>
              </a:lnSpc>
            </a:pPr>
            <a:r>
              <a:rPr lang="en-US" b="1" i="1" dirty="0" smtClean="0">
                <a:latin typeface="Arial" panose="020B0604020202020204" pitchFamily="34" charset="0"/>
                <a:cs typeface="Arial" panose="020B0604020202020204" pitchFamily="34" charset="0"/>
              </a:rPr>
              <a:t>Baseline scenario </a:t>
            </a:r>
          </a:p>
          <a:p>
            <a:pPr>
              <a:lnSpc>
                <a:spcPct val="100000"/>
              </a:lnSpc>
            </a:pPr>
            <a:r>
              <a:rPr lang="en-US" b="1" i="1" dirty="0" smtClean="0">
                <a:latin typeface="Arial" panose="020B0604020202020204" pitchFamily="34" charset="0"/>
                <a:cs typeface="Arial" panose="020B0604020202020204" pitchFamily="34" charset="0"/>
              </a:rPr>
              <a:t>&amp; Business-as-usual</a:t>
            </a:r>
            <a:endParaRPr lang="en-US" b="1" i="1" dirty="0">
              <a:latin typeface="Arial" panose="020B0604020202020204" pitchFamily="34" charset="0"/>
              <a:cs typeface="Arial" panose="020B0604020202020204" pitchFamily="34" charset="0"/>
            </a:endParaRPr>
          </a:p>
        </p:txBody>
      </p:sp>
      <p:sp>
        <p:nvSpPr>
          <p:cNvPr id="70" name="Rectangle 69"/>
          <p:cNvSpPr/>
          <p:nvPr/>
        </p:nvSpPr>
        <p:spPr bwMode="auto">
          <a:xfrm>
            <a:off x="4448150"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0.35%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1" name="Rectangle 70"/>
          <p:cNvSpPr/>
          <p:nvPr/>
        </p:nvSpPr>
        <p:spPr bwMode="auto">
          <a:xfrm>
            <a:off x="4448150"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2" name="TextBox 71"/>
          <p:cNvSpPr txBox="1"/>
          <p:nvPr/>
        </p:nvSpPr>
        <p:spPr>
          <a:xfrm>
            <a:off x="364328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3" name="TextBox 72"/>
          <p:cNvSpPr txBox="1"/>
          <p:nvPr/>
        </p:nvSpPr>
        <p:spPr>
          <a:xfrm>
            <a:off x="364127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74" name="TextBox 73"/>
          <p:cNvSpPr txBox="1"/>
          <p:nvPr/>
        </p:nvSpPr>
        <p:spPr>
          <a:xfrm>
            <a:off x="364127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75" name="Rectangle 74"/>
          <p:cNvSpPr/>
          <p:nvPr/>
        </p:nvSpPr>
        <p:spPr bwMode="auto">
          <a:xfrm>
            <a:off x="7393148" y="4764198"/>
            <a:ext cx="685800" cy="116128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100000"/>
              </a:lnSpc>
            </a:pPr>
            <a:r>
              <a:rPr lang="en-US" dirty="0">
                <a:solidFill>
                  <a:schemeClr val="bg1"/>
                </a:solidFill>
                <a:latin typeface="Arial" panose="020B0604020202020204" pitchFamily="34" charset="0"/>
                <a:ea typeface="ＭＳ Ｐゴシック" pitchFamily="-112" charset="-128"/>
                <a:cs typeface="Arial" panose="020B0604020202020204" pitchFamily="34" charset="0"/>
              </a:rPr>
              <a:t>6.00%</a:t>
            </a:r>
          </a:p>
        </p:txBody>
      </p:sp>
      <p:sp>
        <p:nvSpPr>
          <p:cNvPr id="76" name="Rectangle 75"/>
          <p:cNvSpPr/>
          <p:nvPr/>
        </p:nvSpPr>
        <p:spPr bwMode="auto">
          <a:xfrm>
            <a:off x="7393427" y="4231892"/>
            <a:ext cx="685800" cy="235159"/>
          </a:xfrm>
          <a:prstGeom prst="rect">
            <a:avLst/>
          </a:prstGeom>
          <a:solidFill>
            <a:srgbClr val="FCE0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Arial" panose="020B0604020202020204" pitchFamily="34" charset="0"/>
                <a:ea typeface="ＭＳ Ｐゴシック" pitchFamily="-112" charset="-128"/>
                <a:cs typeface="Arial" panose="020B0604020202020204" pitchFamily="34" charset="0"/>
              </a:rPr>
              <a:t>0.35%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7" name="Rectangle 76"/>
          <p:cNvSpPr/>
          <p:nvPr/>
        </p:nvSpPr>
        <p:spPr bwMode="auto">
          <a:xfrm>
            <a:off x="7393427" y="4497140"/>
            <a:ext cx="685800" cy="2351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ea typeface="ＭＳ Ｐゴシック" pitchFamily="-112" charset="-128"/>
                <a:cs typeface="Arial" panose="020B0604020202020204" pitchFamily="34" charset="0"/>
              </a:rPr>
              <a:t>1</a:t>
            </a:r>
            <a:r>
              <a:rPr lang="en-US" dirty="0" smtClean="0">
                <a:latin typeface="Arial" panose="020B0604020202020204" pitchFamily="34" charset="0"/>
                <a:ea typeface="ＭＳ Ｐゴシック" pitchFamily="-112" charset="-128"/>
                <a:cs typeface="Arial" panose="020B0604020202020204" pitchFamily="34" charset="0"/>
              </a:rPr>
              <a:t>.75%</a:t>
            </a:r>
            <a:endParaRPr kumimoji="0" lang="en-US" b="0" i="0" u="none" strike="noStrike" cap="none" normalizeH="0" baseline="0" dirty="0">
              <a:ln>
                <a:noFill/>
              </a:ln>
              <a:effectLst/>
              <a:latin typeface="Arial" panose="020B0604020202020204" pitchFamily="34" charset="0"/>
              <a:ea typeface="ＭＳ Ｐゴシック" pitchFamily="-112" charset="-128"/>
              <a:cs typeface="Arial" panose="020B0604020202020204" pitchFamily="34" charset="0"/>
            </a:endParaRPr>
          </a:p>
        </p:txBody>
      </p:sp>
      <p:sp>
        <p:nvSpPr>
          <p:cNvPr id="78" name="TextBox 77"/>
          <p:cNvSpPr txBox="1"/>
          <p:nvPr/>
        </p:nvSpPr>
        <p:spPr>
          <a:xfrm>
            <a:off x="6597560" y="5139513"/>
            <a:ext cx="739954"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Adequately </a:t>
            </a:r>
          </a:p>
          <a:p>
            <a:pPr algn="r">
              <a:lnSpc>
                <a:spcPct val="100000"/>
              </a:lnSpc>
            </a:pPr>
            <a:r>
              <a:rPr lang="en-US" sz="900" dirty="0" smtClean="0">
                <a:latin typeface="Arial" panose="020B0604020202020204" pitchFamily="34" charset="0"/>
                <a:cs typeface="Arial" panose="020B0604020202020204" pitchFamily="34" charset="0"/>
              </a:rPr>
              <a:t>capitalized</a:t>
            </a:r>
          </a:p>
        </p:txBody>
      </p:sp>
      <p:sp>
        <p:nvSpPr>
          <p:cNvPr id="79" name="TextBox 78"/>
          <p:cNvSpPr txBox="1"/>
          <p:nvPr/>
        </p:nvSpPr>
        <p:spPr>
          <a:xfrm>
            <a:off x="6595551" y="4203925"/>
            <a:ext cx="741963" cy="276999"/>
          </a:xfrm>
          <a:prstGeom prst="rect">
            <a:avLst/>
          </a:prstGeom>
          <a:noFill/>
        </p:spPr>
        <p:txBody>
          <a:bodyPr wrap="square" lIns="0" tIns="0" rIns="0" bIns="0" rtlCol="0">
            <a:spAutoFit/>
          </a:bodyPr>
          <a:lstStyle/>
          <a:p>
            <a:pPr algn="r">
              <a:lnSpc>
                <a:spcPct val="100000"/>
              </a:lnSpc>
            </a:pPr>
            <a:r>
              <a:rPr lang="en-US" sz="900" dirty="0">
                <a:latin typeface="Arial" panose="020B0604020202020204" pitchFamily="34" charset="0"/>
                <a:cs typeface="Arial" panose="020B0604020202020204" pitchFamily="34" charset="0"/>
              </a:rPr>
              <a:t>Operating volatility</a:t>
            </a:r>
          </a:p>
        </p:txBody>
      </p:sp>
      <p:sp>
        <p:nvSpPr>
          <p:cNvPr id="80" name="TextBox 79"/>
          <p:cNvSpPr txBox="1"/>
          <p:nvPr/>
        </p:nvSpPr>
        <p:spPr>
          <a:xfrm>
            <a:off x="6595551" y="4505871"/>
            <a:ext cx="741963" cy="276999"/>
          </a:xfrm>
          <a:prstGeom prst="rect">
            <a:avLst/>
          </a:prstGeom>
          <a:noFill/>
        </p:spPr>
        <p:txBody>
          <a:bodyPr wrap="square" lIns="0" tIns="0" rIns="0" bIns="0" rtlCol="0">
            <a:spAutoFit/>
          </a:bodyPr>
          <a:lstStyle/>
          <a:p>
            <a:pPr algn="r">
              <a:lnSpc>
                <a:spcPct val="100000"/>
              </a:lnSpc>
            </a:pPr>
            <a:r>
              <a:rPr lang="en-US" sz="900" dirty="0" smtClean="0">
                <a:latin typeface="Arial" panose="020B0604020202020204" pitchFamily="34" charset="0"/>
                <a:cs typeface="Arial" panose="020B0604020202020204" pitchFamily="34" charset="0"/>
              </a:rPr>
              <a:t>Market funding</a:t>
            </a:r>
            <a:endParaRPr lang="en-US" sz="900" dirty="0">
              <a:latin typeface="Arial" panose="020B0604020202020204" pitchFamily="34" charset="0"/>
              <a:cs typeface="Arial" panose="020B0604020202020204" pitchFamily="34" charset="0"/>
            </a:endParaRPr>
          </a:p>
        </p:txBody>
      </p:sp>
      <p:sp>
        <p:nvSpPr>
          <p:cNvPr id="82" name="Content Placeholder 8"/>
          <p:cNvSpPr>
            <a:spLocks noGrp="1"/>
          </p:cNvSpPr>
          <p:nvPr>
            <p:ph sz="quarter" idx="11"/>
          </p:nvPr>
        </p:nvSpPr>
        <p:spPr>
          <a:xfrm>
            <a:off x="348437" y="452510"/>
            <a:ext cx="8666245" cy="435610"/>
          </a:xfrm>
        </p:spPr>
        <p:txBody>
          <a:bodyPr/>
          <a:lstStyle/>
          <a:p>
            <a:r>
              <a:rPr lang="en-US" dirty="0"/>
              <a:t>Calibration: </a:t>
            </a:r>
            <a:r>
              <a:rPr lang="en-US" b="0" dirty="0"/>
              <a:t>Use of the 2016 Capital Policy to derive capital adequacy </a:t>
            </a:r>
            <a:r>
              <a:rPr lang="en-US" b="0" dirty="0" smtClean="0"/>
              <a:t>limits</a:t>
            </a:r>
            <a:endParaRPr lang="en-GB" b="0" dirty="0"/>
          </a:p>
        </p:txBody>
      </p:sp>
      <p:sp>
        <p:nvSpPr>
          <p:cNvPr id="84" name="Right Bracket 83"/>
          <p:cNvSpPr/>
          <p:nvPr/>
        </p:nvSpPr>
        <p:spPr bwMode="auto">
          <a:xfrm flipH="1">
            <a:off x="3687900" y="2935853"/>
            <a:ext cx="158882" cy="2988180"/>
          </a:xfrm>
          <a:prstGeom prst="rightBracket">
            <a:avLst>
              <a:gd name="adj" fmla="val 0"/>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panose="020B0604020202020204" pitchFamily="34" charset="0"/>
              <a:ea typeface="ＭＳ Ｐゴシック" pitchFamily="-112" charset="-128"/>
              <a:cs typeface="Arial" panose="020B0604020202020204" pitchFamily="34" charset="0"/>
            </a:endParaRPr>
          </a:p>
        </p:txBody>
      </p:sp>
      <p:sp>
        <p:nvSpPr>
          <p:cNvPr id="85" name="TextBox 84"/>
          <p:cNvSpPr txBox="1"/>
          <p:nvPr/>
        </p:nvSpPr>
        <p:spPr>
          <a:xfrm rot="16200000">
            <a:off x="2358660" y="4298341"/>
            <a:ext cx="2467901" cy="184666"/>
          </a:xfrm>
          <a:prstGeom prst="rect">
            <a:avLst/>
          </a:prstGeom>
          <a:noFill/>
        </p:spPr>
        <p:txBody>
          <a:bodyPr wrap="square" lIns="0" tIns="0" rIns="0" bIns="0" rtlCol="0">
            <a:spAutoFit/>
          </a:bodyPr>
          <a:lstStyle/>
          <a:p>
            <a:pPr>
              <a:lnSpc>
                <a:spcPct val="100000"/>
              </a:lnSpc>
            </a:pPr>
            <a:r>
              <a:rPr lang="en-US" sz="1200" b="1" dirty="0" smtClean="0">
                <a:latin typeface="Arial" panose="020B0604020202020204" pitchFamily="34" charset="0"/>
                <a:cs typeface="Arial" panose="020B0604020202020204" pitchFamily="34" charset="0"/>
              </a:rPr>
              <a:t>Tier 1 Risk-based Capital</a:t>
            </a:r>
            <a:r>
              <a:rPr lang="en-US" sz="1200" b="1" baseline="30000" dirty="0" smtClean="0">
                <a:latin typeface="Arial" panose="020B0604020202020204" pitchFamily="34" charset="0"/>
                <a:cs typeface="Arial" panose="020B0604020202020204" pitchFamily="34" charset="0"/>
              </a:rPr>
              <a:t>1</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588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1500900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5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9" name="TextBox 58"/>
          <p:cNvSpPr txBox="1"/>
          <p:nvPr/>
        </p:nvSpPr>
        <p:spPr>
          <a:xfrm>
            <a:off x="365759" y="1469489"/>
            <a:ext cx="4147457" cy="215444"/>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SHUSA Capital Policy and Risk Appetite limits</a:t>
            </a:r>
            <a:endParaRPr lang="en-GB" sz="1400" baseline="30000" dirty="0" smtClean="0">
              <a:solidFill>
                <a:srgbClr val="FF0000"/>
              </a:solidFill>
            </a:endParaRPr>
          </a:p>
        </p:txBody>
      </p:sp>
      <p:sp>
        <p:nvSpPr>
          <p:cNvPr id="26" name="Content Placeholder 3"/>
          <p:cNvSpPr txBox="1">
            <a:spLocks/>
          </p:cNvSpPr>
          <p:nvPr/>
        </p:nvSpPr>
        <p:spPr>
          <a:xfrm>
            <a:off x="867556" y="5822961"/>
            <a:ext cx="6694067" cy="215444"/>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panose="020B0604020202020204" pitchFamily="34" charset="0"/>
                <a:ea typeface="Arial Unicode MS" pitchFamily="34" charset="-128"/>
                <a:cs typeface="Arial" panose="020B0604020202020204" pitchFamily="34" charset="0"/>
              </a:rPr>
              <a:t>Methodology mirrored to set entity-level capital adequacy ratio limits</a:t>
            </a:r>
            <a:endParaRPr lang="en-US" sz="1400" b="1" dirty="0">
              <a:solidFill>
                <a:srgbClr val="FF0000"/>
              </a:solidFill>
              <a:latin typeface="Arial" panose="020B0604020202020204" pitchFamily="34" charset="0"/>
              <a:ea typeface="Arial Unicode MS" pitchFamily="34" charset="-128"/>
              <a:cs typeface="Arial" panose="020B0604020202020204" pitchFamily="34"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2474997638"/>
              </p:ext>
            </p:extLst>
          </p:nvPr>
        </p:nvGraphicFramePr>
        <p:xfrm>
          <a:off x="358197" y="1935163"/>
          <a:ext cx="7712785" cy="3446975"/>
        </p:xfrm>
        <a:graphic>
          <a:graphicData uri="http://schemas.openxmlformats.org/drawingml/2006/table">
            <a:tbl>
              <a:tblPr/>
              <a:tblGrid>
                <a:gridCol w="2422325"/>
                <a:gridCol w="1322615"/>
                <a:gridCol w="1322615"/>
                <a:gridCol w="1322615"/>
                <a:gridCol w="1322615"/>
              </a:tblGrid>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0000"/>
                          </a:solidFill>
                          <a:effectLst/>
                          <a:latin typeface="Arial" panose="020B0604020202020204" pitchFamily="34" charset="0"/>
                          <a:ea typeface="+mn-ea"/>
                          <a:cs typeface="Arial" panose="020B0604020202020204" pitchFamily="34" charset="0"/>
                        </a:rPr>
                        <a:t>Capital component</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Common Equity Tier 1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Total </a:t>
                      </a:r>
                      <a:r>
                        <a:rPr lang="en-US" sz="12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Tier 1 </a:t>
                      </a:r>
                      <a:r>
                        <a:rPr lang="en-US" sz="1200" b="1" i="0" u="none" strike="noStrike" dirty="0" smtClean="0">
                          <a:solidFill>
                            <a:srgbClr val="000000"/>
                          </a:solidFill>
                          <a:effectLst/>
                          <a:latin typeface="Arial" panose="020B0604020202020204" pitchFamily="34" charset="0"/>
                          <a:cs typeface="Arial" panose="020B0604020202020204" pitchFamily="34" charset="0"/>
                        </a:rPr>
                        <a:t>Leverage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Adequately </a:t>
                      </a:r>
                      <a:r>
                        <a:rPr lang="en-US" sz="1200" b="0" i="0" u="none" strike="noStrike" dirty="0" smtClean="0">
                          <a:solidFill>
                            <a:schemeClr val="tx1"/>
                          </a:solidFill>
                          <a:effectLst/>
                          <a:latin typeface="Arial" panose="020B0604020202020204" pitchFamily="34" charset="0"/>
                          <a:cs typeface="Arial" panose="020B0604020202020204" pitchFamily="34" charset="0"/>
                        </a:rPr>
                        <a:t>capitalized</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4.50%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6.00%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8.00%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a:solidFill>
                            <a:schemeClr val="tx1"/>
                          </a:solidFill>
                          <a:effectLst/>
                          <a:latin typeface="Arial" panose="020B0604020202020204" pitchFamily="34" charset="0"/>
                          <a:cs typeface="Arial" panose="020B0604020202020204" pitchFamily="34" charset="0"/>
                        </a:rPr>
                        <a:t>4.00%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Market </a:t>
                      </a:r>
                      <a:r>
                        <a:rPr lang="en-US" sz="1200" b="0" i="0" u="none" strike="noStrike" dirty="0" smtClean="0">
                          <a:solidFill>
                            <a:schemeClr val="tx1"/>
                          </a:solidFill>
                          <a:effectLst/>
                          <a:latin typeface="Arial" panose="020B0604020202020204" pitchFamily="34" charset="0"/>
                          <a:cs typeface="Arial" panose="020B0604020202020204" pitchFamily="34" charset="0"/>
                        </a:rPr>
                        <a:t>funding</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Operating volatility</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0.30%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0.60%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smtClean="0">
                          <a:solidFill>
                            <a:srgbClr val="FF0000"/>
                          </a:solidFill>
                          <a:effectLst/>
                          <a:latin typeface="Arial" panose="020B0604020202020204" pitchFamily="34" charset="0"/>
                          <a:cs typeface="Arial" panose="020B0604020202020204" pitchFamily="34" charset="0"/>
                        </a:rPr>
                        <a:t>Internal</a:t>
                      </a:r>
                      <a:r>
                        <a:rPr lang="en-US" sz="1200" b="1" i="0" u="none" strike="noStrike" baseline="0" dirty="0" smtClean="0">
                          <a:solidFill>
                            <a:srgbClr val="FF0000"/>
                          </a:solidFill>
                          <a:effectLst/>
                          <a:latin typeface="Arial" panose="020B0604020202020204" pitchFamily="34" charset="0"/>
                          <a:cs typeface="Arial" panose="020B0604020202020204" pitchFamily="34" charset="0"/>
                        </a:rPr>
                        <a:t> p</a:t>
                      </a:r>
                      <a:r>
                        <a:rPr lang="en-US" sz="1200" b="1" i="0" u="none" strike="noStrike" dirty="0" smtClean="0">
                          <a:solidFill>
                            <a:srgbClr val="FF0000"/>
                          </a:solidFill>
                          <a:effectLst/>
                          <a:latin typeface="Arial" panose="020B0604020202020204" pitchFamily="34" charset="0"/>
                          <a:cs typeface="Arial" panose="020B0604020202020204" pitchFamily="34" charset="0"/>
                        </a:rPr>
                        <a:t>ost-stress 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6.55%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8.10%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10.05%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6.35%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Internal</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 p</a:t>
                      </a: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ost-stress minimum</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 </a:t>
                      </a:r>
                      <a:r>
                        <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rPr>
                        <a:t>+ (management </a:t>
                      </a:r>
                      <a:r>
                        <a:rPr lang="en-US" sz="1200" b="1" i="0" u="none" strike="noStrike" kern="1200" baseline="0" dirty="0" smtClean="0">
                          <a:solidFill>
                            <a:srgbClr val="FFC000"/>
                          </a:solidFill>
                          <a:effectLst/>
                          <a:latin typeface="Arial" panose="020B0604020202020204" pitchFamily="34" charset="0"/>
                          <a:ea typeface="+mn-ea"/>
                          <a:cs typeface="Arial" panose="020B0604020202020204" pitchFamily="34" charset="0"/>
                        </a:rPr>
                        <a:t>adjustment &amp; strategic capital)</a:t>
                      </a:r>
                      <a:endParaRPr lang="en-US" sz="1200" b="1" i="0" u="none" strike="noStrike" kern="1200" dirty="0" smtClean="0">
                        <a:solidFill>
                          <a:srgbClr val="FFC000"/>
                        </a:solidFill>
                        <a:effectLst/>
                        <a:latin typeface="Arial" panose="020B0604020202020204" pitchFamily="34" charset="0"/>
                        <a:ea typeface="+mn-ea"/>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7.30%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8.85%</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10.80%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200" b="1" i="0" u="none" strike="noStrike" dirty="0" smtClean="0">
                          <a:solidFill>
                            <a:srgbClr val="FFC000"/>
                          </a:solidFill>
                          <a:effectLst/>
                          <a:latin typeface="Arial" panose="020B0604020202020204" pitchFamily="34" charset="0"/>
                          <a:cs typeface="Arial" panose="020B0604020202020204" pitchFamily="34" charset="0"/>
                        </a:rPr>
                        <a:t>6.80%</a:t>
                      </a:r>
                      <a:endParaRPr lang="en-US" sz="1200" b="1" i="0" u="none" strike="noStrike" dirty="0">
                        <a:solidFill>
                          <a:srgbClr val="FFC000"/>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Stress absorption</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3.70%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3.65%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3.65%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a:solidFill>
                            <a:srgbClr val="FF0000"/>
                          </a:solidFill>
                          <a:effectLst/>
                          <a:latin typeface="Arial" panose="020B0604020202020204" pitchFamily="34" charset="0"/>
                          <a:cs typeface="Arial" panose="020B0604020202020204" pitchFamily="34" charset="0"/>
                        </a:rPr>
                        <a:t>Business-as-usual </a:t>
                      </a:r>
                      <a:r>
                        <a:rPr lang="en-US" sz="1200" b="1" i="0" u="none" strike="noStrike" dirty="0" smtClean="0">
                          <a:solidFill>
                            <a:srgbClr val="FF0000"/>
                          </a:solidFill>
                          <a:effectLst/>
                          <a:latin typeface="Arial" panose="020B0604020202020204" pitchFamily="34" charset="0"/>
                          <a:cs typeface="Arial" panose="020B0604020202020204" pitchFamily="34" charset="0"/>
                        </a:rPr>
                        <a:t>minimum</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10.25%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11.75%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13.50%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0000"/>
                          </a:solidFill>
                          <a:effectLst/>
                          <a:latin typeface="Arial" panose="020B0604020202020204" pitchFamily="34" charset="0"/>
                          <a:cs typeface="Arial" panose="020B0604020202020204" pitchFamily="34" charset="0"/>
                        </a:rPr>
                        <a:t>10.00%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Strategic capital</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smtClean="0">
                          <a:solidFill>
                            <a:schemeClr val="tx1"/>
                          </a:solidFill>
                          <a:effectLst/>
                          <a:latin typeface="Arial" panose="020B0604020202020204" pitchFamily="34" charset="0"/>
                          <a:cs typeface="Arial" panose="020B0604020202020204" pitchFamily="34" charset="0"/>
                        </a:rPr>
                        <a: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Management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adjustment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0.75%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0" i="0" u="none" strike="noStrike" dirty="0">
                          <a:solidFill>
                            <a:schemeClr val="tx1"/>
                          </a:solidFill>
                          <a:effectLst/>
                          <a:latin typeface="Arial" panose="020B0604020202020204" pitchFamily="34" charset="0"/>
                          <a:cs typeface="Arial" panose="020B0604020202020204" pitchFamily="34" charset="0"/>
                        </a:rPr>
                        <a:t>0.45%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fontAlgn="b"/>
                      <a:r>
                        <a:rPr lang="en-US" sz="1200" b="1" i="0" u="none" strike="noStrike" dirty="0">
                          <a:solidFill>
                            <a:srgbClr val="FFC000"/>
                          </a:solidFill>
                          <a:effectLst/>
                          <a:latin typeface="Arial" panose="020B0604020202020204" pitchFamily="34" charset="0"/>
                          <a:cs typeface="Arial" panose="020B0604020202020204" pitchFamily="34" charset="0"/>
                        </a:rPr>
                        <a:t>Planned capital hold</a:t>
                      </a: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11.00%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12.50%</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14.25%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200" b="1" i="0" u="none" strike="noStrike" dirty="0">
                          <a:solidFill>
                            <a:srgbClr val="FFC000"/>
                          </a:solidFill>
                          <a:effectLst/>
                          <a:latin typeface="Arial" panose="020B0604020202020204" pitchFamily="34" charset="0"/>
                          <a:cs typeface="Arial" panose="020B0604020202020204" pitchFamily="34" charset="0"/>
                        </a:rPr>
                        <a:t>10.45%</a:t>
                      </a:r>
                    </a:p>
                  </a:txBody>
                  <a:tcPr marL="8595" marR="404647"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ight Brace 22"/>
          <p:cNvSpPr/>
          <p:nvPr/>
        </p:nvSpPr>
        <p:spPr>
          <a:xfrm>
            <a:off x="8148634" y="3159760"/>
            <a:ext cx="132263" cy="891251"/>
          </a:xfrm>
          <a:prstGeom prst="rightBrace">
            <a:avLst>
              <a:gd name="adj1" fmla="val 0"/>
              <a:gd name="adj2" fmla="val 50000"/>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00000"/>
              </a:lnSpc>
            </a:pPr>
            <a:endParaRPr lang="en-GB"/>
          </a:p>
        </p:txBody>
      </p:sp>
      <p:sp>
        <p:nvSpPr>
          <p:cNvPr id="27" name="Rectangle 26"/>
          <p:cNvSpPr/>
          <p:nvPr/>
        </p:nvSpPr>
        <p:spPr>
          <a:xfrm>
            <a:off x="8368665" y="3412414"/>
            <a:ext cx="822960" cy="3842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Stress Scenario</a:t>
            </a:r>
          </a:p>
        </p:txBody>
      </p:sp>
      <p:sp>
        <p:nvSpPr>
          <p:cNvPr id="28" name="Rectangle 27"/>
          <p:cNvSpPr/>
          <p:nvPr/>
        </p:nvSpPr>
        <p:spPr>
          <a:xfrm>
            <a:off x="8368665" y="4648342"/>
            <a:ext cx="822960" cy="396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ct val="100000"/>
              </a:lnSpc>
            </a:pPr>
            <a:r>
              <a:rPr lang="en-GB" sz="1200" b="1" dirty="0" smtClean="0">
                <a:solidFill>
                  <a:schemeClr val="bg1">
                    <a:lumMod val="50000"/>
                  </a:schemeClr>
                </a:solidFill>
                <a:latin typeface="Arial" panose="020B0604020202020204" pitchFamily="34" charset="0"/>
                <a:cs typeface="Arial" panose="020B0604020202020204" pitchFamily="34" charset="0"/>
              </a:rPr>
              <a:t>Baseline scenario &amp; Business-as-usual</a:t>
            </a:r>
          </a:p>
        </p:txBody>
      </p:sp>
      <p:grpSp>
        <p:nvGrpSpPr>
          <p:cNvPr id="31" name="Group 30"/>
          <p:cNvGrpSpPr/>
          <p:nvPr/>
        </p:nvGrpSpPr>
        <p:grpSpPr>
          <a:xfrm>
            <a:off x="358196" y="72184"/>
            <a:ext cx="3581541" cy="189008"/>
            <a:chOff x="403281" y="164517"/>
            <a:chExt cx="3581541" cy="189008"/>
          </a:xfrm>
        </p:grpSpPr>
        <p:sp>
          <p:nvSpPr>
            <p:cNvPr id="32"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33" name="Oval 3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Freeform 3"/>
          <p:cNvSpPr/>
          <p:nvPr/>
        </p:nvSpPr>
        <p:spPr>
          <a:xfrm rot="5400000">
            <a:off x="4091822" y="5377489"/>
            <a:ext cx="245534" cy="466376"/>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18" name="Right Brace 17"/>
          <p:cNvSpPr/>
          <p:nvPr/>
        </p:nvSpPr>
        <p:spPr>
          <a:xfrm>
            <a:off x="8148634" y="4312071"/>
            <a:ext cx="132263" cy="1069125"/>
          </a:xfrm>
          <a:prstGeom prst="rightBrace">
            <a:avLst>
              <a:gd name="adj1" fmla="val 0"/>
              <a:gd name="adj2" fmla="val 50000"/>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00000"/>
              </a:lnSpc>
            </a:pPr>
            <a:endParaRPr lang="en-GB"/>
          </a:p>
        </p:txBody>
      </p:sp>
      <p:sp>
        <p:nvSpPr>
          <p:cNvPr id="19" name="Content Placeholder 8"/>
          <p:cNvSpPr>
            <a:spLocks noGrp="1"/>
          </p:cNvSpPr>
          <p:nvPr>
            <p:ph sz="quarter" idx="11"/>
          </p:nvPr>
        </p:nvSpPr>
        <p:spPr>
          <a:xfrm>
            <a:off x="348437" y="452510"/>
            <a:ext cx="8666245" cy="435610"/>
          </a:xfrm>
        </p:spPr>
        <p:txBody>
          <a:bodyPr/>
          <a:lstStyle/>
          <a:p>
            <a:r>
              <a:rPr lang="en-US" dirty="0"/>
              <a:t>Calibration: </a:t>
            </a:r>
            <a:r>
              <a:rPr lang="en-US" b="0" dirty="0"/>
              <a:t>Detailed capital adequacy ratio limits from 2016 Capital Policy </a:t>
            </a:r>
            <a:endParaRPr lang="en-GB" b="0" dirty="0"/>
          </a:p>
        </p:txBody>
      </p:sp>
      <p:sp>
        <p:nvSpPr>
          <p:cNvPr id="15" name="Footnote"/>
          <p:cNvSpPr/>
          <p:nvPr/>
        </p:nvSpPr>
        <p:spPr bwMode="auto">
          <a:xfrm>
            <a:off x="358196" y="6141164"/>
            <a:ext cx="553984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smtClean="0">
                <a:latin typeface="Arial"/>
                <a:sym typeface="Arial"/>
              </a:rPr>
              <a:t>Source: 2016 SHUSA Capital Policy</a:t>
            </a:r>
          </a:p>
        </p:txBody>
      </p:sp>
    </p:spTree>
    <p:extLst>
      <p:ext uri="{BB962C8B-B14F-4D97-AF65-F5344CB8AC3E}">
        <p14:creationId xmlns:p14="http://schemas.microsoft.com/office/powerpoint/2010/main" val="587606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Calibration: </a:t>
            </a:r>
            <a:r>
              <a:rPr lang="en-US" b="0" dirty="0"/>
              <a:t>Pre-IHC </a:t>
            </a:r>
            <a:r>
              <a:rPr lang="en-US" b="0" dirty="0" smtClean="0"/>
              <a:t>vs. Post-IHC</a:t>
            </a:r>
            <a:endParaRPr lang="en-US" b="0" dirty="0"/>
          </a:p>
        </p:txBody>
      </p:sp>
      <p:grpSp>
        <p:nvGrpSpPr>
          <p:cNvPr id="5" name="Group 4"/>
          <p:cNvGrpSpPr/>
          <p:nvPr/>
        </p:nvGrpSpPr>
        <p:grpSpPr>
          <a:xfrm>
            <a:off x="358196" y="72184"/>
            <a:ext cx="3581541" cy="189008"/>
            <a:chOff x="403281" y="164517"/>
            <a:chExt cx="3581541" cy="189008"/>
          </a:xfrm>
        </p:grpSpPr>
        <p:sp>
          <p:nvSpPr>
            <p:cNvPr id="6" name="Text Box 75"/>
            <p:cNvSpPr txBox="1">
              <a:spLocks noChangeArrowheads="1"/>
            </p:cNvSpPr>
            <p:nvPr/>
          </p:nvSpPr>
          <p:spPr bwMode="gray">
            <a:xfrm>
              <a:off x="636148" y="166688"/>
              <a:ext cx="334867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Capital </a:t>
              </a:r>
              <a:r>
                <a:rPr lang="en-US" sz="1200" dirty="0" smtClean="0">
                  <a:solidFill>
                    <a:schemeClr val="accent1"/>
                  </a:solidFill>
                </a:rPr>
                <a:t>ratios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9" name="Table 8"/>
          <p:cNvGraphicFramePr>
            <a:graphicFrameLocks noGrp="1"/>
          </p:cNvGraphicFramePr>
          <p:nvPr>
            <p:extLst>
              <p:ext uri="{D42A27DB-BD31-4B8C-83A1-F6EECF244321}">
                <p14:modId xmlns:p14="http://schemas.microsoft.com/office/powerpoint/2010/main" val="2308938972"/>
              </p:ext>
            </p:extLst>
          </p:nvPr>
        </p:nvGraphicFramePr>
        <p:xfrm>
          <a:off x="4141738" y="2115546"/>
          <a:ext cx="5049887" cy="3316810"/>
        </p:xfrm>
        <a:graphic>
          <a:graphicData uri="http://schemas.openxmlformats.org/drawingml/2006/table">
            <a:tbl>
              <a:tblPr/>
              <a:tblGrid>
                <a:gridCol w="1658987"/>
                <a:gridCol w="847725"/>
                <a:gridCol w="847725"/>
                <a:gridCol w="847725"/>
                <a:gridCol w="847725"/>
              </a:tblGrid>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b="1" i="0" u="none" strike="noStrike" kern="1200" dirty="0" smtClean="0">
                          <a:solidFill>
                            <a:srgbClr val="FF0000"/>
                          </a:solidFill>
                          <a:effectLst/>
                          <a:latin typeface="Arial" panose="020B0604020202020204" pitchFamily="34" charset="0"/>
                          <a:ea typeface="+mn-ea"/>
                          <a:cs typeface="Arial" panose="020B0604020202020204" pitchFamily="34" charset="0"/>
                        </a:rPr>
                        <a:t>Scenario</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CET1</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Tier 1 </a:t>
                      </a:r>
                      <a:r>
                        <a:rPr lang="en-US" sz="1400" b="1" i="0" u="none" strike="noStrike" dirty="0" smtClean="0">
                          <a:solidFill>
                            <a:schemeClr val="accent1"/>
                          </a:solidFill>
                          <a:effectLst/>
                          <a:latin typeface="Arial" panose="020B0604020202020204" pitchFamily="34" charset="0"/>
                          <a:cs typeface="Arial" panose="020B0604020202020204" pitchFamily="34" charset="0"/>
                        </a:rPr>
                        <a:t>Capital</a:t>
                      </a:r>
                      <a:endParaRPr lang="en-US" sz="14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Total Capital</a:t>
                      </a: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a:solidFill>
                            <a:schemeClr val="accent1"/>
                          </a:solidFill>
                          <a:effectLst/>
                          <a:latin typeface="Arial" panose="020B0604020202020204" pitchFamily="34" charset="0"/>
                          <a:cs typeface="Arial" panose="020B0604020202020204" pitchFamily="34" charset="0"/>
                        </a:rPr>
                        <a:t>Tier 1 </a:t>
                      </a:r>
                      <a:r>
                        <a:rPr lang="en-US" sz="1400" b="1" i="0" u="none" strike="noStrike" dirty="0" smtClean="0">
                          <a:solidFill>
                            <a:schemeClr val="accent1"/>
                          </a:solidFill>
                          <a:effectLst/>
                          <a:latin typeface="Arial" panose="020B0604020202020204" pitchFamily="34" charset="0"/>
                          <a:cs typeface="Arial" panose="020B0604020202020204" pitchFamily="34" charset="0"/>
                        </a:rPr>
                        <a:t>Leverage</a:t>
                      </a:r>
                      <a:endParaRPr lang="en-US" sz="1400" b="1" i="0" u="none" strike="noStrike" dirty="0">
                        <a:solidFill>
                          <a:schemeClr val="accent1"/>
                        </a:solidFill>
                        <a:effectLst/>
                        <a:latin typeface="Arial" panose="020B0604020202020204" pitchFamily="34" charset="0"/>
                        <a:cs typeface="Arial" panose="020B0604020202020204" pitchFamily="34" charset="0"/>
                      </a:endParaRPr>
                    </a:p>
                  </a:txBody>
                  <a:tcPr marL="8595" marR="8595" marT="44600" marB="36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36495">
                <a:tc>
                  <a:txBody>
                    <a:bodyPr/>
                    <a:lstStyle/>
                    <a:p>
                      <a:pPr algn="l" fontAlgn="b"/>
                      <a:r>
                        <a:rPr lang="en-US" sz="1400" b="0" i="0" u="none" strike="noStrike" dirty="0" smtClean="0">
                          <a:solidFill>
                            <a:schemeClr val="tx1"/>
                          </a:solidFill>
                          <a:effectLst/>
                          <a:latin typeface="Arial" panose="020B0604020202020204" pitchFamily="34" charset="0"/>
                          <a:cs typeface="Arial" panose="020B0604020202020204" pitchFamily="34" charset="0"/>
                        </a:rPr>
                        <a:t>BHC</a:t>
                      </a:r>
                      <a:r>
                        <a:rPr lang="en-US" sz="1400" b="0"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400" b="0" i="0" u="none" strike="noStrike" dirty="0" smtClean="0">
                          <a:solidFill>
                            <a:schemeClr val="tx1"/>
                          </a:solidFill>
                          <a:effectLst/>
                          <a:latin typeface="Arial" panose="020B0604020202020204" pitchFamily="34" charset="0"/>
                          <a:cs typeface="Arial" panose="020B0604020202020204" pitchFamily="34" charset="0"/>
                        </a:rPr>
                        <a:t>Initial</a:t>
                      </a:r>
                      <a:r>
                        <a:rPr lang="en-US" sz="1400" b="0" i="0" u="none" strike="noStrike" baseline="0" dirty="0" smtClean="0">
                          <a:solidFill>
                            <a:schemeClr val="tx1"/>
                          </a:solidFill>
                          <a:effectLst/>
                          <a:latin typeface="Arial" panose="020B0604020202020204" pitchFamily="34" charset="0"/>
                          <a:cs typeface="Arial" panose="020B0604020202020204" pitchFamily="34" charset="0"/>
                        </a:rPr>
                        <a:t> planned capital actions</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8.21%</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9.74%</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13.85%</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smtClean="0">
                          <a:solidFill>
                            <a:schemeClr val="tx1"/>
                          </a:solidFill>
                          <a:effectLst/>
                          <a:latin typeface="Arial" panose="020B0604020202020204" pitchFamily="34" charset="0"/>
                          <a:cs typeface="Arial" panose="020B0604020202020204" pitchFamily="34" charset="0"/>
                        </a:rPr>
                        <a:t>7.76%</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936495">
                <a:tc>
                  <a:txBody>
                    <a:bodyPr/>
                    <a:lstStyle/>
                    <a:p>
                      <a:pPr algn="l" fontAlgn="b"/>
                      <a:r>
                        <a:rPr lang="en-US" sz="1400" b="1" i="0" u="none" strike="noStrike" dirty="0" smtClean="0">
                          <a:solidFill>
                            <a:schemeClr val="tx1"/>
                          </a:solidFill>
                          <a:effectLst/>
                          <a:latin typeface="Arial" panose="020B0604020202020204" pitchFamily="34" charset="0"/>
                          <a:cs typeface="Arial" panose="020B0604020202020204" pitchFamily="34" charset="0"/>
                        </a:rPr>
                        <a:t>BHC</a:t>
                      </a:r>
                      <a:r>
                        <a:rPr lang="en-US" sz="1400" b="1" i="0" u="none" strike="noStrike" baseline="0" dirty="0" smtClean="0">
                          <a:solidFill>
                            <a:schemeClr val="tx1"/>
                          </a:solidFill>
                          <a:effectLst/>
                          <a:latin typeface="Arial" panose="020B0604020202020204" pitchFamily="34" charset="0"/>
                          <a:cs typeface="Arial" panose="020B0604020202020204" pitchFamily="34" charset="0"/>
                        </a:rPr>
                        <a:t> Stress: </a:t>
                      </a:r>
                      <a:r>
                        <a:rPr lang="en-US" sz="1400" b="1" i="0" u="none" strike="noStrike" dirty="0" smtClean="0">
                          <a:solidFill>
                            <a:schemeClr val="tx1"/>
                          </a:solidFill>
                          <a:effectLst/>
                          <a:latin typeface="Arial" panose="020B0604020202020204" pitchFamily="34" charset="0"/>
                          <a:cs typeface="Arial" panose="020B0604020202020204" pitchFamily="34" charset="0"/>
                        </a:rPr>
                        <a:t>Alternative capital</a:t>
                      </a:r>
                      <a:r>
                        <a:rPr lang="en-US" sz="1400" b="1" i="0" u="none" strike="noStrike" baseline="0" dirty="0" smtClean="0">
                          <a:solidFill>
                            <a:schemeClr val="tx1"/>
                          </a:solidFill>
                          <a:effectLst/>
                          <a:latin typeface="Arial" panose="020B0604020202020204" pitchFamily="34" charset="0"/>
                          <a:cs typeface="Arial" panose="020B0604020202020204" pitchFamily="34" charset="0"/>
                        </a:rPr>
                        <a:t> actions </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10.41%</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11.30%</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14.37%</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chemeClr val="tx1"/>
                          </a:solidFill>
                          <a:effectLst/>
                          <a:latin typeface="Arial" panose="020B0604020202020204" pitchFamily="34" charset="0"/>
                          <a:cs typeface="Arial" panose="020B0604020202020204" pitchFamily="34" charset="0"/>
                        </a:rPr>
                        <a:t>9.03%</a:t>
                      </a: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936495">
                <a:tc>
                  <a:txBody>
                    <a:bodyPr/>
                    <a:lstStyle/>
                    <a:p>
                      <a:pPr algn="l" fontAlgn="b"/>
                      <a:r>
                        <a:rPr lang="en-US" sz="1400" b="1" i="0" u="none" strike="noStrike" dirty="0" smtClean="0">
                          <a:solidFill>
                            <a:srgbClr val="00B050"/>
                          </a:solidFill>
                          <a:effectLst/>
                          <a:latin typeface="Arial" panose="020B0604020202020204" pitchFamily="34" charset="0"/>
                          <a:cs typeface="Arial" panose="020B0604020202020204" pitchFamily="34" charset="0"/>
                        </a:rPr>
                        <a:t>Increase</a:t>
                      </a:r>
                      <a:r>
                        <a:rPr lang="en-US" sz="1400" b="1" i="0" u="none" strike="noStrike" baseline="0" dirty="0" smtClean="0">
                          <a:solidFill>
                            <a:srgbClr val="00B050"/>
                          </a:solidFill>
                          <a:effectLst/>
                          <a:latin typeface="Arial" panose="020B0604020202020204" pitchFamily="34" charset="0"/>
                          <a:cs typeface="Arial" panose="020B0604020202020204" pitchFamily="34" charset="0"/>
                        </a:rPr>
                        <a:t> from capital change</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+2.20%</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+1.56%</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+0.58%</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smtClean="0">
                          <a:solidFill>
                            <a:srgbClr val="00B050"/>
                          </a:solidFill>
                          <a:effectLst/>
                          <a:latin typeface="Arial" panose="020B0604020202020204" pitchFamily="34" charset="0"/>
                          <a:cs typeface="Arial" panose="020B0604020202020204" pitchFamily="34" charset="0"/>
                        </a:rPr>
                        <a:t>+1.27%</a:t>
                      </a:r>
                      <a:endParaRPr lang="en-US" sz="1400" b="1" i="0" u="none" strike="noStrike" dirty="0">
                        <a:solidFill>
                          <a:srgbClr val="00B050"/>
                        </a:solidFill>
                        <a:effectLst/>
                        <a:latin typeface="Arial" panose="020B0604020202020204" pitchFamily="34" charset="0"/>
                        <a:cs typeface="Arial" panose="020B0604020202020204" pitchFamily="34" charset="0"/>
                      </a:endParaRPr>
                    </a:p>
                  </a:txBody>
                  <a:tcPr marL="8595" marR="8595" marT="44600" marB="36005" anchor="ctr">
                    <a:lnL w="127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4141740" y="1471113"/>
            <a:ext cx="5049885" cy="215444"/>
          </a:xfrm>
          <a:prstGeom prst="rect">
            <a:avLst/>
          </a:prstGeom>
          <a:noFill/>
        </p:spPr>
        <p:txBody>
          <a:bodyPr wrap="square" lIns="0" tIns="0" rIns="0" bIns="0" rtlCol="0">
            <a:spAutoFit/>
          </a:bodyPr>
          <a:lstStyle/>
          <a:p>
            <a:pPr algn="l">
              <a:lnSpc>
                <a:spcPct val="100000"/>
              </a:lnSpc>
            </a:pPr>
            <a:r>
              <a:rPr lang="en-GB" sz="1400" b="1" dirty="0">
                <a:solidFill>
                  <a:srgbClr val="FF0000"/>
                </a:solidFill>
              </a:rPr>
              <a:t>CCAR capital ratios </a:t>
            </a:r>
            <a:r>
              <a:rPr lang="en-GB" sz="1400" b="1" dirty="0" smtClean="0">
                <a:solidFill>
                  <a:srgbClr val="FF0000"/>
                </a:solidFill>
              </a:rPr>
              <a:t>pre vs. post change in IHC treatment</a:t>
            </a:r>
            <a:endParaRPr lang="en-GB" sz="1400" baseline="30000" dirty="0" smtClean="0">
              <a:solidFill>
                <a:srgbClr val="FF0000"/>
              </a:solidFill>
            </a:endParaRPr>
          </a:p>
        </p:txBody>
      </p:sp>
      <p:sp>
        <p:nvSpPr>
          <p:cNvPr id="11" name="TextBox 10"/>
          <p:cNvSpPr txBox="1"/>
          <p:nvPr/>
        </p:nvSpPr>
        <p:spPr>
          <a:xfrm>
            <a:off x="366714" y="1471113"/>
            <a:ext cx="3300411" cy="430887"/>
          </a:xfrm>
          <a:prstGeom prst="rect">
            <a:avLst/>
          </a:prstGeom>
          <a:noFill/>
        </p:spPr>
        <p:txBody>
          <a:bodyPr wrap="square" lIns="0" tIns="0" rIns="0" bIns="0" rtlCol="0">
            <a:spAutoFit/>
          </a:bodyPr>
          <a:lstStyle/>
          <a:p>
            <a:pPr algn="l">
              <a:lnSpc>
                <a:spcPct val="100000"/>
              </a:lnSpc>
            </a:pPr>
            <a:r>
              <a:rPr lang="en-GB" sz="1400" b="1" dirty="0" smtClean="0">
                <a:solidFill>
                  <a:srgbClr val="FF0000"/>
                </a:solidFill>
              </a:rPr>
              <a:t>Change in planned capital actions under BHC Stress</a:t>
            </a:r>
            <a:endParaRPr lang="en-GB" sz="1400" baseline="30000" dirty="0" smtClean="0">
              <a:solidFill>
                <a:srgbClr val="FF0000"/>
              </a:solidFill>
            </a:endParaRPr>
          </a:p>
        </p:txBody>
      </p:sp>
      <p:sp>
        <p:nvSpPr>
          <p:cNvPr id="13" name="Content Placeholder 2"/>
          <p:cNvSpPr txBox="1">
            <a:spLocks/>
          </p:cNvSpPr>
          <p:nvPr/>
        </p:nvSpPr>
        <p:spPr bwMode="gray">
          <a:xfrm>
            <a:off x="363594" y="2173288"/>
            <a:ext cx="3055882" cy="32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171450" indent="-171450" defTabSz="881063">
              <a:lnSpc>
                <a:spcPct val="100000"/>
              </a:lnSpc>
              <a:spcBef>
                <a:spcPct val="30000"/>
              </a:spcBef>
              <a:defRPr/>
            </a:pPr>
            <a:r>
              <a:rPr lang="en-US" kern="0" dirty="0" smtClean="0">
                <a:solidFill>
                  <a:srgbClr val="000000"/>
                </a:solidFill>
                <a:latin typeface="Arial" charset="0"/>
                <a:ea typeface="Arial Unicode MS" pitchFamily="34" charset="-128"/>
                <a:cs typeface="Arial" charset="0"/>
              </a:rPr>
              <a:t>Initial planned capital actions were based on the contribution of IHCs using preferred shares</a:t>
            </a:r>
          </a:p>
          <a:p>
            <a:pPr marL="171450" indent="-171450" defTabSz="881063">
              <a:lnSpc>
                <a:spcPct val="100000"/>
              </a:lnSpc>
              <a:spcBef>
                <a:spcPct val="30000"/>
              </a:spcBef>
              <a:defRPr/>
            </a:pPr>
            <a:r>
              <a:rPr lang="en-US" kern="0" dirty="0" smtClean="0">
                <a:solidFill>
                  <a:srgbClr val="000000"/>
                </a:solidFill>
                <a:latin typeface="Arial" charset="0"/>
                <a:ea typeface="Arial Unicode MS" pitchFamily="34" charset="-128"/>
                <a:cs typeface="Arial" charset="0"/>
              </a:rPr>
              <a:t>Adjusted contribution creates additional capital buffer at SHUSA given the structure of the transaction</a:t>
            </a:r>
          </a:p>
          <a:p>
            <a:pPr marL="171450" indent="-171450" defTabSz="881063">
              <a:lnSpc>
                <a:spcPct val="100000"/>
              </a:lnSpc>
              <a:spcBef>
                <a:spcPct val="30000"/>
              </a:spcBef>
              <a:defRPr/>
            </a:pPr>
            <a:r>
              <a:rPr lang="en-US" kern="0" noProof="0" dirty="0" smtClean="0">
                <a:solidFill>
                  <a:srgbClr val="000000"/>
                </a:solidFill>
                <a:latin typeface="Arial" charset="0"/>
                <a:ea typeface="Arial Unicode MS" pitchFamily="34" charset="-128"/>
                <a:cs typeface="Arial" charset="0"/>
              </a:rPr>
              <a:t>The resulting BHC Stress capital levels are artificially higher, creating a capital pool that SHUSA should not entirely allocate for credit losses and PPNR impairment</a:t>
            </a:r>
          </a:p>
          <a:p>
            <a:pPr marL="171450" indent="-171450" defTabSz="881063">
              <a:lnSpc>
                <a:spcPct val="100000"/>
              </a:lnSpc>
              <a:spcBef>
                <a:spcPct val="30000"/>
              </a:spcBef>
              <a:defRPr/>
            </a:pPr>
            <a:r>
              <a:rPr lang="en-US" kern="0" noProof="0" dirty="0" smtClean="0">
                <a:solidFill>
                  <a:srgbClr val="000000"/>
                </a:solidFill>
                <a:latin typeface="Arial" charset="0"/>
                <a:ea typeface="Arial Unicode MS" pitchFamily="34" charset="-128"/>
                <a:cs typeface="Arial" charset="0"/>
              </a:rPr>
              <a:t>Additional capital buffer can be used strategically for portfolio growth </a:t>
            </a:r>
            <a:r>
              <a:rPr lang="en-US" kern="0" dirty="0" smtClean="0">
                <a:solidFill>
                  <a:srgbClr val="000000"/>
                </a:solidFill>
                <a:latin typeface="Arial" charset="0"/>
                <a:ea typeface="Arial Unicode MS" pitchFamily="34" charset="-128"/>
                <a:cs typeface="Arial" charset="0"/>
              </a:rPr>
              <a:t>to drive towards </a:t>
            </a:r>
            <a:r>
              <a:rPr lang="en-US" kern="0" noProof="0" dirty="0" smtClean="0">
                <a:solidFill>
                  <a:srgbClr val="000000"/>
                </a:solidFill>
                <a:latin typeface="Arial" charset="0"/>
                <a:ea typeface="Arial Unicode MS" pitchFamily="34" charset="-128"/>
                <a:cs typeface="Arial" charset="0"/>
              </a:rPr>
              <a:t>strategic plan </a:t>
            </a:r>
          </a:p>
        </p:txBody>
      </p:sp>
      <p:sp>
        <p:nvSpPr>
          <p:cNvPr id="12" name="TextBox 11"/>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Tree>
    <p:extLst>
      <p:ext uri="{BB962C8B-B14F-4D97-AF65-F5344CB8AC3E}">
        <p14:creationId xmlns:p14="http://schemas.microsoft.com/office/powerpoint/2010/main" val="2340372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ext uri="{D42A27DB-BD31-4B8C-83A1-F6EECF244321}">
                <p14:modId xmlns:p14="http://schemas.microsoft.com/office/powerpoint/2010/main" val="23448777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309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34" name="Rectangle 33"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cxnSp>
        <p:nvCxnSpPr>
          <p:cNvPr id="51" name="Straight Connector 50"/>
          <p:cNvCxnSpPr/>
          <p:nvPr>
            <p:custDataLst>
              <p:tags r:id="rId4"/>
            </p:custDataLst>
          </p:nvPr>
        </p:nvCxnSpPr>
        <p:spPr bwMode="gray">
          <a:xfrm>
            <a:off x="1581150" y="2724150"/>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custDataLst>
              <p:tags r:id="rId5"/>
            </p:custDataLst>
          </p:nvPr>
        </p:nvCxnSpPr>
        <p:spPr bwMode="gray">
          <a:xfrm>
            <a:off x="3019425" y="3286125"/>
            <a:ext cx="638175"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custDataLst>
              <p:tags r:id="rId6"/>
            </p:custDataLst>
          </p:nvPr>
        </p:nvCxnSpPr>
        <p:spPr bwMode="grayWhite">
          <a:xfrm>
            <a:off x="4448175" y="341947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custDataLst>
              <p:tags r:id="rId7"/>
            </p:custDataLst>
          </p:nvPr>
        </p:nvCxnSpPr>
        <p:spPr bwMode="grayWhite">
          <a:xfrm>
            <a:off x="5886450" y="3533775"/>
            <a:ext cx="638175" cy="0"/>
          </a:xfrm>
          <a:prstGeom prst="line">
            <a:avLst/>
          </a:prstGeom>
          <a:ln w="3175">
            <a:solidFill>
              <a:srgbClr val="FFFFFF"/>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p:cNvGraphicFramePr>
          <p:nvPr>
            <p:custDataLst>
              <p:tags r:id="rId8"/>
            </p:custDataLst>
            <p:extLst>
              <p:ext uri="{D42A27DB-BD31-4B8C-83A1-F6EECF244321}">
                <p14:modId xmlns:p14="http://schemas.microsoft.com/office/powerpoint/2010/main" val="324439179"/>
              </p:ext>
            </p:extLst>
          </p:nvPr>
        </p:nvGraphicFramePr>
        <p:xfrm>
          <a:off x="342900" y="2628900"/>
          <a:ext cx="7400857" cy="2228850"/>
        </p:xfrm>
        <a:graphic>
          <a:graphicData uri="http://schemas.openxmlformats.org/presentationml/2006/ole">
            <mc:AlternateContent xmlns:mc="http://schemas.openxmlformats.org/markup-compatibility/2006">
              <mc:Choice xmlns:v="urn:schemas-microsoft-com:vml" Requires="v">
                <p:oleObj spid="_x0000_s383093" name="Chart" r:id="rId17" imgW="7400857" imgH="2228850" progId="MSGraph.Chart.8">
                  <p:embed followColorScheme="full"/>
                </p:oleObj>
              </mc:Choice>
              <mc:Fallback>
                <p:oleObj name="Chart" r:id="rId17" imgW="7400857" imgH="2228850" progId="MSGraph.Chart.8">
                  <p:embed followColorScheme="full"/>
                  <p:pic>
                    <p:nvPicPr>
                      <p:cNvPr id="0" name=""/>
                      <p:cNvPicPr/>
                      <p:nvPr/>
                    </p:nvPicPr>
                    <p:blipFill>
                      <a:blip r:embed="rId18"/>
                      <a:stretch>
                        <a:fillRect/>
                      </a:stretch>
                    </p:blipFill>
                    <p:spPr>
                      <a:xfrm>
                        <a:off x="342900" y="2628900"/>
                        <a:ext cx="7400857" cy="2228850"/>
                      </a:xfrm>
                      <a:prstGeom prst="rect">
                        <a:avLst/>
                      </a:prstGeom>
                    </p:spPr>
                  </p:pic>
                </p:oleObj>
              </mc:Fallback>
            </mc:AlternateContent>
          </a:graphicData>
        </a:graphic>
      </p:graphicFrame>
      <p:sp>
        <p:nvSpPr>
          <p:cNvPr id="54" name="Text Placeholder 7"/>
          <p:cNvSpPr>
            <a:spLocks noGrp="1"/>
          </p:cNvSpPr>
          <p:nvPr>
            <p:custDataLst>
              <p:tags r:id="rId9"/>
            </p:custDataLst>
          </p:nvPr>
        </p:nvSpPr>
        <p:spPr bwMode="gray">
          <a:xfrm>
            <a:off x="2416175" y="2928938"/>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F38FD89-B655-4CCC-B2B6-69631B3FDADB}" type="datetime'''''''''''''''''3.7''''''''''''''7''%'''''''''">
              <a:rPr lang="en-US" sz="1000">
                <a:solidFill>
                  <a:schemeClr val="bg1"/>
                </a:solidFill>
                <a:latin typeface="Arial"/>
                <a:cs typeface="Arial"/>
                <a:sym typeface="Arial"/>
              </a:rPr>
              <a:pPr/>
              <a:t>3.77%</a:t>
            </a:fld>
            <a:endParaRPr lang="en-GB" sz="1000" dirty="0">
              <a:solidFill>
                <a:schemeClr val="bg1"/>
              </a:solidFill>
              <a:latin typeface="Arial"/>
              <a:cs typeface="Arial"/>
              <a:sym typeface="Arial"/>
            </a:endParaRPr>
          </a:p>
        </p:txBody>
      </p:sp>
      <p:sp>
        <p:nvSpPr>
          <p:cNvPr id="56" name="Text Placeholder 1"/>
          <p:cNvSpPr>
            <a:spLocks noGrp="1"/>
          </p:cNvSpPr>
          <p:nvPr>
            <p:custDataLst>
              <p:tags r:id="rId10"/>
            </p:custDataLst>
          </p:nvPr>
        </p:nvSpPr>
        <p:spPr bwMode="gray">
          <a:xfrm>
            <a:off x="5283200" y="3400425"/>
            <a:ext cx="407988" cy="152400"/>
          </a:xfrm>
          <a:prstGeom prst="rect">
            <a:avLst/>
          </a:prstGeom>
          <a:solidFill>
            <a:srgbClr val="EB0326"/>
          </a:solidFill>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F671700-6B97-46C9-8823-673D255A411B}" type="datetime'0''''''''''''''''''.''''7''''''5''''''''''''''''%'''''''">
              <a:rPr lang="en-US" sz="1000">
                <a:solidFill>
                  <a:schemeClr val="bg1"/>
                </a:solidFill>
                <a:latin typeface="Arial"/>
                <a:cs typeface="Arial"/>
                <a:sym typeface="Arial"/>
              </a:rPr>
              <a:pPr/>
              <a:t>0.75%</a:t>
            </a:fld>
            <a:endParaRPr lang="en-GB" sz="1000" dirty="0">
              <a:solidFill>
                <a:schemeClr val="bg1"/>
              </a:solidFill>
              <a:latin typeface="Arial"/>
              <a:cs typeface="Arial"/>
              <a:sym typeface="Arial"/>
            </a:endParaRPr>
          </a:p>
        </p:txBody>
      </p:sp>
      <p:sp>
        <p:nvSpPr>
          <p:cNvPr id="55" name="Text Placeholder 10"/>
          <p:cNvSpPr>
            <a:spLocks noGrp="1"/>
          </p:cNvSpPr>
          <p:nvPr>
            <p:custDataLst>
              <p:tags r:id="rId11"/>
            </p:custDataLst>
          </p:nvPr>
        </p:nvSpPr>
        <p:spPr bwMode="gray">
          <a:xfrm>
            <a:off x="6716713" y="4062413"/>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87A8DC6-2DC8-40E0-8974-5F91C02DBCF9}" type="datetime'''''''''8''.10''''''''''''%'''''''''''''">
              <a:rPr lang="en-US" sz="1000">
                <a:latin typeface="Arial"/>
                <a:cs typeface="Arial"/>
                <a:sym typeface="Arial"/>
              </a:rPr>
              <a:pPr/>
              <a:t>8.10%</a:t>
            </a:fld>
            <a:endParaRPr lang="en-GB" sz="1000" dirty="0">
              <a:latin typeface="Arial"/>
              <a:cs typeface="Arial"/>
              <a:sym typeface="Arial"/>
            </a:endParaRPr>
          </a:p>
        </p:txBody>
      </p:sp>
      <p:sp>
        <p:nvSpPr>
          <p:cNvPr id="53" name="Text Placeholder 9"/>
          <p:cNvSpPr>
            <a:spLocks noGrp="1"/>
          </p:cNvSpPr>
          <p:nvPr>
            <p:custDataLst>
              <p:tags r:id="rId12"/>
            </p:custDataLst>
          </p:nvPr>
        </p:nvSpPr>
        <p:spPr bwMode="gray">
          <a:xfrm>
            <a:off x="3849688" y="3276600"/>
            <a:ext cx="407988" cy="152400"/>
          </a:xfrm>
          <a:prstGeom prst="rect">
            <a:avLst/>
          </a:prstGeom>
          <a:noFill/>
          <a:extLst>
            <a:ext uri="{909E8E84-426E-40DD-AFC4-6F175D3DCCD1}">
              <a14:hiddenFill xmlns:a14="http://schemas.microsoft.com/office/drawing/2010/main">
                <a:solidFill>
                  <a:srgbClr val="FFBF27"/>
                </a:solidFill>
              </a14:hiddenFill>
            </a:ext>
          </a:extLst>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2606FE-C0A9-4180-9776-1A4602DDA93A}" type="datetime'0''''''.''''''''8''''''''''9''''''%'''">
              <a:rPr lang="en-US" sz="1000">
                <a:latin typeface="Arial"/>
                <a:cs typeface="Arial"/>
                <a:sym typeface="Arial"/>
              </a:rPr>
              <a:pPr/>
              <a:t>0.89%</a:t>
            </a:fld>
            <a:endParaRPr lang="en-GB" sz="1000" dirty="0">
              <a:latin typeface="Arial"/>
              <a:cs typeface="Arial"/>
              <a:sym typeface="Arial"/>
            </a:endParaRPr>
          </a:p>
        </p:txBody>
      </p:sp>
      <p:sp>
        <p:nvSpPr>
          <p:cNvPr id="57" name="TextBox 56"/>
          <p:cNvSpPr txBox="1"/>
          <p:nvPr/>
        </p:nvSpPr>
        <p:spPr>
          <a:xfrm>
            <a:off x="3611563" y="2948318"/>
            <a:ext cx="894618" cy="307777"/>
          </a:xfrm>
          <a:prstGeom prst="rect">
            <a:avLst/>
          </a:prstGeom>
          <a:noFill/>
        </p:spPr>
        <p:txBody>
          <a:bodyPr wrap="square" lIns="0" tIns="0" rIns="0" bIns="0" rtlCol="0">
            <a:spAutoFit/>
          </a:bodyPr>
          <a:lstStyle/>
          <a:p>
            <a:pPr>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Capital surplus</a:t>
            </a:r>
            <a:endParaRPr lang="en-US" dirty="0" smtClean="0">
              <a:solidFill>
                <a:srgbClr val="FFC000"/>
              </a:solidFill>
              <a:latin typeface="Arial" panose="020B0604020202020204" pitchFamily="34" charset="0"/>
              <a:ea typeface="ＭＳ Ｐゴシック"/>
              <a:cs typeface="Arial" panose="020B0604020202020204" pitchFamily="34" charset="0"/>
            </a:endParaRPr>
          </a:p>
        </p:txBody>
      </p:sp>
      <p:sp>
        <p:nvSpPr>
          <p:cNvPr id="59" name="TextBox 58"/>
          <p:cNvSpPr txBox="1"/>
          <p:nvPr/>
        </p:nvSpPr>
        <p:spPr>
          <a:xfrm>
            <a:off x="6176963" y="4737314"/>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Internal post-stress minimum</a:t>
            </a:r>
          </a:p>
        </p:txBody>
      </p:sp>
      <p:sp>
        <p:nvSpPr>
          <p:cNvPr id="62" name="Right Bracket 61"/>
          <p:cNvSpPr/>
          <p:nvPr/>
        </p:nvSpPr>
        <p:spPr>
          <a:xfrm rot="16200000">
            <a:off x="4751388" y="1527175"/>
            <a:ext cx="91440" cy="2251344"/>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63" name="TextBox 62"/>
          <p:cNvSpPr txBox="1"/>
          <p:nvPr/>
        </p:nvSpPr>
        <p:spPr>
          <a:xfrm>
            <a:off x="2052638" y="2125663"/>
            <a:ext cx="1222754" cy="338554"/>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Worst CCAR capital losses</a:t>
            </a:r>
            <a:endParaRPr lang="en-US" sz="1100" dirty="0">
              <a:solidFill>
                <a:schemeClr val="bg2"/>
              </a:solidFill>
              <a:latin typeface="Arial" panose="020B0604020202020204" pitchFamily="34" charset="0"/>
              <a:ea typeface="ＭＳ Ｐゴシック"/>
              <a:cs typeface="Arial" panose="020B0604020202020204" pitchFamily="34" charset="0"/>
            </a:endParaRPr>
          </a:p>
        </p:txBody>
      </p:sp>
      <p:sp>
        <p:nvSpPr>
          <p:cNvPr id="64" name="TextBox 63"/>
          <p:cNvSpPr txBox="1"/>
          <p:nvPr/>
        </p:nvSpPr>
        <p:spPr>
          <a:xfrm>
            <a:off x="3746500" y="2208213"/>
            <a:ext cx="2214874"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Capital buffers to be allocated</a:t>
            </a:r>
          </a:p>
        </p:txBody>
      </p:sp>
      <p:sp>
        <p:nvSpPr>
          <p:cNvPr id="65" name="TextBox 64"/>
          <p:cNvSpPr txBox="1"/>
          <p:nvPr/>
        </p:nvSpPr>
        <p:spPr>
          <a:xfrm>
            <a:off x="3444875" y="21653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66" name="TextBox 65"/>
          <p:cNvSpPr txBox="1"/>
          <p:nvPr/>
        </p:nvSpPr>
        <p:spPr>
          <a:xfrm>
            <a:off x="6188075" y="2208213"/>
            <a:ext cx="1665107" cy="169277"/>
          </a:xfrm>
          <a:prstGeom prst="rect">
            <a:avLst/>
          </a:prstGeom>
          <a:noFill/>
          <a:ln>
            <a:noFill/>
          </a:ln>
        </p:spPr>
        <p:txBody>
          <a:bodyPr wrap="square" lIns="0" tIns="0" rIns="0" bIns="0" rtlCol="0">
            <a:spAutoFit/>
          </a:bodyPr>
          <a:lstStyle/>
          <a:p>
            <a:pPr>
              <a:lnSpc>
                <a:spcPct val="100000"/>
              </a:lnSpc>
            </a:pPr>
            <a:r>
              <a:rPr lang="en-US" sz="1100" b="1" dirty="0" smtClean="0">
                <a:solidFill>
                  <a:schemeClr val="bg2"/>
                </a:solidFill>
                <a:latin typeface="Arial" panose="020B0604020202020204" pitchFamily="34" charset="0"/>
                <a:ea typeface="ＭＳ Ｐゴシック"/>
                <a:cs typeface="Arial" panose="020B0604020202020204" pitchFamily="34" charset="0"/>
              </a:rPr>
              <a:t>Total loss budgets</a:t>
            </a:r>
          </a:p>
        </p:txBody>
      </p:sp>
      <p:sp>
        <p:nvSpPr>
          <p:cNvPr id="67" name="TextBox 66"/>
          <p:cNvSpPr txBox="1"/>
          <p:nvPr/>
        </p:nvSpPr>
        <p:spPr>
          <a:xfrm>
            <a:off x="6130925" y="2165350"/>
            <a:ext cx="120226" cy="246221"/>
          </a:xfrm>
          <a:prstGeom prst="rect">
            <a:avLst/>
          </a:prstGeom>
          <a:noFill/>
          <a:ln>
            <a:noFill/>
          </a:ln>
        </p:spPr>
        <p:txBody>
          <a:bodyPr wrap="none" lIns="0" tIns="0" rIns="0" bIns="0" rtlCol="0">
            <a:spAutoFit/>
          </a:bodyPr>
          <a:lstStyle/>
          <a:p>
            <a:pPr algn="l">
              <a:lnSpc>
                <a:spcPct val="100000"/>
              </a:lnSpc>
            </a:pPr>
            <a:r>
              <a:rPr lang="en-GB" sz="1600" b="1" dirty="0" smtClean="0">
                <a:solidFill>
                  <a:schemeClr val="bg2"/>
                </a:solidFill>
                <a:latin typeface="Arial" panose="020B0604020202020204" pitchFamily="34" charset="0"/>
                <a:cs typeface="Arial" panose="020B0604020202020204" pitchFamily="34" charset="0"/>
              </a:rPr>
              <a:t>=</a:t>
            </a:r>
            <a:endParaRPr lang="en-GB" sz="1800" b="1" dirty="0" smtClean="0">
              <a:solidFill>
                <a:schemeClr val="bg2"/>
              </a:solidFill>
              <a:latin typeface="Arial" panose="020B0604020202020204" pitchFamily="34" charset="0"/>
              <a:cs typeface="Arial" panose="020B0604020202020204" pitchFamily="34" charset="0"/>
            </a:endParaRPr>
          </a:p>
        </p:txBody>
      </p:sp>
      <p:sp>
        <p:nvSpPr>
          <p:cNvPr id="68" name="Rectangle 67"/>
          <p:cNvSpPr/>
          <p:nvPr/>
        </p:nvSpPr>
        <p:spPr>
          <a:xfrm>
            <a:off x="2081213" y="2063750"/>
            <a:ext cx="5727623" cy="457200"/>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bg2"/>
              </a:solidFill>
              <a:latin typeface="Arial" panose="020B0604020202020204" pitchFamily="34" charset="0"/>
              <a:cs typeface="Arial" panose="020B0604020202020204" pitchFamily="34" charset="0"/>
            </a:endParaRPr>
          </a:p>
        </p:txBody>
      </p:sp>
      <p:sp>
        <p:nvSpPr>
          <p:cNvPr id="69" name="Right Bracket 68"/>
          <p:cNvSpPr/>
          <p:nvPr/>
        </p:nvSpPr>
        <p:spPr>
          <a:xfrm rot="16200000">
            <a:off x="2582863" y="2241550"/>
            <a:ext cx="91440" cy="822960"/>
          </a:xfrm>
          <a:prstGeom prst="rightBracket">
            <a:avLst>
              <a:gd name="adj" fmla="val 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bg2"/>
              </a:solidFill>
              <a:latin typeface="Arial" panose="020B0604020202020204" pitchFamily="34" charset="0"/>
              <a:cs typeface="Arial" panose="020B0604020202020204" pitchFamily="34" charset="0"/>
            </a:endParaRPr>
          </a:p>
        </p:txBody>
      </p:sp>
      <p:sp>
        <p:nvSpPr>
          <p:cNvPr id="70" name="Rectangular Callout 69"/>
          <p:cNvSpPr/>
          <p:nvPr/>
        </p:nvSpPr>
        <p:spPr>
          <a:xfrm>
            <a:off x="6889750" y="1095375"/>
            <a:ext cx="1365397" cy="766001"/>
          </a:xfrm>
          <a:prstGeom prst="wedgeRectCallout">
            <a:avLst>
              <a:gd name="adj1" fmla="val -35139"/>
              <a:gd name="adj2" fmla="val 88873"/>
            </a:avLst>
          </a:prstGeom>
          <a:solidFill>
            <a:schemeClr val="bg2">
              <a:lumMod val="20000"/>
              <a:lumOff val="80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ctr"/>
            <a:r>
              <a:rPr lang="en-GB" dirty="0" smtClean="0">
                <a:solidFill>
                  <a:schemeClr val="tx1"/>
                </a:solidFill>
                <a:latin typeface="Arial"/>
                <a:cs typeface="Arial" panose="020B0604020202020204" pitchFamily="34" charset="0"/>
                <a:sym typeface="Arial"/>
              </a:rPr>
              <a:t>Allocated proportionally between entities’ PPNR impairment and credit loss levels</a:t>
            </a:r>
          </a:p>
        </p:txBody>
      </p:sp>
      <p:sp>
        <p:nvSpPr>
          <p:cNvPr id="71" name="TextBox 70"/>
          <p:cNvSpPr txBox="1"/>
          <p:nvPr/>
        </p:nvSpPr>
        <p:spPr>
          <a:xfrm>
            <a:off x="391335" y="4755405"/>
            <a:ext cx="1519386"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Tier 1 Risk-based Capital</a:t>
            </a:r>
          </a:p>
          <a:p>
            <a:pPr>
              <a:lnSpc>
                <a:spcPct val="100000"/>
              </a:lnSpc>
            </a:pPr>
            <a:r>
              <a:rPr lang="en-US" b="1" dirty="0" smtClean="0">
                <a:solidFill>
                  <a:schemeClr val="bg1">
                    <a:lumMod val="50000"/>
                  </a:schemeClr>
                </a:solidFill>
                <a:latin typeface="Arial" panose="020B0604020202020204" pitchFamily="34" charset="0"/>
                <a:ea typeface="ＭＳ Ｐゴシック"/>
                <a:cs typeface="Arial" panose="020B0604020202020204" pitchFamily="34" charset="0"/>
              </a:rPr>
              <a:t>(Dec’ 15 – pre-CCAR)</a:t>
            </a:r>
          </a:p>
        </p:txBody>
      </p:sp>
      <p:sp>
        <p:nvSpPr>
          <p:cNvPr id="72" name="TextBox 71"/>
          <p:cNvSpPr txBox="1"/>
          <p:nvPr/>
        </p:nvSpPr>
        <p:spPr>
          <a:xfrm>
            <a:off x="882281" y="3710765"/>
            <a:ext cx="615874" cy="224677"/>
          </a:xfrm>
          <a:prstGeom prst="rect">
            <a:avLst/>
          </a:prstGeom>
          <a:noFill/>
        </p:spPr>
        <p:txBody>
          <a:bodyPr wrap="none" rtlCol="0">
            <a:spAutoFit/>
          </a:bodyPr>
          <a:lstStyle/>
          <a:p>
            <a:r>
              <a:rPr lang="en-GB" dirty="0" smtClean="0"/>
              <a:t>13.51%</a:t>
            </a:r>
            <a:endParaRPr lang="en-GB" dirty="0"/>
          </a:p>
        </p:txBody>
      </p:sp>
      <p:sp>
        <p:nvSpPr>
          <p:cNvPr id="3" name="Rectangle 2"/>
          <p:cNvSpPr/>
          <p:nvPr/>
        </p:nvSpPr>
        <p:spPr>
          <a:xfrm>
            <a:off x="3018797" y="3212554"/>
            <a:ext cx="617537" cy="153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cxnSp>
        <p:nvCxnSpPr>
          <p:cNvPr id="46" name="Straight Connector 45"/>
          <p:cNvCxnSpPr/>
          <p:nvPr/>
        </p:nvCxnSpPr>
        <p:spPr>
          <a:xfrm>
            <a:off x="1569647" y="3424419"/>
            <a:ext cx="6092263" cy="0"/>
          </a:xfrm>
          <a:prstGeom prst="line">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0517" y="3289002"/>
            <a:ext cx="6074410" cy="0"/>
          </a:xfrm>
          <a:prstGeom prst="line">
            <a:avLst/>
          </a:prstGeom>
          <a:ln w="19050">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250" y="3333932"/>
            <a:ext cx="1079500" cy="153888"/>
          </a:xfrm>
          <a:prstGeom prst="rect">
            <a:avLst/>
          </a:prstGeom>
          <a:noFill/>
        </p:spPr>
        <p:txBody>
          <a:bodyPr wrap="square" lIns="0" tIns="0" rIns="0" bIns="0" rtlCol="0">
            <a:spAutoFit/>
          </a:bodyPr>
          <a:lstStyle/>
          <a:p>
            <a:pPr algn="l">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Red limit </a:t>
            </a:r>
          </a:p>
        </p:txBody>
      </p:sp>
      <p:sp>
        <p:nvSpPr>
          <p:cNvPr id="61" name="TextBox 60"/>
          <p:cNvSpPr txBox="1"/>
          <p:nvPr/>
        </p:nvSpPr>
        <p:spPr>
          <a:xfrm>
            <a:off x="7715250" y="3184078"/>
            <a:ext cx="144938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ea typeface="ＭＳ Ｐゴシック"/>
                <a:cs typeface="Arial" panose="020B0604020202020204" pitchFamily="34" charset="0"/>
              </a:rPr>
              <a:t>Amber trigger</a:t>
            </a:r>
          </a:p>
        </p:txBody>
      </p:sp>
      <p:sp>
        <p:nvSpPr>
          <p:cNvPr id="58" name="TextBox 57"/>
          <p:cNvSpPr txBox="1"/>
          <p:nvPr/>
        </p:nvSpPr>
        <p:spPr>
          <a:xfrm>
            <a:off x="5168389" y="3069299"/>
            <a:ext cx="651024" cy="307777"/>
          </a:xfrm>
          <a:prstGeom prst="rect">
            <a:avLst/>
          </a:prstGeom>
          <a:solidFill>
            <a:schemeClr val="bg1"/>
          </a:solidFill>
        </p:spPr>
        <p:txBody>
          <a:bodyPr wrap="square" lIns="0" tIns="0" rIns="0" bIns="0" rtlCol="0">
            <a:spAutoFit/>
          </a:bodyPr>
          <a:lstStyle/>
          <a:p>
            <a:pPr>
              <a:lnSpc>
                <a:spcPct val="100000"/>
              </a:lnSpc>
            </a:pPr>
            <a:r>
              <a:rPr lang="en-US" b="1" dirty="0" smtClean="0">
                <a:solidFill>
                  <a:srgbClr val="FF0000"/>
                </a:solidFill>
                <a:latin typeface="Arial" panose="020B0604020202020204" pitchFamily="34" charset="0"/>
                <a:ea typeface="ＭＳ Ｐゴシック"/>
                <a:cs typeface="Arial" panose="020B0604020202020204" pitchFamily="34" charset="0"/>
              </a:rPr>
              <a:t>Capital surplus</a:t>
            </a:r>
          </a:p>
        </p:txBody>
      </p:sp>
      <p:sp>
        <p:nvSpPr>
          <p:cNvPr id="43" name="TextBox 42"/>
          <p:cNvSpPr txBox="1"/>
          <p:nvPr/>
        </p:nvSpPr>
        <p:spPr>
          <a:xfrm>
            <a:off x="374968" y="1462088"/>
            <a:ext cx="5748461"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Total </a:t>
            </a:r>
            <a:r>
              <a:rPr lang="en-US" sz="1400" b="1" dirty="0" err="1" smtClean="0">
                <a:solidFill>
                  <a:schemeClr val="accent1"/>
                </a:solidFill>
                <a:latin typeface="+mj-lt"/>
              </a:rPr>
              <a:t>SHUSA</a:t>
            </a:r>
            <a:r>
              <a:rPr lang="en-US" sz="1400" b="1" dirty="0" smtClean="0">
                <a:solidFill>
                  <a:schemeClr val="accent1"/>
                </a:solidFill>
                <a:latin typeface="+mj-lt"/>
              </a:rPr>
              <a:t> loss budgets for amber trigger and red limit</a:t>
            </a:r>
          </a:p>
          <a:p>
            <a:pPr algn="l">
              <a:lnSpc>
                <a:spcPct val="100000"/>
              </a:lnSpc>
              <a:spcBef>
                <a:spcPts val="0"/>
              </a:spcBef>
              <a:spcAft>
                <a:spcPts val="0"/>
              </a:spcAft>
            </a:pPr>
            <a:r>
              <a:rPr lang="en-US" sz="1400" dirty="0" smtClean="0">
                <a:solidFill>
                  <a:schemeClr val="accent1"/>
                </a:solidFill>
                <a:latin typeface="+mj-lt"/>
              </a:rPr>
              <a:t>Based on Tier 1 Risk-based Capital binding constraint</a:t>
            </a:r>
            <a:endParaRPr lang="en-US" sz="1400" dirty="0">
              <a:solidFill>
                <a:schemeClr val="accent1"/>
              </a:solidFill>
              <a:latin typeface="+mj-lt"/>
            </a:endParaRPr>
          </a:p>
        </p:txBody>
      </p:sp>
      <p:sp>
        <p:nvSpPr>
          <p:cNvPr id="74" name="Content Placeholder 1"/>
          <p:cNvSpPr>
            <a:spLocks noGrp="1"/>
          </p:cNvSpPr>
          <p:nvPr>
            <p:ph sz="quarter" idx="11"/>
          </p:nvPr>
        </p:nvSpPr>
        <p:spPr>
          <a:xfrm>
            <a:off x="348437" y="452037"/>
            <a:ext cx="8666245" cy="435610"/>
          </a:xfrm>
        </p:spPr>
        <p:txBody>
          <a:bodyPr/>
          <a:lstStyle/>
          <a:p>
            <a:r>
              <a:rPr lang="en-GB" altLang="zh-CN" kern="0" dirty="0">
                <a:solidFill>
                  <a:srgbClr val="000000"/>
                </a:solidFill>
                <a:ea typeface="SimSun" pitchFamily="2" charset="-122"/>
              </a:rPr>
              <a:t>Calibration</a:t>
            </a:r>
            <a:r>
              <a:rPr lang="en-US" altLang="zh-CN" dirty="0"/>
              <a:t>: </a:t>
            </a:r>
            <a:r>
              <a:rPr lang="en-US" b="0" dirty="0" smtClean="0"/>
              <a:t>Total loss budgets anchored on CCAR 2016 capital ratios</a:t>
            </a:r>
            <a:endParaRPr lang="en-GB" b="0" dirty="0"/>
          </a:p>
        </p:txBody>
      </p:sp>
      <p:grpSp>
        <p:nvGrpSpPr>
          <p:cNvPr id="75" name="Group 74"/>
          <p:cNvGrpSpPr/>
          <p:nvPr/>
        </p:nvGrpSpPr>
        <p:grpSpPr>
          <a:xfrm>
            <a:off x="358196" y="72184"/>
            <a:ext cx="3914965" cy="189008"/>
            <a:chOff x="403281" y="164517"/>
            <a:chExt cx="3914965" cy="189008"/>
          </a:xfrm>
        </p:grpSpPr>
        <p:sp>
          <p:nvSpPr>
            <p:cNvPr id="76"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77" name="Oval 7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8" name="TextBox 77"/>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
        <p:nvSpPr>
          <p:cNvPr id="79" name="Rectangle 78"/>
          <p:cNvSpPr/>
          <p:nvPr/>
        </p:nvSpPr>
        <p:spPr>
          <a:xfrm>
            <a:off x="367721" y="5192637"/>
            <a:ext cx="8823904" cy="948978"/>
          </a:xfrm>
          <a:prstGeom prst="rect">
            <a:avLst/>
          </a:prstGeom>
          <a:noFill/>
        </p:spPr>
        <p:txBody>
          <a:bodyPr wrap="square" lIns="0" tIns="0" rIns="0" bIns="0">
            <a:spAutoFit/>
          </a:bodyPr>
          <a:lstStyle/>
          <a:p>
            <a:pPr marL="0" lvl="1" algn="l" fontAlgn="b">
              <a:lnSpc>
                <a:spcPct val="100000"/>
              </a:lnSpc>
              <a:spcBef>
                <a:spcPts val="400"/>
              </a:spcBef>
              <a:spcAft>
                <a:spcPts val="600"/>
              </a:spcAft>
              <a:defRPr/>
            </a:pPr>
            <a:r>
              <a:rPr lang="en-US" sz="1400" b="1" dirty="0" smtClean="0">
                <a:solidFill>
                  <a:srgbClr val="FF0000"/>
                </a:solidFill>
              </a:rPr>
              <a:t>Methodology</a:t>
            </a:r>
          </a:p>
          <a:p>
            <a:pPr marL="171450" lvl="1" indent="-171450" algn="l" fontAlgn="b">
              <a:lnSpc>
                <a:spcPct val="100000"/>
              </a:lnSpc>
              <a:spcBef>
                <a:spcPts val="400"/>
              </a:spcBef>
              <a:spcAft>
                <a:spcPts val="0"/>
              </a:spcAft>
              <a:buFont typeface="Arial" panose="020B0604020202020204" pitchFamily="34" charset="0"/>
              <a:buChar char="•"/>
              <a:defRPr/>
            </a:pPr>
            <a:r>
              <a:rPr lang="en-US" sz="1200" dirty="0" smtClean="0"/>
              <a:t>SHUSA capital buffer allocated proportionally to each entity/portfolio based on total 9Q CCAR BHC Stress losses</a:t>
            </a:r>
          </a:p>
          <a:p>
            <a:pPr marL="171450" lvl="1" indent="-171450" algn="l" fontAlgn="b">
              <a:lnSpc>
                <a:spcPct val="100000"/>
              </a:lnSpc>
              <a:spcBef>
                <a:spcPts val="400"/>
              </a:spcBef>
              <a:spcAft>
                <a:spcPts val="0"/>
              </a:spcAft>
              <a:buFont typeface="Arial" panose="020B0604020202020204" pitchFamily="34" charset="0"/>
              <a:buChar char="•"/>
              <a:defRPr/>
            </a:pPr>
            <a:r>
              <a:rPr lang="en-US" sz="1200" dirty="0" smtClean="0"/>
              <a:t>Allocation compared to entity-level buffers to identify additional constraints, reducing buffer allocation to capital constrained entities and redistributing this portion of the budget to the other entities</a:t>
            </a:r>
          </a:p>
        </p:txBody>
      </p:sp>
    </p:spTree>
    <p:extLst>
      <p:ext uri="{BB962C8B-B14F-4D97-AF65-F5344CB8AC3E}">
        <p14:creationId xmlns:p14="http://schemas.microsoft.com/office/powerpoint/2010/main" val="2438831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64114059"/>
              </p:ext>
            </p:extLst>
          </p:nvPr>
        </p:nvGraphicFramePr>
        <p:xfrm>
          <a:off x="3328990" y="1935163"/>
          <a:ext cx="5862636" cy="2449033"/>
        </p:xfrm>
        <a:graphic>
          <a:graphicData uri="http://schemas.openxmlformats.org/drawingml/2006/table">
            <a:tbl>
              <a:tblPr/>
              <a:tblGrid>
                <a:gridCol w="1114044"/>
                <a:gridCol w="617062"/>
                <a:gridCol w="763966"/>
                <a:gridCol w="703967"/>
                <a:gridCol w="705112"/>
                <a:gridCol w="645113"/>
                <a:gridCol w="656686"/>
                <a:gridCol w="656686"/>
              </a:tblGrid>
              <a:tr h="489648">
                <a:tc rowSpan="2">
                  <a:txBody>
                    <a:bodyPr/>
                    <a:lstStyle/>
                    <a:p>
                      <a:pPr algn="l" fontAlgn="ct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45720" marR="45720" marT="0" marB="36576"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(Min)</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Amber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Red limit</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a:t>
                      </a:r>
                      <a:b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b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($M)</a:t>
                      </a:r>
                      <a:r>
                        <a:rPr lang="en-US" sz="1100" b="1"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61257">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1"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0000"/>
                          </a:solidFill>
                          <a:effectLst/>
                          <a:latin typeface="Arial" panose="020B0604020202020204" pitchFamily="34" charset="0"/>
                          <a:cs typeface="Arial" panose="020B0604020202020204" pitchFamily="34" charset="0"/>
                        </a:rPr>
                        <a:t>Red</a:t>
                      </a:r>
                      <a:endParaRPr lang="en-US" sz="1100" b="1" i="0" u="none" strike="noStrike" dirty="0">
                        <a:solidFill>
                          <a:srgbClr val="FF0000"/>
                        </a:solidFill>
                        <a:effectLst/>
                        <a:latin typeface="Arial" panose="020B0604020202020204" pitchFamily="34" charset="0"/>
                        <a:cs typeface="Arial" panose="020B0604020202020204" pitchFamily="34" charset="0"/>
                      </a:endParaRPr>
                    </a:p>
                  </a:txBody>
                  <a:tcPr marL="45720" marR="45720" marT="0" marB="36576"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 Equity</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7.30%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6.55%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3.11%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3.86%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2,995</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3,717</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1"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11.30%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8.85%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8.10%</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2.45%</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3.20%</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36005" marB="36005" anchor="ctr">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2,359</a:t>
                      </a:r>
                      <a:endParaRPr lang="en-US" sz="1100" b="1" i="0" u="none" strike="noStrike" dirty="0">
                        <a:effectLst/>
                        <a:latin typeface="Arial" panose="020B0604020202020204" pitchFamily="34" charset="0"/>
                        <a:cs typeface="Arial" panose="020B0604020202020204" pitchFamily="34" charset="0"/>
                      </a:endParaRPr>
                    </a:p>
                  </a:txBody>
                  <a:tcPr marL="45720" marR="45720" marT="36005" marB="36005"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3,082</a:t>
                      </a:r>
                      <a:endParaRPr lang="en-US" sz="1100" b="1"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24532">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14.37%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3.57%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4.32%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3,674</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4,445</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4532">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9.03%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36005" marB="36005"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2.23%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2,688</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3,231</a:t>
                      </a:r>
                      <a:endParaRPr lang="en-US" sz="1100" b="0" i="0" u="none" strike="noStrike" dirty="0">
                        <a:effectLst/>
                        <a:latin typeface="Arial" panose="020B0604020202020204" pitchFamily="34" charset="0"/>
                        <a:cs typeface="Arial" panose="020B0604020202020204" pitchFamily="34" charset="0"/>
                      </a:endParaRPr>
                    </a:p>
                  </a:txBody>
                  <a:tcPr marL="45720" marR="45720" marT="36005" marB="36005"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 name="Content Placeholder 3"/>
          <p:cNvSpPr txBox="1">
            <a:spLocks/>
          </p:cNvSpPr>
          <p:nvPr/>
        </p:nvSpPr>
        <p:spPr>
          <a:xfrm>
            <a:off x="3409158" y="4916026"/>
            <a:ext cx="5702300" cy="646331"/>
          </a:xfrm>
          <a:prstGeom prst="rect">
            <a:avLst/>
          </a:prstGeom>
        </p:spPr>
        <p:txBody>
          <a:bodyPr wrap="square" lIns="0" tIns="0" rIns="0" bIns="0">
            <a:spAutoFit/>
          </a:bodyPr>
          <a:lstStyle>
            <a:lvl1pPr marL="174625" indent="-174625" algn="l" rtl="0" eaLnBrk="1" fontAlgn="base" hangingPunct="1">
              <a:spcBef>
                <a:spcPct val="60000"/>
              </a:spcBef>
              <a:spcAft>
                <a:spcPct val="0"/>
              </a:spcAft>
              <a:buChar char="•"/>
              <a:defRPr sz="1600">
                <a:solidFill>
                  <a:schemeClr val="tx1"/>
                </a:solidFill>
                <a:latin typeface="+mn-lt"/>
                <a:ea typeface="+mn-ea"/>
                <a:cs typeface="+mn-cs"/>
                <a:sym typeface="Arial"/>
              </a:defRPr>
            </a:lvl1pPr>
            <a:lvl2pPr marL="342900"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marL="0" indent="0" algn="ctr" defTabSz="979488">
              <a:lnSpc>
                <a:spcPct val="100000"/>
              </a:lnSpc>
              <a:buNone/>
            </a:pPr>
            <a:r>
              <a:rPr lang="en-US" sz="1400" b="1" dirty="0" smtClean="0">
                <a:solidFill>
                  <a:srgbClr val="FF0000"/>
                </a:solidFill>
                <a:latin typeface="Arial "/>
                <a:ea typeface="Arial Unicode MS" pitchFamily="34" charset="-128"/>
                <a:cs typeface="Arial" charset="0"/>
              </a:rPr>
              <a:t>Tier 1 Risk-based Capital </a:t>
            </a:r>
            <a:r>
              <a:rPr lang="en-US" sz="1400" dirty="0" smtClean="0">
                <a:solidFill>
                  <a:srgbClr val="FF0000"/>
                </a:solidFill>
                <a:latin typeface="Arial "/>
                <a:ea typeface="Arial Unicode MS" pitchFamily="34" charset="-128"/>
                <a:cs typeface="Arial" charset="0"/>
              </a:rPr>
              <a:t>has been identified as the Amber and Red limit binding constraint for SHUSA based on 2016 CCAR outputs vs. internal minimums, consistent with last year’s results</a:t>
            </a:r>
            <a:endParaRPr lang="en-US" sz="1400" dirty="0">
              <a:solidFill>
                <a:srgbClr val="FF0000"/>
              </a:solidFill>
              <a:latin typeface="Arial "/>
              <a:ea typeface="Arial Unicode MS" pitchFamily="34" charset="-128"/>
              <a:cs typeface="Arial" charset="0"/>
            </a:endParaRPr>
          </a:p>
        </p:txBody>
      </p:sp>
      <p:sp>
        <p:nvSpPr>
          <p:cNvPr id="3" name="TextBox 2"/>
          <p:cNvSpPr txBox="1"/>
          <p:nvPr/>
        </p:nvSpPr>
        <p:spPr>
          <a:xfrm>
            <a:off x="367527" y="6018248"/>
            <a:ext cx="8824098" cy="246221"/>
          </a:xfrm>
          <a:prstGeom prst="rect">
            <a:avLst/>
          </a:prstGeom>
          <a:noFill/>
        </p:spPr>
        <p:txBody>
          <a:bodyPr wrap="square" lIns="0" tIns="0" rIns="0" bIns="0" rtlCol="0">
            <a:spAutoFit/>
          </a:bodyPr>
          <a:lstStyle/>
          <a:p>
            <a:pPr algn="l">
              <a:lnSpc>
                <a:spcPct val="100000"/>
              </a:lnSpc>
            </a:pPr>
            <a:r>
              <a:rPr lang="en-GB" sz="800" dirty="0" smtClean="0">
                <a:latin typeface="Arial "/>
              </a:rPr>
              <a:t>Source: 2016 Capital Plan</a:t>
            </a:r>
          </a:p>
          <a:p>
            <a:pPr algn="l">
              <a:lnSpc>
                <a:spcPct val="100000"/>
              </a:lnSpc>
            </a:pPr>
            <a:r>
              <a:rPr lang="en-GB" sz="800" dirty="0" smtClean="0">
                <a:latin typeface="Arial "/>
              </a:rPr>
              <a:t>1. Capital buffer % multiplied by ratio denominator for PQ in which minimum ratio was observed</a:t>
            </a:r>
          </a:p>
        </p:txBody>
      </p:sp>
      <p:graphicFrame>
        <p:nvGraphicFramePr>
          <p:cNvPr id="6" name="Table 5"/>
          <p:cNvGraphicFramePr>
            <a:graphicFrameLocks noGrp="1"/>
          </p:cNvGraphicFramePr>
          <p:nvPr>
            <p:extLst>
              <p:ext uri="{D42A27DB-BD31-4B8C-83A1-F6EECF244321}">
                <p14:modId xmlns:p14="http://schemas.microsoft.com/office/powerpoint/2010/main" val="3977247230"/>
              </p:ext>
            </p:extLst>
          </p:nvPr>
        </p:nvGraphicFramePr>
        <p:xfrm>
          <a:off x="353816" y="1996056"/>
          <a:ext cx="2485904" cy="3281709"/>
        </p:xfrm>
        <a:graphic>
          <a:graphicData uri="http://schemas.openxmlformats.org/drawingml/2006/table">
            <a:tbl>
              <a:tblPr firstRow="1" bandRow="1">
                <a:tableStyleId>{839DD9DD-9E6C-4910-8AC0-68ADFF6A6AFC}</a:tableStyleId>
              </a:tblPr>
              <a:tblGrid>
                <a:gridCol w="2485904"/>
              </a:tblGrid>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Calculate </a:t>
                      </a:r>
                      <a:r>
                        <a:rPr lang="en-US" sz="1200" b="1" dirty="0" smtClean="0">
                          <a:solidFill>
                            <a:schemeClr val="accent1"/>
                          </a:solidFill>
                          <a:latin typeface="Arial" panose="020B0604020202020204" pitchFamily="34" charset="0"/>
                          <a:cs typeface="Arial" panose="020B0604020202020204" pitchFamily="34" charset="0"/>
                        </a:rPr>
                        <a:t>differences between capital adequacy ratios</a:t>
                      </a:r>
                      <a:r>
                        <a:rPr lang="en-US" sz="1200" b="0" dirty="0" smtClean="0">
                          <a:solidFill>
                            <a:schemeClr val="accent1"/>
                          </a:solidFill>
                          <a:latin typeface="Arial" panose="020B0604020202020204" pitchFamily="34" charset="0"/>
                          <a:cs typeface="Arial" panose="020B0604020202020204" pitchFamily="34" charset="0"/>
                        </a:rPr>
                        <a:t> </a:t>
                      </a:r>
                      <a:r>
                        <a:rPr lang="en-US" sz="1200" b="0" dirty="0" smtClean="0">
                          <a:solidFill>
                            <a:schemeClr val="tx1"/>
                          </a:solidFill>
                          <a:latin typeface="Arial" panose="020B0604020202020204" pitchFamily="34" charset="0"/>
                          <a:cs typeface="Arial" panose="020B0604020202020204" pitchFamily="34" charset="0"/>
                        </a:rPr>
                        <a:t>in PQ9 and corresponding limits</a:t>
                      </a:r>
                    </a:p>
                  </a:txBody>
                  <a:tcPr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smtClean="0">
                          <a:solidFill>
                            <a:schemeClr val="tx1"/>
                          </a:solidFill>
                          <a:latin typeface="Arial" panose="020B0604020202020204" pitchFamily="34" charset="0"/>
                          <a:ea typeface="+mn-ea"/>
                          <a:cs typeface="Arial" panose="020B0604020202020204" pitchFamily="34" charset="0"/>
                        </a:rPr>
                        <a:t>Apply </a:t>
                      </a:r>
                      <a:r>
                        <a:rPr lang="en-US" sz="1200" b="1" kern="1200" dirty="0" smtClean="0">
                          <a:solidFill>
                            <a:schemeClr val="accent1"/>
                          </a:solidFill>
                          <a:latin typeface="Arial" panose="020B0604020202020204" pitchFamily="34" charset="0"/>
                          <a:ea typeface="+mn-ea"/>
                          <a:cs typeface="Arial" panose="020B0604020202020204" pitchFamily="34" charset="0"/>
                        </a:rPr>
                        <a:t>buffer % to each ratio’s denominator</a:t>
                      </a:r>
                      <a:r>
                        <a:rPr lang="en-US" sz="1200" b="0" kern="1200" dirty="0" smtClean="0">
                          <a:solidFill>
                            <a:schemeClr val="accent1"/>
                          </a:solidFill>
                          <a:latin typeface="Arial" panose="020B0604020202020204" pitchFamily="34" charset="0"/>
                          <a:ea typeface="+mn-ea"/>
                          <a:cs typeface="Arial" panose="020B0604020202020204" pitchFamily="34" charset="0"/>
                        </a:rPr>
                        <a:t> </a:t>
                      </a:r>
                      <a:r>
                        <a:rPr lang="en-US" sz="1200" b="0" kern="1200" dirty="0" smtClean="0">
                          <a:solidFill>
                            <a:schemeClr val="tx1"/>
                          </a:solidFill>
                          <a:latin typeface="Arial" panose="020B0604020202020204" pitchFamily="34" charset="0"/>
                          <a:ea typeface="+mn-ea"/>
                          <a:cs typeface="Arial" panose="020B0604020202020204" pitchFamily="34" charset="0"/>
                        </a:rPr>
                        <a:t>(e.g. RWA) </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093903">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solidFill>
                            <a:schemeClr val="tx1"/>
                          </a:solidFill>
                          <a:latin typeface="Arial" panose="020B0604020202020204" pitchFamily="34" charset="0"/>
                          <a:cs typeface="Arial" panose="020B0604020202020204" pitchFamily="34" charset="0"/>
                        </a:rPr>
                        <a:t>Identify the </a:t>
                      </a:r>
                      <a:r>
                        <a:rPr lang="en-US" sz="1200" b="1" dirty="0" smtClean="0">
                          <a:solidFill>
                            <a:schemeClr val="accent1"/>
                          </a:solidFill>
                          <a:latin typeface="Arial" panose="020B0604020202020204" pitchFamily="34" charset="0"/>
                          <a:cs typeface="Arial" panose="020B0604020202020204" pitchFamily="34" charset="0"/>
                        </a:rPr>
                        <a:t>minimum capital buffer ($) and the ratio </a:t>
                      </a:r>
                      <a:r>
                        <a:rPr lang="en-US" sz="1200" b="0" dirty="0" smtClean="0">
                          <a:solidFill>
                            <a:schemeClr val="tx1"/>
                          </a:solidFill>
                          <a:latin typeface="Arial" panose="020B0604020202020204" pitchFamily="34" charset="0"/>
                          <a:cs typeface="Arial" panose="020B0604020202020204" pitchFamily="34" charset="0"/>
                        </a:rPr>
                        <a:t>to be used as the binding constraint</a:t>
                      </a:r>
                    </a:p>
                  </a:txBody>
                  <a:tcPr anchor="ctr">
                    <a:lnL>
                      <a:noFill/>
                    </a:lnL>
                    <a:lnR>
                      <a:noFill/>
                    </a:lnR>
                    <a:lnT w="9525" cap="flat" cmpd="sng" algn="ctr">
                      <a:solidFill>
                        <a:schemeClr val="bg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Freeform 9"/>
          <p:cNvSpPr/>
          <p:nvPr/>
        </p:nvSpPr>
        <p:spPr>
          <a:xfrm rot="5400000">
            <a:off x="1491940" y="2998058"/>
            <a:ext cx="209656" cy="398229"/>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bg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cxnSp>
        <p:nvCxnSpPr>
          <p:cNvPr id="22" name="Straight Connector 21"/>
          <p:cNvCxnSpPr/>
          <p:nvPr/>
        </p:nvCxnSpPr>
        <p:spPr>
          <a:xfrm flipH="1">
            <a:off x="3160059" y="1250950"/>
            <a:ext cx="1" cy="5098302"/>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999547" y="3637562"/>
            <a:ext cx="192024" cy="365760"/>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33" name="Content Placeholder 1"/>
          <p:cNvSpPr>
            <a:spLocks noGrp="1"/>
          </p:cNvSpPr>
          <p:nvPr>
            <p:ph sz="quarter" idx="11"/>
          </p:nvPr>
        </p:nvSpPr>
        <p:spPr/>
        <p:txBody>
          <a:bodyPr/>
          <a:lstStyle/>
          <a:p>
            <a:r>
              <a:rPr lang="en-US" dirty="0" smtClean="0">
                <a:latin typeface="Arial "/>
              </a:rPr>
              <a:t>Calibration: </a:t>
            </a:r>
            <a:r>
              <a:rPr lang="en-US" b="0" dirty="0" smtClean="0">
                <a:latin typeface="Arial "/>
              </a:rPr>
              <a:t>Identify </a:t>
            </a:r>
            <a:r>
              <a:rPr lang="en-US" b="0" dirty="0">
                <a:latin typeface="Arial "/>
              </a:rPr>
              <a:t>the SHUSA binding constraint in BHC </a:t>
            </a:r>
            <a:r>
              <a:rPr lang="en-US" b="0" dirty="0" smtClean="0">
                <a:latin typeface="Arial "/>
              </a:rPr>
              <a:t>Stress</a:t>
            </a:r>
            <a:endParaRPr lang="en-US" b="0" dirty="0">
              <a:latin typeface="Arial "/>
            </a:endParaRPr>
          </a:p>
        </p:txBody>
      </p:sp>
      <p:grpSp>
        <p:nvGrpSpPr>
          <p:cNvPr id="17" name="Group 16"/>
          <p:cNvGrpSpPr/>
          <p:nvPr/>
        </p:nvGrpSpPr>
        <p:grpSpPr>
          <a:xfrm>
            <a:off x="358196" y="72184"/>
            <a:ext cx="3914965" cy="189008"/>
            <a:chOff x="403281" y="164517"/>
            <a:chExt cx="3914965" cy="189008"/>
          </a:xfrm>
        </p:grpSpPr>
        <p:sp>
          <p:nvSpPr>
            <p:cNvPr id="19"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328988" y="1466646"/>
            <a:ext cx="525780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2016 </a:t>
            </a:r>
            <a:r>
              <a:rPr lang="en-US" sz="1400" b="1" dirty="0" err="1" smtClean="0">
                <a:solidFill>
                  <a:schemeClr val="accent1"/>
                </a:solidFill>
                <a:latin typeface="+mj-lt"/>
              </a:rPr>
              <a:t>SHUSA</a:t>
            </a:r>
            <a:r>
              <a:rPr lang="en-US" sz="1400" b="1" dirty="0" smtClean="0">
                <a:solidFill>
                  <a:schemeClr val="accent1"/>
                </a:solidFill>
                <a:latin typeface="+mj-lt"/>
              </a:rPr>
              <a:t> binding constraint</a:t>
            </a:r>
            <a:endParaRPr lang="en-US" sz="1400" b="1" dirty="0">
              <a:solidFill>
                <a:schemeClr val="accent1"/>
              </a:solidFill>
              <a:latin typeface="+mj-lt"/>
            </a:endParaRPr>
          </a:p>
        </p:txBody>
      </p:sp>
      <p:sp>
        <p:nvSpPr>
          <p:cNvPr id="4" name="TextBox 3"/>
          <p:cNvSpPr txBox="1"/>
          <p:nvPr/>
        </p:nvSpPr>
        <p:spPr>
          <a:xfrm>
            <a:off x="366350" y="1466646"/>
            <a:ext cx="2837329"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Binding constraint definition</a:t>
            </a:r>
            <a:endParaRPr lang="en-US" sz="1400" b="1" dirty="0">
              <a:solidFill>
                <a:schemeClr val="accent1"/>
              </a:solidFill>
              <a:latin typeface="+mj-lt"/>
            </a:endParaRPr>
          </a:p>
        </p:txBody>
      </p:sp>
      <p:sp>
        <p:nvSpPr>
          <p:cNvPr id="21" name="Freeform 20"/>
          <p:cNvSpPr/>
          <p:nvPr/>
        </p:nvSpPr>
        <p:spPr>
          <a:xfrm rot="5400000">
            <a:off x="6137541" y="4465034"/>
            <a:ext cx="245534" cy="466376"/>
          </a:xfrm>
          <a:custGeom>
            <a:avLst/>
            <a:gdLst/>
            <a:ahLst/>
            <a:cxnLst/>
            <a:rect l="0" t="0" r="0" b="0"/>
            <a:pathLst>
              <a:path w="284164" h="539751">
                <a:moveTo>
                  <a:pt x="0" y="0"/>
                </a:moveTo>
                <a:lnTo>
                  <a:pt x="0" y="133350"/>
                </a:lnTo>
                <a:lnTo>
                  <a:pt x="138113" y="269875"/>
                </a:lnTo>
                <a:lnTo>
                  <a:pt x="0" y="412750"/>
                </a:lnTo>
                <a:lnTo>
                  <a:pt x="0" y="539750"/>
                </a:lnTo>
                <a:lnTo>
                  <a:pt x="284163" y="269875"/>
                </a:lnTo>
                <a:close/>
              </a:path>
            </a:pathLst>
          </a:custGeom>
          <a:solidFill>
            <a:schemeClr val="accent1"/>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pPr>
            <a:endParaRPr lang="en-US" sz="1200" dirty="0" smtClean="0">
              <a:solidFill>
                <a:schemeClr val="tx1"/>
              </a:solidFill>
              <a:latin typeface="Arial" panose="020B0604020202020204" pitchFamily="34" charset="0"/>
              <a:cs typeface="Arial" panose="020B0604020202020204" pitchFamily="34" charset="0"/>
            </a:endParaRPr>
          </a:p>
        </p:txBody>
      </p:sp>
      <p:sp>
        <p:nvSpPr>
          <p:cNvPr id="23" name="Freeform 22"/>
          <p:cNvSpPr/>
          <p:nvPr/>
        </p:nvSpPr>
        <p:spPr>
          <a:xfrm rot="5400000">
            <a:off x="1491940" y="4090259"/>
            <a:ext cx="209656" cy="398229"/>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chemeClr val="bg2"/>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Tree>
    <p:extLst>
      <p:ext uri="{BB962C8B-B14F-4D97-AF65-F5344CB8AC3E}">
        <p14:creationId xmlns:p14="http://schemas.microsoft.com/office/powerpoint/2010/main" val="1108377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1"/>
          <p:cNvSpPr>
            <a:spLocks noGrp="1"/>
          </p:cNvSpPr>
          <p:nvPr>
            <p:ph sz="quarter" idx="11"/>
          </p:nvPr>
        </p:nvSpPr>
        <p:spPr/>
        <p:txBody>
          <a:bodyPr/>
          <a:lstStyle/>
          <a:p>
            <a:r>
              <a:rPr lang="en-US" dirty="0" smtClean="0">
                <a:latin typeface="Arial "/>
              </a:rPr>
              <a:t>Calibration: </a:t>
            </a:r>
            <a:r>
              <a:rPr lang="en-US" b="0" dirty="0" smtClean="0">
                <a:latin typeface="Arial "/>
              </a:rPr>
              <a:t>Identify entity binding constraints in </a:t>
            </a:r>
            <a:r>
              <a:rPr lang="en-US" b="0" dirty="0" err="1" smtClean="0">
                <a:latin typeface="Arial "/>
              </a:rPr>
              <a:t>BHC</a:t>
            </a:r>
            <a:r>
              <a:rPr lang="en-US" b="0" dirty="0" smtClean="0">
                <a:latin typeface="Arial "/>
              </a:rPr>
              <a:t> Stress</a:t>
            </a:r>
            <a:endParaRPr lang="en-US" b="0" dirty="0">
              <a:latin typeface="Arial "/>
            </a:endParaRPr>
          </a:p>
        </p:txBody>
      </p:sp>
      <p:grpSp>
        <p:nvGrpSpPr>
          <p:cNvPr id="17" name="Group 16"/>
          <p:cNvGrpSpPr/>
          <p:nvPr/>
        </p:nvGrpSpPr>
        <p:grpSpPr>
          <a:xfrm>
            <a:off x="358196" y="72184"/>
            <a:ext cx="3914965" cy="189008"/>
            <a:chOff x="403281" y="164517"/>
            <a:chExt cx="3914965" cy="189008"/>
          </a:xfrm>
        </p:grpSpPr>
        <p:sp>
          <p:nvSpPr>
            <p:cNvPr id="19"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21" name="Table 20"/>
          <p:cNvGraphicFramePr>
            <a:graphicFrameLocks noGrp="1"/>
          </p:cNvGraphicFramePr>
          <p:nvPr>
            <p:extLst>
              <p:ext uri="{D42A27DB-BD31-4B8C-83A1-F6EECF244321}">
                <p14:modId xmlns:p14="http://schemas.microsoft.com/office/powerpoint/2010/main" val="232501027"/>
              </p:ext>
            </p:extLst>
          </p:nvPr>
        </p:nvGraphicFramePr>
        <p:xfrm>
          <a:off x="358197" y="2672342"/>
          <a:ext cx="8833426" cy="3227688"/>
        </p:xfrm>
        <a:graphic>
          <a:graphicData uri="http://schemas.openxmlformats.org/drawingml/2006/table">
            <a:tbl>
              <a:tblPr/>
              <a:tblGrid>
                <a:gridCol w="1757682"/>
                <a:gridCol w="967563"/>
                <a:gridCol w="801373"/>
                <a:gridCol w="884468"/>
                <a:gridCol w="884468"/>
                <a:gridCol w="884468"/>
                <a:gridCol w="884468"/>
                <a:gridCol w="884468"/>
                <a:gridCol w="884468"/>
              </a:tblGrid>
              <a:tr h="105084">
                <a:tc rowSpan="2">
                  <a:txBody>
                    <a:bodyPr/>
                    <a:lstStyle/>
                    <a:p>
                      <a:pPr algn="l" defTabSz="461963" fontAlgn="ctr">
                        <a:tabLst/>
                      </a:pPr>
                      <a:r>
                        <a:rPr lang="en-US" sz="1100" b="1" i="0" u="none" strike="noStrike" dirty="0">
                          <a:solidFill>
                            <a:schemeClr val="tx1"/>
                          </a:solidFill>
                          <a:effectLst/>
                          <a:latin typeface="Arial" panose="020B0604020202020204" pitchFamily="34" charset="0"/>
                          <a:cs typeface="Arial" panose="020B0604020202020204" pitchFamily="34" charset="0"/>
                        </a:rPr>
                        <a:t>Capital Ratio</a:t>
                      </a:r>
                    </a:p>
                  </a:txBody>
                  <a:tcPr marL="0" marR="45720" marT="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CCAR</a:t>
                      </a:r>
                      <a:r>
                        <a:rPr lang="en-US" sz="1100" b="1" i="0" u="none" strike="noStrike" baseline="0" dirty="0" smtClean="0">
                          <a:solidFill>
                            <a:schemeClr val="tx1"/>
                          </a:solidFill>
                          <a:effectLst/>
                          <a:latin typeface="Arial" panose="020B0604020202020204" pitchFamily="34" charset="0"/>
                          <a:cs typeface="Arial" panose="020B0604020202020204" pitchFamily="34" charset="0"/>
                        </a:rPr>
                        <a:t> Ratio</a:t>
                      </a:r>
                    </a:p>
                    <a:p>
                      <a:pPr algn="ctr" fontAlgn="ctr"/>
                      <a:r>
                        <a:rPr lang="en-US" sz="1100" b="1" i="0" u="none" strike="noStrike" baseline="0" dirty="0" smtClean="0">
                          <a:solidFill>
                            <a:schemeClr val="tx1"/>
                          </a:solidFill>
                          <a:effectLst/>
                          <a:latin typeface="Arial" panose="020B0604020202020204" pitchFamily="34" charset="0"/>
                          <a:cs typeface="Arial" panose="020B0604020202020204" pitchFamily="34" charset="0"/>
                        </a:rPr>
                        <a:t>(PQ9)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policy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0" i="0" u="none" strike="noStrike" dirty="0">
                        <a:solidFill>
                          <a:schemeClr val="tx1"/>
                        </a:solidFill>
                        <a:effectLst/>
                        <a:latin typeface="+mj-lt"/>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kern="1200" dirty="0" smtClean="0">
                          <a:solidFill>
                            <a:schemeClr val="tx1"/>
                          </a:solidFill>
                          <a:effectLst/>
                          <a:latin typeface="Arial" panose="020B0604020202020204" pitchFamily="34" charset="0"/>
                          <a:ea typeface="+mn-ea"/>
                          <a:cs typeface="Arial" panose="020B0604020202020204" pitchFamily="34" charset="0"/>
                        </a:rPr>
                        <a:t>Capital buffer (%)</a:t>
                      </a:r>
                      <a:endParaRPr lang="en-US" sz="11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row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RWA</a:t>
                      </a:r>
                      <a:r>
                        <a:rPr lang="en-US" sz="1100" b="1"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Capital buffer ($MM)</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200" b="0"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10168">
                <a:tc vMerge="1">
                  <a:txBody>
                    <a:bodyPr/>
                    <a:lstStyle/>
                    <a:p>
                      <a:pPr algn="ctr" fontAlgn="ctr"/>
                      <a:endParaRPr lang="en-US" sz="1200" b="1" i="0" u="none" strike="noStrike" dirty="0">
                        <a:solidFill>
                          <a:schemeClr val="bg1"/>
                        </a:solidFill>
                        <a:effectLst/>
                        <a:latin typeface="+mj-lt"/>
                      </a:endParaRPr>
                    </a:p>
                  </a:txBody>
                  <a:tcPr marL="45720" marR="45720" marT="0" marB="0" anchor="ctr">
                    <a:lnL w="1270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fontAlgn="ctr"/>
                      <a:endParaRPr lang="en-US" sz="1200" b="1" i="0" u="none" strike="noStrike" dirty="0">
                        <a:solidFill>
                          <a:schemeClr val="bg1"/>
                        </a:solidFill>
                        <a:effectLst/>
                        <a:latin typeface="+mj-lt"/>
                      </a:endParaRPr>
                    </a:p>
                  </a:txBody>
                  <a:tcPr marL="45720" marR="457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100" b="1" i="0" u="none" strike="noStrike" kern="1200" dirty="0" smtClean="0">
                          <a:solidFill>
                            <a:srgbClr val="FFC000"/>
                          </a:solidFill>
                          <a:effectLst/>
                          <a:latin typeface="Arial" panose="020B0604020202020204" pitchFamily="34" charset="0"/>
                          <a:ea typeface="+mn-ea"/>
                          <a:cs typeface="Arial" panose="020B0604020202020204" pitchFamily="34" charset="0"/>
                        </a:rPr>
                        <a:t>Amber</a:t>
                      </a:r>
                      <a:endParaRPr lang="en-US" sz="1100" b="0"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0"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rgbClr val="FFC000"/>
                          </a:solidFill>
                          <a:effectLst/>
                          <a:latin typeface="Arial" panose="020B0604020202020204" pitchFamily="34" charset="0"/>
                          <a:cs typeface="Arial" panose="020B0604020202020204" pitchFamily="34" charset="0"/>
                        </a:rPr>
                        <a:t>Amber</a:t>
                      </a:r>
                      <a:endParaRPr lang="en-US" sz="1100" b="1" i="0" u="none" strike="noStrike" dirty="0">
                        <a:solidFill>
                          <a:srgbClr val="FFC000"/>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solidFill>
                            <a:schemeClr val="accent1"/>
                          </a:solidFill>
                          <a:effectLst/>
                          <a:latin typeface="Arial" panose="020B0604020202020204" pitchFamily="34" charset="0"/>
                          <a:cs typeface="Arial" panose="020B0604020202020204" pitchFamily="34" charset="0"/>
                        </a:rPr>
                        <a:t>Red</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45720" marR="45720" marT="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SC</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8.37%</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7.80</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0.57</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2.12%</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174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648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8.37%</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7.80</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0.57</a:t>
                      </a:r>
                      <a:r>
                        <a:rPr lang="en-US" sz="1100" b="0" i="0" u="none" strike="noStrike" dirty="0">
                          <a:solidFill>
                            <a:schemeClr val="tx1"/>
                          </a:solidFill>
                          <a:effectLst/>
                          <a:latin typeface="Arial" panose="020B0604020202020204" pitchFamily="34" charset="0"/>
                          <a:cs typeface="Arial" panose="020B0604020202020204" pitchFamily="34" charset="0"/>
                        </a:rPr>
                        <a:t>%</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2.12%</a:t>
                      </a: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$174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648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Total </a:t>
                      </a:r>
                      <a:r>
                        <a:rPr lang="en-US" sz="1100" b="0"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9.73%</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9.00%</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7.75%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0.73%</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1.98%</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$30,565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223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0" i="0" u="none" strike="noStrike" dirty="0" smtClean="0">
                          <a:solidFill>
                            <a:schemeClr val="tx1"/>
                          </a:solidFill>
                          <a:effectLst/>
                          <a:latin typeface="Arial" panose="020B0604020202020204" pitchFamily="34" charset="0"/>
                          <a:cs typeface="Arial" panose="020B0604020202020204" pitchFamily="34" charset="0"/>
                        </a:rPr>
                        <a:t>605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1"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8.53%</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8.00%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6.75%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0.53%</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1.78%</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29,996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159 </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100" b="1" i="0" u="none" strike="noStrike" dirty="0" smtClean="0">
                          <a:solidFill>
                            <a:schemeClr val="tx1"/>
                          </a:solidFill>
                          <a:effectLst/>
                          <a:latin typeface="Arial" panose="020B0604020202020204" pitchFamily="34" charset="0"/>
                          <a:cs typeface="Arial" panose="020B0604020202020204" pitchFamily="34" charset="0"/>
                        </a:rPr>
                        <a:t>534</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10168">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smtClean="0">
                          <a:solidFill>
                            <a:schemeClr val="tx1"/>
                          </a:solidFill>
                          <a:effectLst/>
                          <a:latin typeface="Arial" panose="020B0604020202020204" pitchFamily="34" charset="0"/>
                          <a:cs typeface="Arial" panose="020B0604020202020204" pitchFamily="34" charset="0"/>
                        </a:rPr>
                        <a:t>SBNA</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11.61%</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7.15%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6.65%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4.46%</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4.96%</a:t>
                      </a: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$64,069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$2,857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$3,178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11.61%</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8.75%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8.25%</a:t>
                      </a: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2.86%</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3.36%</a:t>
                      </a: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smtClean="0">
                          <a:solidFill>
                            <a:schemeClr val="tx1"/>
                          </a:solidFill>
                          <a:effectLst/>
                          <a:latin typeface="Arial" panose="020B0604020202020204" pitchFamily="34" charset="0"/>
                          <a:cs typeface="Arial" panose="020B0604020202020204" pitchFamily="34" charset="0"/>
                        </a:rPr>
                        <a:t>$64,069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$1,832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$2,153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Total </a:t>
                      </a:r>
                      <a:r>
                        <a:rPr lang="en-US" sz="1100" b="1" i="0" u="none" strike="noStrike" dirty="0" smtClean="0">
                          <a:solidFill>
                            <a:srgbClr val="000000"/>
                          </a:solidFill>
                          <a:effectLst/>
                          <a:latin typeface="Arial" panose="020B0604020202020204" pitchFamily="34" charset="0"/>
                          <a:cs typeface="Arial" panose="020B0604020202020204" pitchFamily="34" charset="0"/>
                        </a:rPr>
                        <a:t>Risk-based</a:t>
                      </a:r>
                      <a:r>
                        <a:rPr lang="en-US" sz="1100" b="0" i="0" u="none" strike="noStrike" dirty="0" smtClean="0">
                          <a:solidFill>
                            <a:srgbClr val="000000"/>
                          </a:solidFill>
                          <a:effectLst/>
                          <a:latin typeface="Arial" panose="020B0604020202020204" pitchFamily="34" charset="0"/>
                          <a:cs typeface="Arial" panose="020B0604020202020204" pitchFamily="34" charset="0"/>
                        </a:rPr>
                        <a:t> </a:t>
                      </a:r>
                      <a:r>
                        <a:rPr lang="en-US" sz="1100" b="1" i="0" u="none" strike="noStrike" dirty="0" smtClean="0">
                          <a:solidFill>
                            <a:srgbClr val="000000"/>
                          </a:solidFill>
                          <a:effectLst/>
                          <a:latin typeface="Arial" panose="020B0604020202020204" pitchFamily="34" charset="0"/>
                          <a:cs typeface="Arial" panose="020B0604020202020204" pitchFamily="34" charset="0"/>
                        </a:rPr>
                        <a:t>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12.87%</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10.65%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a:solidFill>
                            <a:schemeClr val="tx1"/>
                          </a:solidFill>
                          <a:effectLst/>
                          <a:latin typeface="Arial" panose="020B0604020202020204" pitchFamily="34" charset="0"/>
                          <a:cs typeface="Arial" panose="020B0604020202020204" pitchFamily="34" charset="0"/>
                        </a:rPr>
                        <a:t>10.40%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2.22%</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2.47%</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$64,069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$1,422</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 </a:t>
                      </a:r>
                      <a:r>
                        <a:rPr lang="en-US" sz="1100" b="1" i="0" u="none" strike="noStrike" dirty="0" smtClean="0">
                          <a:solidFill>
                            <a:schemeClr val="tx1"/>
                          </a:solidFill>
                          <a:effectLst/>
                          <a:latin typeface="Arial" panose="020B0604020202020204" pitchFamily="34" charset="0"/>
                          <a:cs typeface="Arial" panose="020B0604020202020204" pitchFamily="34" charset="0"/>
                        </a:rPr>
                        <a:t>$1,583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0"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9.41%</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6.65%</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6.40%</a:t>
                      </a: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2.76%</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3.01%</a:t>
                      </a: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$79,039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$2,181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$2,379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10168">
                <a:tc>
                  <a:txBody>
                    <a:bodyPr/>
                    <a:lstStyle/>
                    <a:p>
                      <a:pPr algn="l" fontAlgn="b"/>
                      <a:r>
                        <a:rPr lang="en-US" sz="1100" b="1" i="0" u="none" strike="noStrike" dirty="0" smtClean="0">
                          <a:solidFill>
                            <a:schemeClr val="tx1"/>
                          </a:solidFill>
                          <a:effectLst/>
                          <a:latin typeface="Arial" panose="020B0604020202020204" pitchFamily="34" charset="0"/>
                          <a:cs typeface="Arial" panose="020B0604020202020204" pitchFamily="34" charset="0"/>
                        </a:rPr>
                        <a:t/>
                      </a:r>
                      <a:br>
                        <a:rPr lang="en-US" sz="1100" b="1" i="0" u="none" strike="noStrike" dirty="0" smtClean="0">
                          <a:solidFill>
                            <a:schemeClr val="tx1"/>
                          </a:solidFill>
                          <a:effectLst/>
                          <a:latin typeface="Arial" panose="020B0604020202020204" pitchFamily="34" charset="0"/>
                          <a:cs typeface="Arial" panose="020B0604020202020204" pitchFamily="34" charset="0"/>
                        </a:rPr>
                      </a:br>
                      <a:r>
                        <a:rPr lang="en-US" sz="1100" b="1" i="0" u="none" strike="noStrike" dirty="0" err="1" smtClean="0">
                          <a:solidFill>
                            <a:schemeClr val="tx1"/>
                          </a:solidFill>
                          <a:effectLst/>
                          <a:latin typeface="Arial" panose="020B0604020202020204" pitchFamily="34" charset="0"/>
                          <a:cs typeface="Arial" panose="020B0604020202020204" pitchFamily="34" charset="0"/>
                        </a:rPr>
                        <a:t>BSPR</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b">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0" i="0" u="none" strike="noStrike" dirty="0">
                        <a:solidFill>
                          <a:schemeClr val="bg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Common</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Equity Tier 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17.54%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11.01%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9.30%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6.53%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8.24%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$2,592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$169</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panose="020B0604020202020204" pitchFamily="34" charset="0"/>
                          <a:cs typeface="Arial" panose="020B0604020202020204" pitchFamily="34" charset="0"/>
                        </a:rPr>
                        <a:t> </a:t>
                      </a:r>
                      <a:r>
                        <a:rPr lang="en-US" sz="1100" b="0" i="0" u="none" strike="noStrike" dirty="0" smtClean="0">
                          <a:effectLst/>
                          <a:latin typeface="Arial" panose="020B0604020202020204" pitchFamily="34" charset="0"/>
                          <a:cs typeface="Arial" panose="020B0604020202020204" pitchFamily="34" charset="0"/>
                        </a:rPr>
                        <a:t>$214</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dash"/>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Risk-based Capital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17.54%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12.75%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10.75%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4.79%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6.79%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$2,592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$124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 </a:t>
                      </a:r>
                      <a:r>
                        <a:rPr lang="en-US" sz="1100" b="0" i="0" u="none" strike="noStrike" dirty="0" smtClean="0">
                          <a:solidFill>
                            <a:schemeClr val="tx1"/>
                          </a:solidFill>
                          <a:effectLst/>
                          <a:latin typeface="Arial" panose="020B0604020202020204" pitchFamily="34" charset="0"/>
                          <a:cs typeface="Arial" panose="020B0604020202020204" pitchFamily="34" charset="0"/>
                        </a:rPr>
                        <a:t>$176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bg2"/>
                      </a:solidFill>
                      <a:prstDash val="dash"/>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5084">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Total </a:t>
                      </a:r>
                      <a:r>
                        <a:rPr lang="en-US" sz="1100" b="1" i="0" u="none" strike="noStrike" dirty="0" smtClean="0">
                          <a:solidFill>
                            <a:srgbClr val="000000"/>
                          </a:solidFill>
                          <a:effectLst/>
                          <a:latin typeface="Arial" panose="020B0604020202020204" pitchFamily="34" charset="0"/>
                          <a:cs typeface="Arial" panose="020B0604020202020204" pitchFamily="34" charset="0"/>
                        </a:rPr>
                        <a:t>Risk-based Capital</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18.83%</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smtClean="0">
                          <a:solidFill>
                            <a:srgbClr val="000000"/>
                          </a:solidFill>
                          <a:effectLst/>
                          <a:latin typeface="Arial" panose="020B0604020202020204" pitchFamily="34" charset="0"/>
                          <a:cs typeface="Arial" panose="020B0604020202020204" pitchFamily="34" charset="0"/>
                        </a:rPr>
                        <a:t>14.15%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rtl="0" fontAlgn="ctr"/>
                      <a:r>
                        <a:rPr lang="en-US" sz="1100" b="1" i="0" u="none" strike="noStrike" dirty="0" smtClean="0">
                          <a:solidFill>
                            <a:srgbClr val="000000"/>
                          </a:solidFill>
                          <a:effectLst/>
                          <a:latin typeface="Arial" panose="020B0604020202020204" pitchFamily="34" charset="0"/>
                          <a:cs typeface="Arial" panose="020B0604020202020204" pitchFamily="34" charset="0"/>
                        </a:rPr>
                        <a:t>12.15%</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4.68%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6.68%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$2,592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smtClean="0">
                          <a:effectLst/>
                          <a:latin typeface="Arial" panose="020B0604020202020204" pitchFamily="34" charset="0"/>
                          <a:cs typeface="Arial" panose="020B0604020202020204" pitchFamily="34" charset="0"/>
                        </a:rPr>
                        <a:t>$121</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effectLst/>
                          <a:latin typeface="Arial" panose="020B0604020202020204" pitchFamily="34" charset="0"/>
                          <a:cs typeface="Arial" panose="020B0604020202020204" pitchFamily="34" charset="0"/>
                        </a:rPr>
                        <a:t> </a:t>
                      </a:r>
                      <a:r>
                        <a:rPr lang="en-US" sz="1100" b="1" i="0" u="none" strike="noStrike" dirty="0" smtClean="0">
                          <a:effectLst/>
                          <a:latin typeface="Arial" panose="020B0604020202020204" pitchFamily="34" charset="0"/>
                          <a:cs typeface="Arial" panose="020B0604020202020204" pitchFamily="34" charset="0"/>
                        </a:rPr>
                        <a:t>$173</a:t>
                      </a:r>
                      <a:endParaRPr lang="en-US" sz="1100" b="1"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105084">
                <a:tc>
                  <a:txBody>
                    <a:bodyPr/>
                    <a:lstStyle/>
                    <a:p>
                      <a:pPr algn="l" fontAlgn="b"/>
                      <a:r>
                        <a:rPr lang="en-US" sz="1100" b="0" i="0" u="none" strike="noStrike" dirty="0" smtClean="0">
                          <a:solidFill>
                            <a:srgbClr val="000000"/>
                          </a:solidFill>
                          <a:effectLst/>
                          <a:latin typeface="Arial" panose="020B0604020202020204" pitchFamily="34" charset="0"/>
                          <a:cs typeface="Arial" panose="020B0604020202020204" pitchFamily="34" charset="0"/>
                        </a:rPr>
                        <a:t>Tier 1 Leverage</a:t>
                      </a:r>
                      <a:r>
                        <a:rPr lang="en-US" sz="1100" b="0" i="0" u="none" strike="noStrike" baseline="30000" dirty="0" smtClean="0">
                          <a:solidFill>
                            <a:srgbClr val="000000"/>
                          </a:solidFill>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12.71%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8.80%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100" b="0" i="0" u="none" strike="noStrike" dirty="0" smtClean="0">
                          <a:solidFill>
                            <a:srgbClr val="000000"/>
                          </a:solidFill>
                          <a:effectLst/>
                          <a:latin typeface="Arial" panose="020B0604020202020204" pitchFamily="34" charset="0"/>
                          <a:cs typeface="Arial" panose="020B0604020202020204" pitchFamily="34" charset="0"/>
                        </a:rPr>
                        <a:t>6.80%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5.91%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$3,576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$140</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smtClean="0">
                          <a:effectLst/>
                          <a:latin typeface="Arial" panose="020B0604020202020204" pitchFamily="34" charset="0"/>
                          <a:cs typeface="Arial" panose="020B0604020202020204" pitchFamily="34" charset="0"/>
                        </a:rPr>
                        <a:t>$211</a:t>
                      </a:r>
                      <a:endParaRPr lang="en-US" sz="1100" b="0" i="0" u="none" strike="noStrike" dirty="0">
                        <a:effectLst/>
                        <a:latin typeface="Arial" panose="020B0604020202020204" pitchFamily="34" charset="0"/>
                        <a:cs typeface="Arial" panose="020B0604020202020204" pitchFamily="34" charset="0"/>
                      </a:endParaRPr>
                    </a:p>
                  </a:txBody>
                  <a:tcPr marL="45720" marR="45720" marT="0" marB="0"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3" name="TextBox 22"/>
          <p:cNvSpPr txBox="1"/>
          <p:nvPr/>
        </p:nvSpPr>
        <p:spPr>
          <a:xfrm>
            <a:off x="367721" y="6018054"/>
            <a:ext cx="8823904" cy="246221"/>
          </a:xfrm>
          <a:prstGeom prst="rect">
            <a:avLst/>
          </a:prstGeom>
          <a:noFill/>
        </p:spPr>
        <p:txBody>
          <a:bodyPr wrap="square" lIns="0" tIns="0" rIns="0" bIns="0" rtlCol="0">
            <a:spAutoFit/>
          </a:bodyPr>
          <a:lstStyle/>
          <a:p>
            <a:pPr algn="l">
              <a:lnSpc>
                <a:spcPct val="100000"/>
              </a:lnSpc>
            </a:pPr>
            <a:r>
              <a:rPr lang="en-GB" sz="800" dirty="0" smtClean="0"/>
              <a:t>Source: 2016 Capital Plan</a:t>
            </a:r>
          </a:p>
          <a:p>
            <a:pPr algn="l">
              <a:lnSpc>
                <a:spcPct val="100000"/>
              </a:lnSpc>
            </a:pPr>
            <a:r>
              <a:rPr lang="en-GB" sz="800" dirty="0"/>
              <a:t>1. Tier 1 leverage denominator is Total Consolidated </a:t>
            </a:r>
            <a:r>
              <a:rPr lang="en-GB" sz="800" dirty="0" smtClean="0"/>
              <a:t>Assets</a:t>
            </a:r>
            <a:endParaRPr lang="en-GB" sz="800" dirty="0"/>
          </a:p>
        </p:txBody>
      </p:sp>
      <p:sp>
        <p:nvSpPr>
          <p:cNvPr id="2" name="TextBox 1"/>
          <p:cNvSpPr txBox="1"/>
          <p:nvPr/>
        </p:nvSpPr>
        <p:spPr>
          <a:xfrm>
            <a:off x="374032" y="1465745"/>
            <a:ext cx="525780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2016 entity-level binding capital constraints</a:t>
            </a:r>
            <a:endParaRPr lang="en-US" sz="1400" b="1" dirty="0">
              <a:solidFill>
                <a:schemeClr val="accent1"/>
              </a:solidFill>
              <a:latin typeface="+mj-lt"/>
            </a:endParaRPr>
          </a:p>
        </p:txBody>
      </p:sp>
      <p:sp>
        <p:nvSpPr>
          <p:cNvPr id="31" name="Flowchart: Process 30"/>
          <p:cNvSpPr/>
          <p:nvPr/>
        </p:nvSpPr>
        <p:spPr>
          <a:xfrm>
            <a:off x="1368347" y="1917000"/>
            <a:ext cx="7978258" cy="443753"/>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fontAlgn="ctr"/>
            <a:r>
              <a:rPr lang="en-US" sz="1200" b="1" dirty="0">
                <a:solidFill>
                  <a:schemeClr val="tx1"/>
                </a:solidFill>
                <a:latin typeface="Arial" panose="020B0604020202020204" pitchFamily="34" charset="0"/>
                <a:cs typeface="Arial" panose="020B0604020202020204" pitchFamily="34" charset="0"/>
              </a:rPr>
              <a:t>CCAR </a:t>
            </a:r>
            <a:r>
              <a:rPr lang="en-US" sz="1200" b="1" dirty="0" smtClean="0">
                <a:solidFill>
                  <a:schemeClr val="tx1"/>
                </a:solidFill>
                <a:latin typeface="Arial" panose="020B0604020202020204" pitchFamily="34" charset="0"/>
                <a:cs typeface="Arial" panose="020B0604020202020204" pitchFamily="34" charset="0"/>
              </a:rPr>
              <a:t>Ratio (Min Q)          Capital policy trigger         Capital buffer (%)          RWA</a:t>
            </a:r>
            <a:r>
              <a:rPr lang="en-US" sz="1200" b="1" baseline="30000" dirty="0">
                <a:solidFill>
                  <a:schemeClr val="tx1"/>
                </a:solidFill>
                <a:latin typeface="Arial" panose="020B0604020202020204" pitchFamily="34" charset="0"/>
                <a:cs typeface="Arial" panose="020B0604020202020204" pitchFamily="34" charset="0"/>
              </a:rPr>
              <a:t>1</a:t>
            </a:r>
            <a:r>
              <a:rPr lang="en-US" sz="1200" b="1" dirty="0" smtClean="0">
                <a:solidFill>
                  <a:schemeClr val="tx1"/>
                </a:solidFill>
                <a:latin typeface="Arial" panose="020B0604020202020204" pitchFamily="34" charset="0"/>
                <a:cs typeface="Arial" panose="020B0604020202020204" pitchFamily="34" charset="0"/>
              </a:rPr>
              <a:t>          Capital buffer ($M)</a:t>
            </a:r>
            <a:endParaRPr lang="en-US" sz="1200" b="1" dirty="0">
              <a:solidFill>
                <a:schemeClr val="tx1"/>
              </a:solidFill>
              <a:latin typeface="Arial" panose="020B0604020202020204" pitchFamily="34" charset="0"/>
              <a:cs typeface="Arial" panose="020B0604020202020204" pitchFamily="34" charset="0"/>
            </a:endParaRPr>
          </a:p>
        </p:txBody>
      </p:sp>
      <p:sp>
        <p:nvSpPr>
          <p:cNvPr id="32" name="Oval 31"/>
          <p:cNvSpPr/>
          <p:nvPr/>
        </p:nvSpPr>
        <p:spPr>
          <a:xfrm>
            <a:off x="6536809" y="2024525"/>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r>
              <a:rPr lang="en-GB" sz="1400" b="1" dirty="0" smtClean="0">
                <a:solidFill>
                  <a:srgbClr val="FF0000"/>
                </a:solidFill>
                <a:latin typeface="Arial" panose="020B0604020202020204" pitchFamily="34" charset="0"/>
                <a:cs typeface="Arial" panose="020B0604020202020204" pitchFamily="34" charset="0"/>
              </a:rPr>
              <a:t>x</a:t>
            </a:r>
          </a:p>
        </p:txBody>
      </p:sp>
      <p:cxnSp>
        <p:nvCxnSpPr>
          <p:cNvPr id="35" name="Straight Connector 34"/>
          <p:cNvCxnSpPr/>
          <p:nvPr/>
        </p:nvCxnSpPr>
        <p:spPr>
          <a:xfrm flipV="1">
            <a:off x="1519274" y="2288276"/>
            <a:ext cx="1277471" cy="1"/>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H="1">
            <a:off x="2238815" y="2204138"/>
            <a:ext cx="274320" cy="457200"/>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269850" y="2284658"/>
            <a:ext cx="1555852"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3875884" y="2299370"/>
            <a:ext cx="274320" cy="252132"/>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943266" y="2010638"/>
            <a:ext cx="284052" cy="277640"/>
            <a:chOff x="2732096" y="1731298"/>
            <a:chExt cx="284052" cy="277640"/>
          </a:xfrm>
        </p:grpSpPr>
        <p:sp>
          <p:nvSpPr>
            <p:cNvPr id="43" name="Oval 42"/>
            <p:cNvSpPr/>
            <p:nvPr/>
          </p:nvSpPr>
          <p:spPr>
            <a:xfrm>
              <a:off x="2754798" y="1738705"/>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45" name="Rectangle 44"/>
            <p:cNvSpPr/>
            <p:nvPr/>
          </p:nvSpPr>
          <p:spPr>
            <a:xfrm>
              <a:off x="2732096" y="1731298"/>
              <a:ext cx="284052" cy="277640"/>
            </a:xfrm>
            <a:prstGeom prst="rect">
              <a:avLst/>
            </a:prstGeom>
          </p:spPr>
          <p:txBody>
            <a:bodyPr wrap="none">
              <a:spAutoFit/>
            </a:bodyPr>
            <a:lstStyle/>
            <a:p>
              <a:r>
                <a:rPr lang="en-US" sz="1400" b="1" dirty="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47" name="Group 46"/>
          <p:cNvGrpSpPr/>
          <p:nvPr/>
        </p:nvGrpSpPr>
        <p:grpSpPr>
          <a:xfrm>
            <a:off x="4869646" y="2019658"/>
            <a:ext cx="288862" cy="280866"/>
            <a:chOff x="2729691" y="1728072"/>
            <a:chExt cx="288862" cy="280866"/>
          </a:xfrm>
        </p:grpSpPr>
        <p:sp>
          <p:nvSpPr>
            <p:cNvPr id="52" name="Oval 51"/>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58" name="Rectangle 57"/>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grpSp>
        <p:nvGrpSpPr>
          <p:cNvPr id="59" name="Group 58"/>
          <p:cNvGrpSpPr/>
          <p:nvPr/>
        </p:nvGrpSpPr>
        <p:grpSpPr>
          <a:xfrm>
            <a:off x="7351050" y="2019658"/>
            <a:ext cx="288862" cy="280866"/>
            <a:chOff x="2729691" y="1728072"/>
            <a:chExt cx="288862" cy="280866"/>
          </a:xfrm>
        </p:grpSpPr>
        <p:sp>
          <p:nvSpPr>
            <p:cNvPr id="60" name="Oval 59"/>
            <p:cNvSpPr/>
            <p:nvPr/>
          </p:nvSpPr>
          <p:spPr>
            <a:xfrm>
              <a:off x="2754798" y="1728072"/>
              <a:ext cx="228600" cy="228600"/>
            </a:xfrm>
            <a:prstGeom prst="ellipse">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latin typeface="Arial" panose="020B0604020202020204" pitchFamily="34" charset="0"/>
                <a:cs typeface="Arial" panose="020B0604020202020204" pitchFamily="34" charset="0"/>
              </a:endParaRPr>
            </a:p>
          </p:txBody>
        </p:sp>
        <p:sp>
          <p:nvSpPr>
            <p:cNvPr id="61" name="Rectangle 60"/>
            <p:cNvSpPr/>
            <p:nvPr/>
          </p:nvSpPr>
          <p:spPr>
            <a:xfrm>
              <a:off x="2729691" y="1731298"/>
              <a:ext cx="288862" cy="277640"/>
            </a:xfrm>
            <a:prstGeom prst="rect">
              <a:avLst/>
            </a:prstGeom>
          </p:spPr>
          <p:txBody>
            <a:bodyPr wrap="none">
              <a:spAutoFit/>
            </a:bodyPr>
            <a:lstStyle/>
            <a:p>
              <a:r>
                <a:rPr lang="en-US" sz="1400" b="1" dirty="0" smtClean="0">
                  <a:solidFill>
                    <a:srgbClr val="FF0000"/>
                  </a:solidFill>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grpSp>
      <p:cxnSp>
        <p:nvCxnSpPr>
          <p:cNvPr id="62" name="Straight Connector 61"/>
          <p:cNvCxnSpPr/>
          <p:nvPr/>
        </p:nvCxnSpPr>
        <p:spPr>
          <a:xfrm flipV="1">
            <a:off x="5190214" y="2284658"/>
            <a:ext cx="1314696"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a:off x="5615451" y="2294400"/>
            <a:ext cx="262071" cy="274320"/>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820436" y="2288276"/>
            <a:ext cx="519981"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a:off x="6901165" y="2395585"/>
            <a:ext cx="274320" cy="84203"/>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724976" y="2284659"/>
            <a:ext cx="1396104" cy="0"/>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H="1">
            <a:off x="8243203" y="2291260"/>
            <a:ext cx="277939" cy="264736"/>
          </a:xfrm>
          <a:prstGeom prst="bentConnector3">
            <a:avLst/>
          </a:prstGeom>
          <a:ln>
            <a:solidFill>
              <a:schemeClr val="tx1">
                <a:lumMod val="75000"/>
                <a:lumOff val="2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143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2666011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71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cxnSp>
        <p:nvCxnSpPr>
          <p:cNvPr id="4" name="Straight Connector 3"/>
          <p:cNvCxnSpPr/>
          <p:nvPr>
            <p:custDataLst>
              <p:tags r:id="rId4"/>
            </p:custDataLst>
          </p:nvPr>
        </p:nvCxnSpPr>
        <p:spPr bwMode="gray">
          <a:xfrm>
            <a:off x="5419725" y="311467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custDataLst>
              <p:tags r:id="rId5"/>
            </p:custDataLst>
          </p:nvPr>
        </p:nvCxnSpPr>
        <p:spPr bwMode="gray">
          <a:xfrm>
            <a:off x="4457700" y="30194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custDataLst>
              <p:tags r:id="rId6"/>
            </p:custDataLst>
          </p:nvPr>
        </p:nvCxnSpPr>
        <p:spPr bwMode="gray">
          <a:xfrm>
            <a:off x="3505200" y="30194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custDataLst>
              <p:tags r:id="rId7"/>
            </p:custDataLst>
          </p:nvPr>
        </p:nvCxnSpPr>
        <p:spPr bwMode="gray">
          <a:xfrm>
            <a:off x="2552700" y="3209925"/>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custDataLst>
              <p:tags r:id="rId8"/>
            </p:custDataLst>
          </p:nvPr>
        </p:nvCxnSpPr>
        <p:spPr bwMode="gray">
          <a:xfrm>
            <a:off x="1590675" y="3409950"/>
            <a:ext cx="419100" cy="0"/>
          </a:xfrm>
          <a:prstGeom prst="line">
            <a:avLst/>
          </a:prstGeom>
          <a:ln w="3175">
            <a:solidFill>
              <a:srgbClr val="606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p:cNvGraphicFramePr>
          <p:nvPr>
            <p:custDataLst>
              <p:tags r:id="rId9"/>
            </p:custDataLst>
            <p:extLst>
              <p:ext uri="{D42A27DB-BD31-4B8C-83A1-F6EECF244321}">
                <p14:modId xmlns:p14="http://schemas.microsoft.com/office/powerpoint/2010/main" val="3518840665"/>
              </p:ext>
            </p:extLst>
          </p:nvPr>
        </p:nvGraphicFramePr>
        <p:xfrm>
          <a:off x="228599" y="2628900"/>
          <a:ext cx="6467580" cy="3028950"/>
        </p:xfrm>
        <a:graphic>
          <a:graphicData uri="http://schemas.openxmlformats.org/presentationml/2006/ole">
            <mc:AlternateContent xmlns:mc="http://schemas.openxmlformats.org/markup-compatibility/2006">
              <mc:Choice xmlns:v="urn:schemas-microsoft-com:vml" Requires="v">
                <p:oleObj spid="_x0000_s317711" name="Chart" r:id="rId22" imgW="6467580" imgH="3028950" progId="MSGraph.Chart.8">
                  <p:embed followColorScheme="full"/>
                </p:oleObj>
              </mc:Choice>
              <mc:Fallback>
                <p:oleObj name="Chart" r:id="rId22" imgW="6467580" imgH="3028950" progId="MSGraph.Chart.8">
                  <p:embed followColorScheme="full"/>
                  <p:pic>
                    <p:nvPicPr>
                      <p:cNvPr id="0" name=""/>
                      <p:cNvPicPr/>
                      <p:nvPr/>
                    </p:nvPicPr>
                    <p:blipFill>
                      <a:blip r:embed="rId23"/>
                      <a:stretch>
                        <a:fillRect/>
                      </a:stretch>
                    </p:blipFill>
                    <p:spPr>
                      <a:xfrm>
                        <a:off x="228599" y="2628900"/>
                        <a:ext cx="6467580" cy="3028950"/>
                      </a:xfrm>
                      <a:prstGeom prst="rect">
                        <a:avLst/>
                      </a:prstGeom>
                    </p:spPr>
                  </p:pic>
                </p:oleObj>
              </mc:Fallback>
            </mc:AlternateContent>
          </a:graphicData>
        </a:graphic>
      </p:graphicFrame>
      <p:sp>
        <p:nvSpPr>
          <p:cNvPr id="10" name="Text Placeholder 5"/>
          <p:cNvSpPr>
            <a:spLocks noGrp="1"/>
          </p:cNvSpPr>
          <p:nvPr>
            <p:custDataLst>
              <p:tags r:id="rId10"/>
            </p:custDataLst>
          </p:nvPr>
        </p:nvSpPr>
        <p:spPr bwMode="auto">
          <a:xfrm>
            <a:off x="2803525" y="5518150"/>
            <a:ext cx="87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20C25C8-CF03-4E95-9DED-DACE3EBDC6AB}" type="datetime'Ad''ded''  ''''''''buffer fro''''m IHC Entity contribut''ion'">
              <a:rPr lang="en-US" sz="1000">
                <a:latin typeface="Arial"/>
                <a:ea typeface="Meiryo"/>
                <a:cs typeface="Arial"/>
                <a:sym typeface="Arial"/>
              </a:rPr>
              <a:pPr/>
              <a:t>Added  buffer from IHC Entity contribution</a:t>
            </a:fld>
            <a:endParaRPr lang="en-GB" sz="1000" dirty="0">
              <a:latin typeface="Arial"/>
              <a:ea typeface="Meiryo"/>
              <a:cs typeface="Arial"/>
              <a:sym typeface="Arial"/>
            </a:endParaRPr>
          </a:p>
        </p:txBody>
      </p:sp>
      <p:sp>
        <p:nvSpPr>
          <p:cNvPr id="11" name="Text Placeholder 4"/>
          <p:cNvSpPr>
            <a:spLocks noGrp="1"/>
          </p:cNvSpPr>
          <p:nvPr>
            <p:custDataLst>
              <p:tags r:id="rId11"/>
            </p:custDataLst>
          </p:nvPr>
        </p:nvSpPr>
        <p:spPr bwMode="auto">
          <a:xfrm>
            <a:off x="1949450" y="5518150"/>
            <a:ext cx="665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DB14D64-A6A9-4115-9036-B8A9B4198F62}" type="datetime'Buffer pre-I''''''H''C'''''''''''' Ent''ity ''''contribution'">
              <a:rPr lang="en-US" sz="1000">
                <a:latin typeface="Arial"/>
                <a:ea typeface="Meiryo"/>
                <a:cs typeface="Arial"/>
                <a:sym typeface="Arial"/>
              </a:rPr>
              <a:pPr/>
              <a:t>Buffer pre-IHC Entity contribution</a:t>
            </a:fld>
            <a:endParaRPr lang="en-GB" sz="1000" dirty="0">
              <a:latin typeface="Arial"/>
              <a:ea typeface="Meiryo"/>
              <a:cs typeface="Arial"/>
              <a:sym typeface="Arial"/>
            </a:endParaRPr>
          </a:p>
        </p:txBody>
      </p:sp>
      <p:sp>
        <p:nvSpPr>
          <p:cNvPr id="12" name="Text Placeholder 3"/>
          <p:cNvSpPr>
            <a:spLocks noGrp="1"/>
          </p:cNvSpPr>
          <p:nvPr>
            <p:custDataLst>
              <p:tags r:id="rId12"/>
            </p:custDataLst>
          </p:nvPr>
        </p:nvSpPr>
        <p:spPr bwMode="auto">
          <a:xfrm>
            <a:off x="987425" y="5518150"/>
            <a:ext cx="674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7CEE2A6-E1B3-42AD-8FBA-ECE0F8DE91F1}" type="datetime'''C''''CAR ''''''''''BH''''''''C'''''' ''l''''oss''es'''''''''">
              <a:rPr lang="en-US" sz="1000">
                <a:latin typeface="Arial"/>
                <a:ea typeface="Meiryo"/>
                <a:cs typeface="Arial"/>
                <a:sym typeface="Arial"/>
              </a:rPr>
              <a:pPr/>
              <a:t>CCAR BHC losses</a:t>
            </a:fld>
            <a:endParaRPr lang="en-GB" sz="1000" dirty="0">
              <a:latin typeface="Arial"/>
              <a:ea typeface="Meiryo"/>
              <a:cs typeface="Arial"/>
              <a:sym typeface="Arial"/>
            </a:endParaRPr>
          </a:p>
        </p:txBody>
      </p:sp>
      <p:sp>
        <p:nvSpPr>
          <p:cNvPr id="39" name="Text Placeholder 1"/>
          <p:cNvSpPr>
            <a:spLocks noGrp="1"/>
          </p:cNvSpPr>
          <p:nvPr>
            <p:custDataLst>
              <p:tags r:id="rId13"/>
            </p:custDataLst>
          </p:nvPr>
        </p:nvSpPr>
        <p:spPr bwMode="gray">
          <a:xfrm>
            <a:off x="5018088" y="2990850"/>
            <a:ext cx="260350" cy="152400"/>
          </a:xfrm>
          <a:prstGeom prst="rect">
            <a:avLst/>
          </a:prstGeom>
          <a:solidFill>
            <a:srgbClr val="F8B8BC"/>
          </a:solidFill>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44F8B51-8B30-4D56-AA04-3651AC822496}" type="datetime'''''''''''''''7''''''30'''''''''''''''''''''''''''''''''">
              <a:rPr lang="en-US" sz="1000">
                <a:cs typeface="Arial"/>
              </a:rPr>
              <a:pPr/>
              <a:t>730</a:t>
            </a:fld>
            <a:endParaRPr lang="en-US" sz="1000" dirty="0">
              <a:latin typeface="Arial"/>
              <a:cs typeface="Arial"/>
              <a:sym typeface="Arial"/>
            </a:endParaRPr>
          </a:p>
        </p:txBody>
      </p:sp>
      <p:sp>
        <p:nvSpPr>
          <p:cNvPr id="14" name="Text Placeholder 6"/>
          <p:cNvSpPr>
            <a:spLocks noGrp="1"/>
          </p:cNvSpPr>
          <p:nvPr>
            <p:custDataLst>
              <p:tags r:id="rId14"/>
            </p:custDataLst>
          </p:nvPr>
        </p:nvSpPr>
        <p:spPr bwMode="auto">
          <a:xfrm>
            <a:off x="3778250" y="5518150"/>
            <a:ext cx="827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CFAAFE6-6C8A-4A2D-821D-8471185C7631}" type="datetime'T''''otal a''v''ailabl''e loss ''bu''d''''''g''et'''''''' '' '">
              <a:rPr lang="en-US" sz="1000">
                <a:latin typeface="Arial"/>
                <a:ea typeface="Meiryo"/>
                <a:cs typeface="Arial"/>
                <a:sym typeface="Arial"/>
              </a:rPr>
              <a:pPr/>
              <a:t>Total available loss budget  </a:t>
            </a:fld>
            <a:endParaRPr lang="en-GB" sz="1000" dirty="0">
              <a:latin typeface="Arial"/>
              <a:ea typeface="Meiryo"/>
              <a:cs typeface="Arial"/>
              <a:sym typeface="Arial"/>
            </a:endParaRPr>
          </a:p>
        </p:txBody>
      </p:sp>
      <p:sp>
        <p:nvSpPr>
          <p:cNvPr id="52" name="Text Placeholder 12"/>
          <p:cNvSpPr>
            <a:spLocks noGrp="1"/>
          </p:cNvSpPr>
          <p:nvPr>
            <p:custDataLst>
              <p:tags r:id="rId15"/>
            </p:custDataLst>
          </p:nvPr>
        </p:nvSpPr>
        <p:spPr bwMode="gray">
          <a:xfrm>
            <a:off x="5975350" y="3086100"/>
            <a:ext cx="260350" cy="152400"/>
          </a:xfrm>
          <a:prstGeom prst="rect">
            <a:avLst/>
          </a:prstGeom>
          <a:solidFill>
            <a:srgbClr val="F8B8BC"/>
          </a:solidFill>
        </p:spPr>
        <p:txBody>
          <a:bodyPr wrap="none" lIns="25400" tIns="0" rIns="2540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C4A59C-D9EF-4316-97F3-FD7FBD500B8A}" type="datetime'''''''''''''''''''''''''''''''''''''''''''7''''''''''42'''">
              <a:rPr lang="en-US" sz="1000">
                <a:cs typeface="Arial"/>
              </a:rPr>
              <a:pPr/>
              <a:t>742</a:t>
            </a:fld>
            <a:endParaRPr lang="en-GB" sz="1000" dirty="0">
              <a:latin typeface="Arial"/>
              <a:cs typeface="Arial"/>
              <a:sym typeface="Arial"/>
            </a:endParaRPr>
          </a:p>
        </p:txBody>
      </p:sp>
      <p:sp>
        <p:nvSpPr>
          <p:cNvPr id="13" name="Text Placeholder 9"/>
          <p:cNvSpPr>
            <a:spLocks noGrp="1"/>
          </p:cNvSpPr>
          <p:nvPr>
            <p:custDataLst>
              <p:tags r:id="rId16"/>
            </p:custDataLst>
          </p:nvPr>
        </p:nvSpPr>
        <p:spPr bwMode="auto">
          <a:xfrm>
            <a:off x="4752975" y="5518150"/>
            <a:ext cx="7921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D78D62-9204-49A7-B85D-ED013A6635A5}" type="datetime'No''''''n-''''''all''''''oc''ate''d'' l''oss b''u''''''''dget'">
              <a:rPr lang="en-US" sz="1000">
                <a:latin typeface="Arial"/>
                <a:ea typeface="Meiryo"/>
                <a:cs typeface="Arial"/>
                <a:sym typeface="Arial"/>
              </a:rPr>
              <a:pPr/>
              <a:t>Non-allocated loss budget</a:t>
            </a:fld>
            <a:endParaRPr lang="en-GB" sz="1000" dirty="0">
              <a:latin typeface="Arial"/>
              <a:ea typeface="Meiryo"/>
              <a:cs typeface="Arial"/>
              <a:sym typeface="Arial"/>
            </a:endParaRPr>
          </a:p>
        </p:txBody>
      </p:sp>
      <p:sp>
        <p:nvSpPr>
          <p:cNvPr id="15" name="Text Placeholder 10"/>
          <p:cNvSpPr>
            <a:spLocks noGrp="1"/>
          </p:cNvSpPr>
          <p:nvPr>
            <p:custDataLst>
              <p:tags r:id="rId17"/>
            </p:custDataLst>
          </p:nvPr>
        </p:nvSpPr>
        <p:spPr bwMode="auto">
          <a:xfrm>
            <a:off x="5703888" y="551815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4A5D53F-F710-45B2-AA36-15D755D9A9CA}" type="datetime'''''Lo''ss bu''''''d''g''''''e''''t ''for'''' ''NCO l''imits'">
              <a:rPr lang="en-US" sz="1000">
                <a:latin typeface="Arial"/>
                <a:ea typeface="Meiryo"/>
                <a:cs typeface="Arial"/>
                <a:sym typeface="Arial"/>
              </a:rPr>
              <a:pPr/>
              <a:t>Loss budget for NCO limits</a:t>
            </a:fld>
            <a:endParaRPr lang="en-GB" sz="1000" dirty="0">
              <a:latin typeface="Arial"/>
              <a:ea typeface="Meiryo"/>
              <a:cs typeface="Arial"/>
              <a:sym typeface="Arial"/>
            </a:endParaRPr>
          </a:p>
        </p:txBody>
      </p:sp>
      <p:sp>
        <p:nvSpPr>
          <p:cNvPr id="16" name="Text Placeholder 3"/>
          <p:cNvSpPr>
            <a:spLocks noGrp="1"/>
          </p:cNvSpPr>
          <p:nvPr>
            <p:custDataLst>
              <p:tags r:id="rId18"/>
            </p:custDataLst>
          </p:nvPr>
        </p:nvSpPr>
        <p:spPr bwMode="gray">
          <a:xfrm>
            <a:off x="5867400" y="2933700"/>
            <a:ext cx="4778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spcCol="0" anchor="b"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32B97616-8534-40C5-823C-88B8A3D32541}" type="datetime'''''''''''''''''''''-''18'',3''''''''''''''1''''''7'">
              <a:rPr lang="en-US" sz="1000">
                <a:ea typeface="Meiryo"/>
                <a:cs typeface="Arial"/>
              </a:rPr>
              <a:pPr/>
              <a:t>-18,317</a:t>
            </a:fld>
            <a:endParaRPr lang="en-GB" sz="1000" dirty="0">
              <a:latin typeface="Arial"/>
              <a:ea typeface="Meiryo"/>
              <a:cs typeface="Arial"/>
              <a:sym typeface="Arial"/>
            </a:endParaRPr>
          </a:p>
        </p:txBody>
      </p:sp>
      <p:sp>
        <p:nvSpPr>
          <p:cNvPr id="23" name="Rectangular Callout 22"/>
          <p:cNvSpPr/>
          <p:nvPr/>
        </p:nvSpPr>
        <p:spPr>
          <a:xfrm>
            <a:off x="4177111" y="2085975"/>
            <a:ext cx="1328340" cy="628650"/>
          </a:xfrm>
          <a:prstGeom prst="wedgeRectCallout">
            <a:avLst>
              <a:gd name="adj1" fmla="val 22810"/>
              <a:gd name="adj2" fmla="val 92374"/>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Non-allocated loss budget due to</a:t>
            </a:r>
            <a:r>
              <a:rPr lang="en-GB" b="1" dirty="0" smtClean="0">
                <a:solidFill>
                  <a:schemeClr val="tx1"/>
                </a:solidFill>
                <a:latin typeface="Arial" panose="020B0604020202020204" pitchFamily="34" charset="0"/>
                <a:cs typeface="Arial" panose="020B0604020202020204" pitchFamily="34" charset="0"/>
              </a:rPr>
              <a:t> </a:t>
            </a:r>
            <a:r>
              <a:rPr lang="en-GB" b="1" dirty="0" smtClean="0">
                <a:solidFill>
                  <a:srgbClr val="FF0000"/>
                </a:solidFill>
                <a:latin typeface="Arial" panose="020B0604020202020204" pitchFamily="34" charset="0"/>
                <a:cs typeface="Arial" panose="020B0604020202020204" pitchFamily="34" charset="0"/>
              </a:rPr>
              <a:t>entity capital constraints</a:t>
            </a:r>
          </a:p>
        </p:txBody>
      </p:sp>
      <p:sp>
        <p:nvSpPr>
          <p:cNvPr id="24" name="Rectangular Callout 23"/>
          <p:cNvSpPr/>
          <p:nvPr/>
        </p:nvSpPr>
        <p:spPr>
          <a:xfrm>
            <a:off x="5680075" y="1552576"/>
            <a:ext cx="2741736" cy="947736"/>
          </a:xfrm>
          <a:prstGeom prst="wedgeRectCallout">
            <a:avLst>
              <a:gd name="adj1" fmla="val -31682"/>
              <a:gd name="adj2" fmla="val 94885"/>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Budget that is not used for NCO limits will be held centrally at SHUSA and can be </a:t>
            </a:r>
            <a:r>
              <a:rPr lang="en-GB" b="1" dirty="0" smtClean="0">
                <a:solidFill>
                  <a:srgbClr val="FF0000"/>
                </a:solidFill>
                <a:latin typeface="Arial" panose="020B0604020202020204" pitchFamily="34" charset="0"/>
                <a:cs typeface="Arial" panose="020B0604020202020204" pitchFamily="34" charset="0"/>
              </a:rPr>
              <a:t>allocated to balance sheet growth as part of the strategic planning </a:t>
            </a:r>
            <a:r>
              <a:rPr lang="en-GB" dirty="0" smtClean="0">
                <a:solidFill>
                  <a:schemeClr val="tx1"/>
                </a:solidFill>
                <a:latin typeface="Arial" panose="020B0604020202020204" pitchFamily="34" charset="0"/>
                <a:cs typeface="Arial" panose="020B0604020202020204" pitchFamily="34" charset="0"/>
              </a:rPr>
              <a:t>process </a:t>
            </a:r>
            <a:r>
              <a:rPr lang="en-GB" b="1" dirty="0" smtClean="0">
                <a:solidFill>
                  <a:srgbClr val="FF0000"/>
                </a:solidFill>
                <a:latin typeface="Arial" panose="020B0604020202020204" pitchFamily="34" charset="0"/>
                <a:cs typeface="Arial" panose="020B0604020202020204" pitchFamily="34" charset="0"/>
              </a:rPr>
              <a:t>based on profitability considerations</a:t>
            </a:r>
          </a:p>
        </p:txBody>
      </p:sp>
      <p:sp>
        <p:nvSpPr>
          <p:cNvPr id="26" name="Rectangular Callout 25"/>
          <p:cNvSpPr/>
          <p:nvPr/>
        </p:nvSpPr>
        <p:spPr>
          <a:xfrm>
            <a:off x="1847928" y="3802242"/>
            <a:ext cx="1798559" cy="639583"/>
          </a:xfrm>
          <a:prstGeom prst="wedgeRectCallout">
            <a:avLst>
              <a:gd name="adj1" fmla="val -22883"/>
              <a:gd name="adj2" fmla="val -97728"/>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SHUSA capital buffer </a:t>
            </a:r>
            <a:r>
              <a:rPr lang="en-GB" b="1" dirty="0" smtClean="0">
                <a:solidFill>
                  <a:srgbClr val="FF0000"/>
                </a:solidFill>
                <a:latin typeface="Arial" panose="020B0604020202020204" pitchFamily="34" charset="0"/>
                <a:cs typeface="Arial" panose="020B0604020202020204" pitchFamily="34" charset="0"/>
              </a:rPr>
              <a:t>allocated to SBNA based on % of CCAR </a:t>
            </a:r>
            <a:r>
              <a:rPr lang="en-GB" dirty="0" smtClean="0">
                <a:solidFill>
                  <a:schemeClr val="tx1"/>
                </a:solidFill>
                <a:latin typeface="Arial" panose="020B0604020202020204" pitchFamily="34" charset="0"/>
                <a:cs typeface="Arial" panose="020B0604020202020204" pitchFamily="34" charset="0"/>
              </a:rPr>
              <a:t>BHC losses</a:t>
            </a:r>
          </a:p>
        </p:txBody>
      </p:sp>
      <p:sp>
        <p:nvSpPr>
          <p:cNvPr id="29" name="Rectangle 28"/>
          <p:cNvSpPr/>
          <p:nvPr/>
        </p:nvSpPr>
        <p:spPr>
          <a:xfrm>
            <a:off x="5738137" y="2925852"/>
            <a:ext cx="188259" cy="1828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panose="020B0604020202020204" pitchFamily="34" charset="0"/>
              <a:cs typeface="Arial" panose="020B0604020202020204" pitchFamily="34" charset="0"/>
            </a:endParaRPr>
          </a:p>
        </p:txBody>
      </p:sp>
      <p:sp>
        <p:nvSpPr>
          <p:cNvPr id="32" name="Content Placeholder 1"/>
          <p:cNvSpPr>
            <a:spLocks noGrp="1"/>
          </p:cNvSpPr>
          <p:nvPr>
            <p:ph sz="quarter" idx="11"/>
          </p:nvPr>
        </p:nvSpPr>
        <p:spPr/>
        <p:txBody>
          <a:bodyPr/>
          <a:lstStyle/>
          <a:p>
            <a:r>
              <a:rPr lang="en-US" dirty="0"/>
              <a:t>Calibration: </a:t>
            </a:r>
            <a:r>
              <a:rPr lang="en-US" b="0" dirty="0"/>
              <a:t>Pre-IHC </a:t>
            </a:r>
            <a:r>
              <a:rPr lang="en-US" b="0" dirty="0" smtClean="0"/>
              <a:t>vs. Post-IHC capital allocation</a:t>
            </a:r>
            <a:endParaRPr lang="en-US" b="0" dirty="0"/>
          </a:p>
        </p:txBody>
      </p:sp>
      <p:grpSp>
        <p:nvGrpSpPr>
          <p:cNvPr id="33" name="Group 32"/>
          <p:cNvGrpSpPr/>
          <p:nvPr/>
        </p:nvGrpSpPr>
        <p:grpSpPr>
          <a:xfrm>
            <a:off x="358196" y="72184"/>
            <a:ext cx="3914965" cy="189008"/>
            <a:chOff x="403281" y="164517"/>
            <a:chExt cx="3914965" cy="189008"/>
          </a:xfrm>
        </p:grpSpPr>
        <p:sp>
          <p:nvSpPr>
            <p:cNvPr id="34"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a:t>
              </a:r>
              <a:r>
                <a:rPr lang="en-US" sz="1200" dirty="0" smtClean="0">
                  <a:solidFill>
                    <a:schemeClr val="accent1"/>
                  </a:solidFill>
                </a:rPr>
                <a:t>impairment</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0" name="TextBox 39"/>
          <p:cNvSpPr txBox="1"/>
          <p:nvPr/>
        </p:nvSpPr>
        <p:spPr>
          <a:xfrm>
            <a:off x="6588818" y="3245973"/>
            <a:ext cx="1269252" cy="461665"/>
          </a:xfrm>
          <a:prstGeom prst="rect">
            <a:avLst/>
          </a:prstGeom>
          <a:noFill/>
          <a:ln>
            <a:noFill/>
            <a:prstDash val="dash"/>
          </a:ln>
        </p:spPr>
        <p:txBody>
          <a:bodyPr wrap="square" lIns="0" tIns="0" rIns="0" bIns="0" rtlCol="0">
            <a:spAutoFit/>
          </a:bodyPr>
          <a:lstStyle/>
          <a:p>
            <a:pPr algn="l">
              <a:lnSpc>
                <a:spcPct val="100000"/>
              </a:lnSpc>
            </a:pPr>
            <a:r>
              <a:rPr lang="en-GB" b="1" dirty="0" smtClean="0">
                <a:latin typeface="Arial" panose="020B0604020202020204" pitchFamily="34" charset="0"/>
                <a:cs typeface="Arial" panose="020B0604020202020204" pitchFamily="34" charset="0"/>
              </a:rPr>
              <a:t>Anchor</a:t>
            </a:r>
          </a:p>
          <a:p>
            <a:pPr algn="l">
              <a:lnSpc>
                <a:spcPct val="100000"/>
              </a:lnSpc>
            </a:pPr>
            <a:r>
              <a:rPr lang="en-GB" dirty="0" smtClean="0">
                <a:latin typeface="Arial" panose="020B0604020202020204" pitchFamily="34" charset="0"/>
                <a:cs typeface="Arial" panose="020B0604020202020204" pitchFamily="34" charset="0"/>
              </a:rPr>
              <a:t>(Pre-IHC Entity contribution buffer)</a:t>
            </a:r>
          </a:p>
        </p:txBody>
      </p:sp>
      <p:sp>
        <p:nvSpPr>
          <p:cNvPr id="42" name="TextBox 41"/>
          <p:cNvSpPr txBox="1"/>
          <p:nvPr/>
        </p:nvSpPr>
        <p:spPr>
          <a:xfrm>
            <a:off x="6588818" y="2913491"/>
            <a:ext cx="1269252" cy="307777"/>
          </a:xfrm>
          <a:prstGeom prst="rect">
            <a:avLst/>
          </a:prstGeom>
          <a:noFill/>
          <a:ln>
            <a:noFill/>
            <a:prstDash val="dash"/>
          </a:ln>
        </p:spPr>
        <p:txBody>
          <a:bodyPr wrap="square" lIns="0" tIns="0" rIns="0" bIns="0" rtlCol="0">
            <a:spAutoFit/>
          </a:bodyPr>
          <a:lstStyle>
            <a:defPPr>
              <a:defRPr lang="en-GB"/>
            </a:defPPr>
            <a:lvl1pPr marL="120650" algn="l">
              <a:lnSpc>
                <a:spcPct val="100000"/>
              </a:lnSpc>
              <a:defRPr b="1">
                <a:latin typeface="Arial" panose="020B0604020202020204" pitchFamily="34" charset="0"/>
                <a:cs typeface="Arial" panose="020B0604020202020204" pitchFamily="34" charset="0"/>
              </a:defRPr>
            </a:lvl1pPr>
          </a:lstStyle>
          <a:p>
            <a:pPr marL="0"/>
            <a:r>
              <a:rPr lang="en-GB" dirty="0"/>
              <a:t>Maximum</a:t>
            </a:r>
          </a:p>
          <a:p>
            <a:pPr marL="0"/>
            <a:r>
              <a:rPr lang="en-GB" b="0" dirty="0"/>
              <a:t>(Capital constraint)</a:t>
            </a:r>
          </a:p>
        </p:txBody>
      </p:sp>
      <p:sp>
        <p:nvSpPr>
          <p:cNvPr id="44" name="Rectangular Callout 43"/>
          <p:cNvSpPr/>
          <p:nvPr/>
        </p:nvSpPr>
        <p:spPr>
          <a:xfrm>
            <a:off x="7858070" y="2699081"/>
            <a:ext cx="1333556" cy="1311115"/>
          </a:xfrm>
          <a:prstGeom prst="wedgeRectCallout">
            <a:avLst>
              <a:gd name="adj1" fmla="val -64403"/>
              <a:gd name="adj2" fmla="val -21772"/>
            </a:avLst>
          </a:prstGeom>
          <a:solidFill>
            <a:schemeClr val="bg1"/>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Use </a:t>
            </a:r>
            <a:r>
              <a:rPr lang="en-US" dirty="0" smtClean="0">
                <a:solidFill>
                  <a:schemeClr val="tx1"/>
                </a:solidFill>
                <a:latin typeface="Arial" panose="020B0604020202020204" pitchFamily="34" charset="0"/>
                <a:cs typeface="Arial" panose="020B0604020202020204" pitchFamily="34" charset="0"/>
              </a:rPr>
              <a:t>post-IHC Entity contribution buffer to derive SBNA NCO anchor points, allowing buffer for strategic goals of increased growth and higher returns</a:t>
            </a:r>
            <a:endParaRPr lang="en-US" dirty="0">
              <a:solidFill>
                <a:schemeClr val="tx1"/>
              </a:solidFill>
              <a:latin typeface="Arial" panose="020B0604020202020204" pitchFamily="34" charset="0"/>
              <a:cs typeface="Arial" panose="020B0604020202020204" pitchFamily="34" charset="0"/>
            </a:endParaRPr>
          </a:p>
        </p:txBody>
      </p:sp>
      <p:sp>
        <p:nvSpPr>
          <p:cNvPr id="46" name="Rectangular Callout 45"/>
          <p:cNvSpPr/>
          <p:nvPr/>
        </p:nvSpPr>
        <p:spPr>
          <a:xfrm>
            <a:off x="1010778" y="1971674"/>
            <a:ext cx="2361072" cy="898525"/>
          </a:xfrm>
          <a:prstGeom prst="wedgeRectCallout">
            <a:avLst>
              <a:gd name="adj1" fmla="val 32824"/>
              <a:gd name="adj2" fmla="val 70180"/>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b="1" dirty="0" smtClean="0">
                <a:solidFill>
                  <a:srgbClr val="FF0000"/>
                </a:solidFill>
                <a:latin typeface="Arial" panose="020B0604020202020204" pitchFamily="34" charset="0"/>
                <a:cs typeface="Arial" panose="020B0604020202020204" pitchFamily="34" charset="0"/>
              </a:rPr>
              <a:t>IHC Entity contribution </a:t>
            </a:r>
            <a:r>
              <a:rPr lang="en-GB" dirty="0" smtClean="0">
                <a:solidFill>
                  <a:schemeClr val="tx1"/>
                </a:solidFill>
                <a:latin typeface="Arial" panose="020B0604020202020204" pitchFamily="34" charset="0"/>
                <a:cs typeface="Arial" panose="020B0604020202020204" pitchFamily="34" charset="0"/>
              </a:rPr>
              <a:t>to SHUSA significantly increased the capital buffer (given high levels of capital held by IHCs) that can be allocated to NCO limits or balance sheet growth</a:t>
            </a:r>
          </a:p>
        </p:txBody>
      </p:sp>
      <p:sp>
        <p:nvSpPr>
          <p:cNvPr id="47" name="Rectangular Callout 46"/>
          <p:cNvSpPr/>
          <p:nvPr/>
        </p:nvSpPr>
        <p:spPr>
          <a:xfrm>
            <a:off x="6694793" y="4267199"/>
            <a:ext cx="2087257" cy="1000125"/>
          </a:xfrm>
          <a:prstGeom prst="wedgeRectCallout">
            <a:avLst>
              <a:gd name="adj1" fmla="val -25853"/>
              <a:gd name="adj2" fmla="val -98452"/>
            </a:avLst>
          </a:prstGeom>
          <a:solidFill>
            <a:schemeClr val="bg1"/>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l">
              <a:lnSpc>
                <a:spcPct val="100000"/>
              </a:lnSpc>
            </a:pPr>
            <a:r>
              <a:rPr lang="en-GB" dirty="0" smtClean="0">
                <a:solidFill>
                  <a:schemeClr val="tx1"/>
                </a:solidFill>
                <a:latin typeface="Arial" panose="020B0604020202020204" pitchFamily="34" charset="0"/>
                <a:cs typeface="Arial" panose="020B0604020202020204" pitchFamily="34" charset="0"/>
              </a:rPr>
              <a:t>Use </a:t>
            </a:r>
            <a:r>
              <a:rPr lang="en-US" dirty="0" smtClean="0">
                <a:solidFill>
                  <a:schemeClr val="tx1"/>
                </a:solidFill>
                <a:latin typeface="Arial" panose="020B0604020202020204" pitchFamily="34" charset="0"/>
                <a:cs typeface="Arial" panose="020B0604020202020204" pitchFamily="34" charset="0"/>
              </a:rPr>
              <a:t>pre-IHC for conservative IHC PPNR impairment  limits instead of full IHC capital buffers (inappropriate given high levels of capital held by NCO) </a:t>
            </a:r>
            <a:endParaRPr lang="en-US" dirty="0">
              <a:solidFill>
                <a:schemeClr val="tx1"/>
              </a:solidFill>
              <a:latin typeface="Arial" panose="020B0604020202020204" pitchFamily="34" charset="0"/>
              <a:cs typeface="Arial" panose="020B0604020202020204" pitchFamily="34" charset="0"/>
            </a:endParaRPr>
          </a:p>
        </p:txBody>
      </p:sp>
      <p:sp>
        <p:nvSpPr>
          <p:cNvPr id="49" name="TextBox 48"/>
          <p:cNvSpPr txBox="1"/>
          <p:nvPr/>
        </p:nvSpPr>
        <p:spPr>
          <a:xfrm>
            <a:off x="4647808" y="4267200"/>
            <a:ext cx="986865" cy="307777"/>
          </a:xfrm>
          <a:prstGeom prst="rect">
            <a:avLst/>
          </a:prstGeom>
          <a:noFill/>
        </p:spPr>
        <p:txBody>
          <a:bodyPr wrap="square" lIns="0" tIns="0" rIns="0" bIns="0" rtlCol="0">
            <a:spAutoFit/>
          </a:bodyPr>
          <a:lstStyle/>
          <a:p>
            <a:pPr marL="120650" algn="r">
              <a:lnSpc>
                <a:spcPct val="100000"/>
              </a:lnSpc>
            </a:pPr>
            <a:r>
              <a:rPr lang="en-GB" b="1" dirty="0" smtClean="0">
                <a:latin typeface="Arial" panose="020B0604020202020204" pitchFamily="34" charset="0"/>
                <a:cs typeface="Arial" panose="020B0604020202020204" pitchFamily="34" charset="0"/>
              </a:rPr>
              <a:t>Minimum </a:t>
            </a:r>
            <a:r>
              <a:rPr lang="en-GB" dirty="0" smtClean="0">
                <a:latin typeface="Arial" panose="020B0604020202020204" pitchFamily="34" charset="0"/>
                <a:cs typeface="Arial" panose="020B0604020202020204" pitchFamily="34" charset="0"/>
              </a:rPr>
              <a:t>(CCAR losses)</a:t>
            </a:r>
          </a:p>
        </p:txBody>
      </p:sp>
      <p:sp>
        <p:nvSpPr>
          <p:cNvPr id="2" name="TextBox 1"/>
          <p:cNvSpPr txBox="1"/>
          <p:nvPr/>
        </p:nvSpPr>
        <p:spPr>
          <a:xfrm>
            <a:off x="370654" y="1468099"/>
            <a:ext cx="514615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SHUSA</a:t>
            </a:r>
            <a:r>
              <a:rPr lang="en-US" sz="1400" b="1" dirty="0" smtClean="0">
                <a:solidFill>
                  <a:schemeClr val="accent1"/>
                </a:solidFill>
                <a:latin typeface="+mj-lt"/>
              </a:rPr>
              <a:t> loss budget – </a:t>
            </a:r>
            <a:r>
              <a:rPr lang="en-US" sz="1400" b="1" dirty="0" err="1" smtClean="0">
                <a:solidFill>
                  <a:schemeClr val="accent1"/>
                </a:solidFill>
                <a:latin typeface="+mj-lt"/>
              </a:rPr>
              <a:t>BHC</a:t>
            </a:r>
            <a:r>
              <a:rPr lang="en-US" sz="1400" b="1" dirty="0" smtClean="0">
                <a:solidFill>
                  <a:schemeClr val="accent1"/>
                </a:solidFill>
                <a:latin typeface="+mj-lt"/>
              </a:rPr>
              <a:t> Stress Red limit</a:t>
            </a:r>
          </a:p>
          <a:p>
            <a:pPr algn="l">
              <a:lnSpc>
                <a:spcPct val="100000"/>
              </a:lnSpc>
              <a:spcBef>
                <a:spcPts val="0"/>
              </a:spcBef>
              <a:spcAft>
                <a:spcPts val="0"/>
              </a:spcAft>
            </a:pPr>
            <a:r>
              <a:rPr lang="en-US" sz="1400" dirty="0" smtClean="0">
                <a:solidFill>
                  <a:schemeClr val="accent1"/>
                </a:solidFill>
                <a:latin typeface="+mj-lt"/>
              </a:rPr>
              <a:t>$MM, </a:t>
            </a:r>
            <a:r>
              <a:rPr lang="en-US" sz="1400" dirty="0" err="1" smtClean="0">
                <a:solidFill>
                  <a:schemeClr val="accent1"/>
                </a:solidFill>
                <a:latin typeface="+mj-lt"/>
              </a:rPr>
              <a:t>CCAR</a:t>
            </a:r>
            <a:r>
              <a:rPr lang="en-US" sz="1400" dirty="0" smtClean="0">
                <a:solidFill>
                  <a:schemeClr val="accent1"/>
                </a:solidFill>
                <a:latin typeface="+mj-lt"/>
              </a:rPr>
              <a:t> 2016</a:t>
            </a:r>
            <a:endParaRPr lang="en-US" sz="1400" dirty="0">
              <a:solidFill>
                <a:schemeClr val="accent1"/>
              </a:solidFill>
              <a:latin typeface="+mj-lt"/>
            </a:endParaRPr>
          </a:p>
        </p:txBody>
      </p:sp>
      <p:sp>
        <p:nvSpPr>
          <p:cNvPr id="51" name="Freeform 50"/>
          <p:cNvSpPr/>
          <p:nvPr/>
        </p:nvSpPr>
        <p:spPr>
          <a:xfrm>
            <a:off x="5676457" y="4320481"/>
            <a:ext cx="105638" cy="201215"/>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53" name="Freeform 52"/>
          <p:cNvSpPr/>
          <p:nvPr/>
        </p:nvSpPr>
        <p:spPr>
          <a:xfrm rot="10800000">
            <a:off x="6452644" y="3248353"/>
            <a:ext cx="81507" cy="155251"/>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54" name="Freeform 53"/>
          <p:cNvSpPr/>
          <p:nvPr/>
        </p:nvSpPr>
        <p:spPr>
          <a:xfrm rot="10800000">
            <a:off x="6452644" y="3074055"/>
            <a:ext cx="81507" cy="155251"/>
          </a:xfrm>
          <a:custGeom>
            <a:avLst/>
            <a:gdLst/>
            <a:ahLst/>
            <a:cxnLst/>
            <a:rect l="0" t="0" r="0" b="0"/>
            <a:pathLst>
              <a:path w="142082" h="269876">
                <a:moveTo>
                  <a:pt x="0" y="0"/>
                </a:moveTo>
                <a:lnTo>
                  <a:pt x="0" y="66675"/>
                </a:lnTo>
                <a:lnTo>
                  <a:pt x="69056" y="134938"/>
                </a:lnTo>
                <a:lnTo>
                  <a:pt x="0" y="206375"/>
                </a:lnTo>
                <a:lnTo>
                  <a:pt x="0" y="269875"/>
                </a:lnTo>
                <a:lnTo>
                  <a:pt x="142081" y="134938"/>
                </a:lnTo>
                <a:close/>
              </a:path>
            </a:pathLst>
          </a:custGeom>
          <a:solidFill>
            <a:srgbClr val="FF0000"/>
          </a:solidFill>
          <a:ln w="9525" cap="flat" cmpd="sng" algn="ctr">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latin typeface="Arial "/>
            </a:endParaRPr>
          </a:p>
        </p:txBody>
      </p:sp>
      <p:sp>
        <p:nvSpPr>
          <p:cNvPr id="38" name="TextBox 37"/>
          <p:cNvSpPr txBox="1"/>
          <p:nvPr/>
        </p:nvSpPr>
        <p:spPr>
          <a:xfrm>
            <a:off x="368155" y="6145213"/>
            <a:ext cx="1200650" cy="123111"/>
          </a:xfrm>
          <a:prstGeom prst="rect">
            <a:avLst/>
          </a:prstGeom>
          <a:noFill/>
        </p:spPr>
        <p:txBody>
          <a:bodyPr wrap="none" lIns="0" tIns="0" rIns="0" bIns="0" rtlCol="0">
            <a:spAutoFit/>
          </a:bodyPr>
          <a:lstStyle/>
          <a:p>
            <a:pPr algn="l">
              <a:lnSpc>
                <a:spcPct val="100000"/>
              </a:lnSpc>
            </a:pPr>
            <a:r>
              <a:rPr lang="en-GB" sz="800" dirty="0" smtClean="0"/>
              <a:t>Source: 2016 Capital Plan</a:t>
            </a:r>
          </a:p>
        </p:txBody>
      </p:sp>
    </p:spTree>
    <p:extLst>
      <p:ext uri="{BB962C8B-B14F-4D97-AF65-F5344CB8AC3E}">
        <p14:creationId xmlns:p14="http://schemas.microsoft.com/office/powerpoint/2010/main" val="2018414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Table of </a:t>
            </a:r>
            <a:r>
              <a:rPr lang="en-US" dirty="0" smtClean="0"/>
              <a:t>contents</a:t>
            </a:r>
            <a:endParaRPr lang="en-GB" dirty="0"/>
          </a:p>
        </p:txBody>
      </p:sp>
      <p:sp>
        <p:nvSpPr>
          <p:cNvPr id="6" name="Content Placeholder 3"/>
          <p:cNvSpPr txBox="1">
            <a:spLocks/>
          </p:cNvSpPr>
          <p:nvPr/>
        </p:nvSpPr>
        <p:spPr bwMode="gray">
          <a:xfrm>
            <a:off x="367487" y="1465170"/>
            <a:ext cx="882413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0" indent="0">
              <a:spcBef>
                <a:spcPts val="1200"/>
              </a:spcBef>
              <a:buNone/>
            </a:pPr>
            <a:r>
              <a:rPr lang="en-GB" sz="1800" dirty="0" smtClean="0">
                <a:latin typeface="Arial" panose="020B0604020202020204" pitchFamily="34" charset="0"/>
                <a:cs typeface="Arial" panose="020B0604020202020204" pitchFamily="34" charset="0"/>
              </a:rPr>
              <a:t>All SHUSA and SBNA monthly metrics from Jun-15 to May-16 are used to analyse breach behaviour.</a:t>
            </a:r>
          </a:p>
          <a:p>
            <a:pPr marL="0" indent="0">
              <a:spcBef>
                <a:spcPts val="1200"/>
              </a:spcBef>
              <a:buNone/>
            </a:pPr>
            <a:endParaRPr lang="en-GB" sz="1800" dirty="0">
              <a:latin typeface="Arial" panose="020B0604020202020204" pitchFamily="34" charset="0"/>
              <a:cs typeface="Arial" panose="020B0604020202020204" pitchFamily="34" charset="0"/>
            </a:endParaRPr>
          </a:p>
          <a:p>
            <a:pPr marL="0" indent="0">
              <a:spcBef>
                <a:spcPts val="1200"/>
              </a:spcBef>
              <a:buNone/>
            </a:pPr>
            <a:r>
              <a:rPr lang="en-GB" sz="1800" dirty="0" smtClean="0">
                <a:latin typeface="Arial" panose="020B0604020202020204" pitchFamily="34" charset="0"/>
                <a:cs typeface="Arial" panose="020B0604020202020204" pitchFamily="34" charset="0"/>
              </a:rPr>
              <a:t>Data sample: Jun-15 to May-16</a:t>
            </a:r>
          </a:p>
          <a:p>
            <a:pPr marL="0" indent="0">
              <a:spcBef>
                <a:spcPts val="1200"/>
              </a:spcBef>
              <a:buNone/>
            </a:pPr>
            <a:r>
              <a:rPr lang="en-GB" sz="1800" dirty="0" smtClean="0">
                <a:latin typeface="Arial" panose="020B0604020202020204" pitchFamily="34" charset="0"/>
                <a:cs typeface="Arial" panose="020B0604020202020204" pitchFamily="34" charset="0"/>
              </a:rPr>
              <a:t>Entity: SHUSA and SBNA</a:t>
            </a:r>
          </a:p>
          <a:p>
            <a:pPr marL="0" indent="0">
              <a:spcBef>
                <a:spcPts val="1200"/>
              </a:spcBef>
              <a:buNone/>
            </a:pPr>
            <a:r>
              <a:rPr lang="en-GB" sz="1800" dirty="0" smtClean="0">
                <a:latin typeface="Arial" panose="020B0604020202020204" pitchFamily="34" charset="0"/>
                <a:cs typeface="Arial" panose="020B0604020202020204" pitchFamily="34" charset="0"/>
              </a:rPr>
              <a:t>Metric: all monthly metrics</a:t>
            </a:r>
          </a:p>
          <a:p>
            <a:pPr marL="0" indent="0">
              <a:spcBef>
                <a:spcPts val="1200"/>
              </a:spcBef>
              <a:buNone/>
            </a:pPr>
            <a:r>
              <a:rPr lang="en-GB" sz="1800" dirty="0" smtClean="0">
                <a:latin typeface="Arial" panose="020B0604020202020204" pitchFamily="34" charset="0"/>
                <a:cs typeface="Arial" panose="020B0604020202020204" pitchFamily="34" charset="0"/>
              </a:rPr>
              <a:t> </a:t>
            </a:r>
            <a:endParaRPr lang="en-GB"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260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Object 102" hidden="1"/>
          <p:cNvGraphicFramePr>
            <a:graphicFrameLocks noChangeAspect="1"/>
          </p:cNvGraphicFramePr>
          <p:nvPr>
            <p:custDataLst>
              <p:tags r:id="rId2"/>
            </p:custDataLst>
            <p:extLst>
              <p:ext uri="{D42A27DB-BD31-4B8C-83A1-F6EECF244321}">
                <p14:modId xmlns:p14="http://schemas.microsoft.com/office/powerpoint/2010/main" val="2475581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31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66" name="Straight Connector 65"/>
          <p:cNvCxnSpPr/>
          <p:nvPr/>
        </p:nvCxnSpPr>
        <p:spPr>
          <a:xfrm>
            <a:off x="1521676" y="2519709"/>
            <a:ext cx="0" cy="873007"/>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a:off x="1681366" y="2519709"/>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err="1" smtClean="0"/>
              <a:t>SBNA</a:t>
            </a:r>
            <a:r>
              <a:rPr lang="en-US" b="1" dirty="0" smtClean="0"/>
              <a:t> – $1,263 MM</a:t>
            </a:r>
            <a:endParaRPr lang="en-US" b="1" dirty="0"/>
          </a:p>
        </p:txBody>
      </p:sp>
      <p:sp>
        <p:nvSpPr>
          <p:cNvPr id="97" name="Rectangle 96"/>
          <p:cNvSpPr/>
          <p:nvPr/>
        </p:nvSpPr>
        <p:spPr bwMode="auto">
          <a:xfrm>
            <a:off x="1681366" y="2832768"/>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smtClean="0"/>
              <a:t>SC – $9,534MM</a:t>
            </a:r>
            <a:endParaRPr lang="en-US" b="1" dirty="0"/>
          </a:p>
        </p:txBody>
      </p:sp>
      <p:sp>
        <p:nvSpPr>
          <p:cNvPr id="100" name="Rectangle 99"/>
          <p:cNvSpPr/>
          <p:nvPr/>
        </p:nvSpPr>
        <p:spPr bwMode="auto">
          <a:xfrm>
            <a:off x="1681366" y="3145828"/>
            <a:ext cx="3071758"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nSpc>
                <a:spcPct val="100000"/>
              </a:lnSpc>
            </a:pPr>
            <a:r>
              <a:rPr lang="en-US" b="1" dirty="0" err="1" smtClean="0"/>
              <a:t>BSPR</a:t>
            </a:r>
            <a:r>
              <a:rPr lang="en-US" b="1" dirty="0" smtClean="0"/>
              <a:t> – $255 MM</a:t>
            </a:r>
            <a:endParaRPr lang="en-US" b="1" dirty="0"/>
          </a:p>
        </p:txBody>
      </p:sp>
      <p:sp>
        <p:nvSpPr>
          <p:cNvPr id="39" name="TextBox 38"/>
          <p:cNvSpPr txBox="1"/>
          <p:nvPr/>
        </p:nvSpPr>
        <p:spPr>
          <a:xfrm rot="16200000">
            <a:off x="-96985" y="2666569"/>
            <a:ext cx="1219430" cy="232868"/>
          </a:xfrm>
          <a:prstGeom prst="rect">
            <a:avLst/>
          </a:prstGeom>
          <a:solidFill>
            <a:schemeClr val="bg2">
              <a:lumMod val="20000"/>
              <a:lumOff val="80000"/>
            </a:schemeClr>
          </a:solidFill>
          <a:ln>
            <a:solidFill>
              <a:schemeClr val="bg2"/>
            </a:solidFill>
          </a:ln>
        </p:spPr>
        <p:txBody>
          <a:bodyPr vert="horz" wrap="square" lIns="0" tIns="0" rIns="0" bIns="0" rtlCol="0" anchor="ctr" anchorCtr="0">
            <a:noAutofit/>
          </a:bodyPr>
          <a:lstStyle/>
          <a:p>
            <a:pPr>
              <a:lnSpc>
                <a:spcPct val="100000"/>
              </a:lnSpc>
              <a:spcBef>
                <a:spcPts val="0"/>
              </a:spcBef>
              <a:spcAft>
                <a:spcPts val="0"/>
              </a:spcAft>
            </a:pPr>
            <a:r>
              <a:rPr lang="en-US" sz="1100" b="1" dirty="0" smtClean="0">
                <a:solidFill>
                  <a:srgbClr val="FF0000"/>
                </a:solidFill>
              </a:rPr>
              <a:t>Credit losses</a:t>
            </a:r>
            <a:endParaRPr lang="en-US" sz="1100" b="1" dirty="0">
              <a:solidFill>
                <a:srgbClr val="FF0000"/>
              </a:solidFill>
            </a:endParaRPr>
          </a:p>
        </p:txBody>
      </p:sp>
      <p:sp>
        <p:nvSpPr>
          <p:cNvPr id="96" name="TextBox 95"/>
          <p:cNvSpPr txBox="1"/>
          <p:nvPr/>
        </p:nvSpPr>
        <p:spPr>
          <a:xfrm>
            <a:off x="657281" y="2879268"/>
            <a:ext cx="723844" cy="153888"/>
          </a:xfrm>
          <a:prstGeom prst="rect">
            <a:avLst/>
          </a:prstGeom>
          <a:noFill/>
        </p:spPr>
        <p:txBody>
          <a:bodyPr wrap="square" lIns="0" tIns="0" rIns="0" bIns="0" rtlCol="0">
            <a:spAutoFit/>
          </a:bodyPr>
          <a:lstStyle/>
          <a:p>
            <a:pPr algn="l">
              <a:lnSpc>
                <a:spcPct val="100000"/>
              </a:lnSpc>
            </a:pPr>
            <a:r>
              <a:rPr lang="en-US" b="1" dirty="0" smtClean="0"/>
              <a:t>SHUSA</a:t>
            </a:r>
            <a:endParaRPr lang="en-US" b="1" dirty="0"/>
          </a:p>
        </p:txBody>
      </p:sp>
      <p:sp>
        <p:nvSpPr>
          <p:cNvPr id="3" name="Content Placeholder 2"/>
          <p:cNvSpPr>
            <a:spLocks noGrp="1"/>
          </p:cNvSpPr>
          <p:nvPr>
            <p:ph sz="quarter" idx="11"/>
          </p:nvPr>
        </p:nvSpPr>
        <p:spPr>
          <a:prstGeom prst="rect">
            <a:avLst/>
          </a:prstGeom>
        </p:spPr>
        <p:txBody>
          <a:bodyPr/>
          <a:lstStyle/>
          <a:p>
            <a:r>
              <a:rPr lang="en-US" dirty="0"/>
              <a:t>Calibration:</a:t>
            </a:r>
            <a:r>
              <a:rPr lang="en-US" b="0" dirty="0"/>
              <a:t> </a:t>
            </a:r>
            <a:r>
              <a:rPr lang="en-US" b="0" dirty="0" smtClean="0"/>
              <a:t>PPNR Impairment in CCAR 2016 </a:t>
            </a:r>
            <a:endParaRPr lang="en-GB" b="0" dirty="0"/>
          </a:p>
        </p:txBody>
      </p:sp>
      <p:sp>
        <p:nvSpPr>
          <p:cNvPr id="41" name="TextBox 40"/>
          <p:cNvSpPr txBox="1"/>
          <p:nvPr/>
        </p:nvSpPr>
        <p:spPr>
          <a:xfrm rot="16200000">
            <a:off x="-464973" y="4396073"/>
            <a:ext cx="1955403" cy="232868"/>
          </a:xfrm>
          <a:prstGeom prst="rect">
            <a:avLst/>
          </a:prstGeom>
          <a:solidFill>
            <a:schemeClr val="bg2">
              <a:lumMod val="20000"/>
              <a:lumOff val="80000"/>
            </a:schemeClr>
          </a:solidFill>
          <a:ln>
            <a:solidFill>
              <a:schemeClr val="bg2"/>
            </a:solidFill>
          </a:ln>
        </p:spPr>
        <p:txBody>
          <a:bodyPr vert="horz" wrap="square" lIns="0" tIns="0" rIns="0" bIns="0" rtlCol="0" anchor="ctr" anchorCtr="0">
            <a:noAutofit/>
          </a:bodyPr>
          <a:lstStyle/>
          <a:p>
            <a:pPr>
              <a:lnSpc>
                <a:spcPct val="100000"/>
              </a:lnSpc>
              <a:spcBef>
                <a:spcPts val="0"/>
              </a:spcBef>
              <a:spcAft>
                <a:spcPts val="0"/>
              </a:spcAft>
            </a:pPr>
            <a:r>
              <a:rPr lang="en-US" sz="1100" b="1" dirty="0" smtClean="0">
                <a:solidFill>
                  <a:srgbClr val="FF0000"/>
                </a:solidFill>
              </a:rPr>
              <a:t>PPNR impairment</a:t>
            </a:r>
            <a:endParaRPr lang="en-US" sz="1100" b="1" dirty="0">
              <a:solidFill>
                <a:srgbClr val="FF0000"/>
              </a:solidFill>
            </a:endParaRPr>
          </a:p>
        </p:txBody>
      </p:sp>
      <p:sp>
        <p:nvSpPr>
          <p:cNvPr id="44" name="TextBox 43"/>
          <p:cNvSpPr txBox="1"/>
          <p:nvPr/>
        </p:nvSpPr>
        <p:spPr>
          <a:xfrm>
            <a:off x="2552760" y="4461964"/>
            <a:ext cx="196588"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5" name="TextBox 44"/>
          <p:cNvSpPr txBox="1"/>
          <p:nvPr/>
        </p:nvSpPr>
        <p:spPr>
          <a:xfrm>
            <a:off x="3603144" y="4477204"/>
            <a:ext cx="312317" cy="462884"/>
          </a:xfrm>
          <a:prstGeom prst="rect">
            <a:avLst/>
          </a:prstGeom>
          <a:noFill/>
        </p:spPr>
        <p:txBody>
          <a:bodyPr wrap="square" rtlCol="0">
            <a:noAutofit/>
          </a:bodyPr>
          <a:lstStyle/>
          <a:p>
            <a:pPr>
              <a:lnSpc>
                <a:spcPct val="100000"/>
              </a:lnSpc>
            </a:pPr>
            <a:r>
              <a:rPr lang="en-US" sz="2000" dirty="0" smtClean="0">
                <a:solidFill>
                  <a:srgbClr val="000000"/>
                </a:solidFill>
              </a:rPr>
              <a:t>=</a:t>
            </a:r>
            <a:endParaRPr lang="en-US" sz="2000" dirty="0">
              <a:solidFill>
                <a:srgbClr val="000000"/>
              </a:solidFill>
            </a:endParaRPr>
          </a:p>
        </p:txBody>
      </p:sp>
      <p:sp>
        <p:nvSpPr>
          <p:cNvPr id="46" name="TextBox 45"/>
          <p:cNvSpPr txBox="1"/>
          <p:nvPr/>
        </p:nvSpPr>
        <p:spPr>
          <a:xfrm>
            <a:off x="1663724" y="3629947"/>
            <a:ext cx="876467" cy="307777"/>
          </a:xfrm>
          <a:prstGeom prst="rect">
            <a:avLst/>
          </a:prstGeom>
          <a:noFill/>
        </p:spPr>
        <p:txBody>
          <a:bodyPr wrap="square" lIns="0" tIns="0" rIns="0" bIns="0" rtlCol="0">
            <a:spAutoFit/>
          </a:bodyPr>
          <a:lstStyle/>
          <a:p>
            <a:pPr>
              <a:lnSpc>
                <a:spcPct val="100000"/>
              </a:lnSpc>
            </a:pPr>
            <a:r>
              <a:rPr lang="en-US" b="1" dirty="0" smtClean="0"/>
              <a:t>BHC Base</a:t>
            </a:r>
          </a:p>
          <a:p>
            <a:pPr>
              <a:lnSpc>
                <a:spcPct val="100000"/>
              </a:lnSpc>
            </a:pPr>
            <a:r>
              <a:rPr lang="en-US" i="1" dirty="0" smtClean="0"/>
              <a:t>$10,926 MM</a:t>
            </a:r>
            <a:endParaRPr lang="en-US" i="1" dirty="0"/>
          </a:p>
        </p:txBody>
      </p:sp>
      <p:sp>
        <p:nvSpPr>
          <p:cNvPr id="47" name="TextBox 46"/>
          <p:cNvSpPr txBox="1"/>
          <p:nvPr/>
        </p:nvSpPr>
        <p:spPr>
          <a:xfrm>
            <a:off x="2770191" y="3629947"/>
            <a:ext cx="876467" cy="307777"/>
          </a:xfrm>
          <a:prstGeom prst="rect">
            <a:avLst/>
          </a:prstGeom>
          <a:noFill/>
        </p:spPr>
        <p:txBody>
          <a:bodyPr wrap="square" lIns="0" tIns="0" rIns="0" bIns="0" rtlCol="0">
            <a:spAutoFit/>
          </a:bodyPr>
          <a:lstStyle/>
          <a:p>
            <a:pPr>
              <a:lnSpc>
                <a:spcPct val="100000"/>
              </a:lnSpc>
            </a:pPr>
            <a:r>
              <a:rPr lang="en-US" b="1" dirty="0" smtClean="0"/>
              <a:t>BHC Stress </a:t>
            </a:r>
            <a:r>
              <a:rPr lang="en-US" i="1" dirty="0" smtClean="0"/>
              <a:t>$5,877 MM</a:t>
            </a:r>
            <a:endParaRPr lang="en-US" i="1" dirty="0"/>
          </a:p>
        </p:txBody>
      </p:sp>
      <p:grpSp>
        <p:nvGrpSpPr>
          <p:cNvPr id="13" name="Group 12"/>
          <p:cNvGrpSpPr/>
          <p:nvPr/>
        </p:nvGrpSpPr>
        <p:grpSpPr>
          <a:xfrm>
            <a:off x="695381" y="4003135"/>
            <a:ext cx="4051486" cy="246888"/>
            <a:chOff x="695381" y="4203160"/>
            <a:chExt cx="4051486" cy="246888"/>
          </a:xfrm>
        </p:grpSpPr>
        <p:sp>
          <p:nvSpPr>
            <p:cNvPr id="48" name="TextBox 47"/>
            <p:cNvSpPr txBox="1"/>
            <p:nvPr/>
          </p:nvSpPr>
          <p:spPr>
            <a:xfrm>
              <a:off x="695381" y="4249660"/>
              <a:ext cx="1093016" cy="153888"/>
            </a:xfrm>
            <a:prstGeom prst="rect">
              <a:avLst/>
            </a:prstGeom>
            <a:noFill/>
          </p:spPr>
          <p:txBody>
            <a:bodyPr wrap="square" lIns="0" tIns="0" rIns="0" bIns="0" rtlCol="0">
              <a:spAutoFit/>
            </a:bodyPr>
            <a:lstStyle/>
            <a:p>
              <a:pPr algn="l">
                <a:lnSpc>
                  <a:spcPct val="100000"/>
                </a:lnSpc>
              </a:pPr>
              <a:r>
                <a:rPr lang="en-US" b="1" dirty="0" smtClean="0"/>
                <a:t>Total Revenue</a:t>
              </a:r>
              <a:endParaRPr lang="en-US" b="1" dirty="0"/>
            </a:p>
          </p:txBody>
        </p:sp>
        <p:sp>
          <p:nvSpPr>
            <p:cNvPr id="42" name="Rectangle 41"/>
            <p:cNvSpPr/>
            <p:nvPr/>
          </p:nvSpPr>
          <p:spPr bwMode="auto">
            <a:xfrm>
              <a:off x="1669981"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$22,569 MM</a:t>
              </a:r>
              <a:endParaRPr lang="en-US" dirty="0">
                <a:solidFill>
                  <a:schemeClr val="tx2"/>
                </a:solidFill>
              </a:endParaRPr>
            </a:p>
          </p:txBody>
        </p:sp>
        <p:sp>
          <p:nvSpPr>
            <p:cNvPr id="43" name="Rectangle 42"/>
            <p:cNvSpPr/>
            <p:nvPr/>
          </p:nvSpPr>
          <p:spPr bwMode="auto">
            <a:xfrm>
              <a:off x="2776448"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$19,421 MM</a:t>
              </a:r>
              <a:endParaRPr lang="en-US" dirty="0">
                <a:solidFill>
                  <a:schemeClr val="tx2"/>
                </a:solidFill>
              </a:endParaRPr>
            </a:p>
          </p:txBody>
        </p:sp>
        <p:sp>
          <p:nvSpPr>
            <p:cNvPr id="58" name="Rectangle 57"/>
            <p:cNvSpPr/>
            <p:nvPr/>
          </p:nvSpPr>
          <p:spPr bwMode="auto">
            <a:xfrm>
              <a:off x="3882914" y="4203160"/>
              <a:ext cx="863953" cy="246888"/>
            </a:xfrm>
            <a:prstGeom prst="rect">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chemeClr val="tx2"/>
                  </a:solidFill>
                </a:rPr>
                <a:t>$3,147 MM</a:t>
              </a:r>
              <a:endParaRPr lang="en-US" dirty="0">
                <a:solidFill>
                  <a:schemeClr val="tx2"/>
                </a:solidFill>
              </a:endParaRPr>
            </a:p>
          </p:txBody>
        </p:sp>
      </p:grpSp>
      <p:grpSp>
        <p:nvGrpSpPr>
          <p:cNvPr id="12" name="Group 11"/>
          <p:cNvGrpSpPr/>
          <p:nvPr/>
        </p:nvGrpSpPr>
        <p:grpSpPr>
          <a:xfrm>
            <a:off x="695381" y="5106222"/>
            <a:ext cx="4051486" cy="307777"/>
            <a:chOff x="695381" y="5306247"/>
            <a:chExt cx="4051486" cy="307777"/>
          </a:xfrm>
        </p:grpSpPr>
        <p:sp>
          <p:nvSpPr>
            <p:cNvPr id="51" name="TextBox 50"/>
            <p:cNvSpPr txBox="1"/>
            <p:nvPr/>
          </p:nvSpPr>
          <p:spPr>
            <a:xfrm>
              <a:off x="695381" y="5306247"/>
              <a:ext cx="1093016" cy="307777"/>
            </a:xfrm>
            <a:prstGeom prst="rect">
              <a:avLst/>
            </a:prstGeom>
            <a:noFill/>
          </p:spPr>
          <p:txBody>
            <a:bodyPr wrap="square" lIns="0" tIns="0" rIns="0" bIns="0" rtlCol="0">
              <a:spAutoFit/>
            </a:bodyPr>
            <a:lstStyle/>
            <a:p>
              <a:pPr algn="l">
                <a:lnSpc>
                  <a:spcPct val="100000"/>
                </a:lnSpc>
              </a:pPr>
              <a:r>
                <a:rPr lang="en-US" b="1" dirty="0" smtClean="0"/>
                <a:t>Non-Interest Expense</a:t>
              </a:r>
              <a:endParaRPr lang="en-US" b="1" dirty="0"/>
            </a:p>
          </p:txBody>
        </p:sp>
        <p:sp>
          <p:nvSpPr>
            <p:cNvPr id="52" name="Rectangle 51"/>
            <p:cNvSpPr/>
            <p:nvPr/>
          </p:nvSpPr>
          <p:spPr bwMode="auto">
            <a:xfrm>
              <a:off x="1669981"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$10,173 </a:t>
              </a:r>
              <a:r>
                <a:rPr lang="en-US" dirty="0">
                  <a:solidFill>
                    <a:schemeClr val="tx2"/>
                  </a:solidFill>
                </a:rPr>
                <a:t>MM</a:t>
              </a:r>
              <a:endParaRPr lang="en-US" dirty="0">
                <a:solidFill>
                  <a:srgbClr val="000000"/>
                </a:solidFill>
              </a:endParaRPr>
            </a:p>
          </p:txBody>
        </p:sp>
        <p:sp>
          <p:nvSpPr>
            <p:cNvPr id="53" name="Rectangle 52"/>
            <p:cNvSpPr/>
            <p:nvPr/>
          </p:nvSpPr>
          <p:spPr bwMode="auto">
            <a:xfrm>
              <a:off x="2776448"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$11,387 </a:t>
              </a:r>
              <a:r>
                <a:rPr lang="en-US" dirty="0">
                  <a:solidFill>
                    <a:schemeClr val="tx2"/>
                  </a:solidFill>
                </a:rPr>
                <a:t>MM</a:t>
              </a:r>
              <a:endParaRPr lang="en-US" dirty="0">
                <a:solidFill>
                  <a:srgbClr val="000000"/>
                </a:solidFill>
              </a:endParaRPr>
            </a:p>
          </p:txBody>
        </p:sp>
        <p:sp>
          <p:nvSpPr>
            <p:cNvPr id="59" name="Rectangle 58"/>
            <p:cNvSpPr/>
            <p:nvPr/>
          </p:nvSpPr>
          <p:spPr bwMode="auto">
            <a:xfrm>
              <a:off x="3882914" y="5336691"/>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eaLnBrk="0" hangingPunct="0">
                <a:lnSpc>
                  <a:spcPct val="100000"/>
                </a:lnSpc>
              </a:pPr>
              <a:r>
                <a:rPr lang="en-US" dirty="0" smtClean="0">
                  <a:solidFill>
                    <a:srgbClr val="000000"/>
                  </a:solidFill>
                </a:rPr>
                <a:t>$1,215 </a:t>
              </a:r>
              <a:r>
                <a:rPr lang="en-US" dirty="0">
                  <a:solidFill>
                    <a:schemeClr val="tx2"/>
                  </a:solidFill>
                </a:rPr>
                <a:t>MM</a:t>
              </a:r>
              <a:endParaRPr lang="en-US" dirty="0">
                <a:solidFill>
                  <a:srgbClr val="000000"/>
                </a:solidFill>
              </a:endParaRPr>
            </a:p>
          </p:txBody>
        </p:sp>
      </p:grpSp>
      <p:grpSp>
        <p:nvGrpSpPr>
          <p:cNvPr id="11" name="Group 10"/>
          <p:cNvGrpSpPr/>
          <p:nvPr/>
        </p:nvGrpSpPr>
        <p:grpSpPr>
          <a:xfrm>
            <a:off x="695381" y="4718230"/>
            <a:ext cx="4051486" cy="307777"/>
            <a:chOff x="695381" y="4945102"/>
            <a:chExt cx="4051486" cy="307777"/>
          </a:xfrm>
        </p:grpSpPr>
        <p:sp>
          <p:nvSpPr>
            <p:cNvPr id="50" name="TextBox 49"/>
            <p:cNvSpPr txBox="1"/>
            <p:nvPr/>
          </p:nvSpPr>
          <p:spPr>
            <a:xfrm>
              <a:off x="695381" y="4945102"/>
              <a:ext cx="1093016" cy="307777"/>
            </a:xfrm>
            <a:prstGeom prst="rect">
              <a:avLst/>
            </a:prstGeom>
            <a:noFill/>
          </p:spPr>
          <p:txBody>
            <a:bodyPr wrap="square" lIns="0" tIns="0" rIns="0" bIns="0" rtlCol="0">
              <a:spAutoFit/>
            </a:bodyPr>
            <a:lstStyle/>
            <a:p>
              <a:pPr algn="l">
                <a:lnSpc>
                  <a:spcPct val="100000"/>
                </a:lnSpc>
              </a:pPr>
              <a:r>
                <a:rPr lang="en-US" b="1" dirty="0" smtClean="0"/>
                <a:t>Residual Value expenses</a:t>
              </a:r>
              <a:r>
                <a:rPr lang="en-US" b="1" baseline="30000" dirty="0" smtClean="0"/>
                <a:t>2</a:t>
              </a:r>
              <a:endParaRPr lang="en-US" b="1" dirty="0"/>
            </a:p>
          </p:txBody>
        </p:sp>
        <p:sp>
          <p:nvSpPr>
            <p:cNvPr id="56" name="Rectangle 55"/>
            <p:cNvSpPr/>
            <p:nvPr/>
          </p:nvSpPr>
          <p:spPr bwMode="auto">
            <a:xfrm>
              <a:off x="1669981"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$776 </a:t>
              </a:r>
              <a:r>
                <a:rPr lang="en-US" dirty="0">
                  <a:solidFill>
                    <a:schemeClr val="tx2"/>
                  </a:solidFill>
                </a:rPr>
                <a:t>MM</a:t>
              </a:r>
              <a:endParaRPr lang="en-US" b="1" dirty="0">
                <a:solidFill>
                  <a:srgbClr val="000000"/>
                </a:solidFill>
              </a:endParaRPr>
            </a:p>
          </p:txBody>
        </p:sp>
        <p:sp>
          <p:nvSpPr>
            <p:cNvPr id="57" name="Rectangle 56"/>
            <p:cNvSpPr/>
            <p:nvPr/>
          </p:nvSpPr>
          <p:spPr bwMode="auto">
            <a:xfrm>
              <a:off x="2776448"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$997 </a:t>
              </a:r>
              <a:r>
                <a:rPr lang="en-US" dirty="0">
                  <a:solidFill>
                    <a:schemeClr val="tx2"/>
                  </a:solidFill>
                </a:rPr>
                <a:t>MM</a:t>
              </a:r>
              <a:endParaRPr lang="en-US" dirty="0">
                <a:solidFill>
                  <a:srgbClr val="000000"/>
                </a:solidFill>
              </a:endParaRPr>
            </a:p>
          </p:txBody>
        </p:sp>
        <p:sp>
          <p:nvSpPr>
            <p:cNvPr id="61" name="Rectangle 60"/>
            <p:cNvSpPr/>
            <p:nvPr/>
          </p:nvSpPr>
          <p:spPr bwMode="auto">
            <a:xfrm>
              <a:off x="3882914" y="4975546"/>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$221 </a:t>
              </a:r>
              <a:r>
                <a:rPr lang="en-US" dirty="0">
                  <a:solidFill>
                    <a:schemeClr val="tx2"/>
                  </a:solidFill>
                </a:rPr>
                <a:t>MM</a:t>
              </a:r>
              <a:endParaRPr lang="en-US" dirty="0">
                <a:solidFill>
                  <a:srgbClr val="000000"/>
                </a:solidFill>
              </a:endParaRPr>
            </a:p>
          </p:txBody>
        </p:sp>
      </p:grpSp>
      <p:grpSp>
        <p:nvGrpSpPr>
          <p:cNvPr id="10" name="Group 9"/>
          <p:cNvGrpSpPr/>
          <p:nvPr/>
        </p:nvGrpSpPr>
        <p:grpSpPr>
          <a:xfrm>
            <a:off x="695381" y="4330238"/>
            <a:ext cx="4051486" cy="307777"/>
            <a:chOff x="695381" y="4532094"/>
            <a:chExt cx="4051486" cy="307777"/>
          </a:xfrm>
        </p:grpSpPr>
        <p:sp>
          <p:nvSpPr>
            <p:cNvPr id="49" name="TextBox 48"/>
            <p:cNvSpPr txBox="1"/>
            <p:nvPr/>
          </p:nvSpPr>
          <p:spPr>
            <a:xfrm>
              <a:off x="695381" y="4532094"/>
              <a:ext cx="1093016" cy="307777"/>
            </a:xfrm>
            <a:prstGeom prst="rect">
              <a:avLst/>
            </a:prstGeom>
            <a:noFill/>
          </p:spPr>
          <p:txBody>
            <a:bodyPr wrap="square" lIns="0" tIns="0" rIns="0" bIns="0" rtlCol="0">
              <a:spAutoFit/>
            </a:bodyPr>
            <a:lstStyle/>
            <a:p>
              <a:pPr algn="l">
                <a:lnSpc>
                  <a:spcPct val="100000"/>
                </a:lnSpc>
              </a:pPr>
              <a:r>
                <a:rPr lang="en-US" b="1" dirty="0" smtClean="0"/>
                <a:t>Op. risk expenses</a:t>
              </a:r>
              <a:r>
                <a:rPr lang="en-US" b="1" baseline="30000" dirty="0" smtClean="0"/>
                <a:t>1</a:t>
              </a:r>
              <a:endParaRPr lang="en-US" b="1" dirty="0"/>
            </a:p>
          </p:txBody>
        </p:sp>
        <p:sp>
          <p:nvSpPr>
            <p:cNvPr id="54" name="Rectangle 53"/>
            <p:cNvSpPr/>
            <p:nvPr/>
          </p:nvSpPr>
          <p:spPr bwMode="auto">
            <a:xfrm>
              <a:off x="1669981"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$694 </a:t>
              </a:r>
              <a:r>
                <a:rPr lang="en-US" dirty="0" smtClean="0">
                  <a:solidFill>
                    <a:schemeClr val="tx2"/>
                  </a:solidFill>
                </a:rPr>
                <a:t>MM</a:t>
              </a:r>
              <a:endParaRPr lang="en-US" dirty="0">
                <a:solidFill>
                  <a:srgbClr val="000000"/>
                </a:solidFill>
              </a:endParaRPr>
            </a:p>
          </p:txBody>
        </p:sp>
        <p:sp>
          <p:nvSpPr>
            <p:cNvPr id="55" name="Rectangle 54"/>
            <p:cNvSpPr/>
            <p:nvPr/>
          </p:nvSpPr>
          <p:spPr bwMode="auto">
            <a:xfrm>
              <a:off x="2776448"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$1,160 M</a:t>
              </a:r>
              <a:endParaRPr lang="en-US" dirty="0">
                <a:solidFill>
                  <a:srgbClr val="000000"/>
                </a:solidFill>
              </a:endParaRPr>
            </a:p>
          </p:txBody>
        </p:sp>
        <p:sp>
          <p:nvSpPr>
            <p:cNvPr id="60" name="Rectangle 59"/>
            <p:cNvSpPr/>
            <p:nvPr/>
          </p:nvSpPr>
          <p:spPr bwMode="auto">
            <a:xfrm>
              <a:off x="3882914" y="4562538"/>
              <a:ext cx="863953" cy="246888"/>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eaLnBrk="0" hangingPunct="0">
                <a:lnSpc>
                  <a:spcPct val="100000"/>
                </a:lnSpc>
              </a:pPr>
              <a:r>
                <a:rPr lang="en-US" dirty="0" smtClean="0">
                  <a:solidFill>
                    <a:srgbClr val="000000"/>
                  </a:solidFill>
                </a:rPr>
                <a:t>$466 </a:t>
              </a:r>
              <a:r>
                <a:rPr lang="en-US" dirty="0">
                  <a:solidFill>
                    <a:schemeClr val="tx2"/>
                  </a:solidFill>
                </a:rPr>
                <a:t>MM</a:t>
              </a:r>
              <a:endParaRPr lang="en-US" dirty="0">
                <a:solidFill>
                  <a:srgbClr val="000000"/>
                </a:solidFill>
              </a:endParaRPr>
            </a:p>
          </p:txBody>
        </p:sp>
      </p:grpSp>
      <p:sp>
        <p:nvSpPr>
          <p:cNvPr id="63" name="TextBox 62"/>
          <p:cNvSpPr txBox="1"/>
          <p:nvPr/>
        </p:nvSpPr>
        <p:spPr>
          <a:xfrm>
            <a:off x="3876657" y="3629947"/>
            <a:ext cx="876467" cy="307777"/>
          </a:xfrm>
          <a:prstGeom prst="rect">
            <a:avLst/>
          </a:prstGeom>
          <a:noFill/>
        </p:spPr>
        <p:txBody>
          <a:bodyPr wrap="square" lIns="0" tIns="0" rIns="0" bIns="0" rtlCol="0">
            <a:spAutoFit/>
          </a:bodyPr>
          <a:lstStyle/>
          <a:p>
            <a:pPr>
              <a:lnSpc>
                <a:spcPct val="100000"/>
              </a:lnSpc>
            </a:pPr>
            <a:r>
              <a:rPr lang="en-US" b="1" dirty="0" smtClean="0"/>
              <a:t>Impairment</a:t>
            </a:r>
          </a:p>
          <a:p>
            <a:pPr>
              <a:lnSpc>
                <a:spcPct val="100000"/>
              </a:lnSpc>
            </a:pPr>
            <a:r>
              <a:rPr lang="en-US" i="1" dirty="0" smtClean="0"/>
              <a:t>$5,049 MM</a:t>
            </a:r>
            <a:endParaRPr lang="en-US" i="1" dirty="0"/>
          </a:p>
        </p:txBody>
      </p:sp>
      <p:sp>
        <p:nvSpPr>
          <p:cNvPr id="89" name="Rectangle 88"/>
          <p:cNvSpPr/>
          <p:nvPr/>
        </p:nvSpPr>
        <p:spPr bwMode="auto">
          <a:xfrm>
            <a:off x="369016" y="3517901"/>
            <a:ext cx="4463339" cy="1997073"/>
          </a:xfrm>
          <a:prstGeom prst="rect">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sp>
        <p:nvSpPr>
          <p:cNvPr id="90" name="Footnote"/>
          <p:cNvSpPr/>
          <p:nvPr/>
        </p:nvSpPr>
        <p:spPr bwMode="auto">
          <a:xfrm>
            <a:off x="369017" y="5894943"/>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CCAR </a:t>
            </a:r>
            <a:r>
              <a:rPr lang="en-US" sz="800" dirty="0" smtClean="0">
                <a:latin typeface="Arial"/>
                <a:sym typeface="Arial"/>
              </a:rPr>
              <a:t>2016 results, SHUSA </a:t>
            </a:r>
            <a:r>
              <a:rPr lang="en-US" sz="800" dirty="0">
                <a:latin typeface="Arial"/>
                <a:sym typeface="Arial"/>
              </a:rPr>
              <a:t>Capital </a:t>
            </a:r>
            <a:r>
              <a:rPr lang="en-US" sz="800" dirty="0" smtClean="0">
                <a:latin typeface="Arial"/>
                <a:sym typeface="Arial"/>
              </a:rPr>
              <a:t>Plan. </a:t>
            </a:r>
            <a:r>
              <a:rPr lang="en-US" sz="800" dirty="0">
                <a:latin typeface="Arial"/>
                <a:sym typeface="Arial"/>
              </a:rPr>
              <a:t>A</a:t>
            </a:r>
            <a:r>
              <a:rPr lang="en-US" sz="800" dirty="0" smtClean="0">
                <a:latin typeface="Arial"/>
                <a:sym typeface="Arial"/>
              </a:rPr>
              <a:t>ll </a:t>
            </a:r>
            <a:r>
              <a:rPr lang="en-US" sz="800" dirty="0">
                <a:latin typeface="Arial"/>
                <a:sym typeface="Arial"/>
              </a:rPr>
              <a:t>numbers are </a:t>
            </a:r>
            <a:r>
              <a:rPr lang="en-US" sz="800" dirty="0" smtClean="0">
                <a:latin typeface="Arial"/>
                <a:sym typeface="Arial"/>
              </a:rPr>
              <a:t>approximations</a:t>
            </a:r>
          </a:p>
          <a:p>
            <a:pPr marL="119063" indent="-119063" algn="l">
              <a:lnSpc>
                <a:spcPct val="100000"/>
              </a:lnSpc>
              <a:buAutoNum type="arabicPeriod"/>
            </a:pPr>
            <a:r>
              <a:rPr lang="en-US" sz="800" dirty="0" smtClean="0">
                <a:latin typeface="Arial"/>
                <a:sym typeface="Arial"/>
              </a:rPr>
              <a:t>Equals Operational Risk Expense</a:t>
            </a:r>
          </a:p>
          <a:p>
            <a:pPr marL="119063" indent="-119063" algn="l">
              <a:lnSpc>
                <a:spcPct val="100000"/>
              </a:lnSpc>
              <a:buAutoNum type="arabicPeriod"/>
            </a:pPr>
            <a:r>
              <a:rPr lang="en-US" sz="800" dirty="0" smtClean="0">
                <a:latin typeface="Arial"/>
                <a:sym typeface="Arial"/>
              </a:rPr>
              <a:t>Equals </a:t>
            </a:r>
            <a:r>
              <a:rPr lang="en-US" sz="800" dirty="0">
                <a:latin typeface="Arial"/>
                <a:sym typeface="Arial"/>
              </a:rPr>
              <a:t>Leased Vehicle Expense (pulled out of total Non-Interest Expense)</a:t>
            </a:r>
          </a:p>
        </p:txBody>
      </p:sp>
      <p:sp>
        <p:nvSpPr>
          <p:cNvPr id="69" name="TextBox 68"/>
          <p:cNvSpPr txBox="1"/>
          <p:nvPr/>
        </p:nvSpPr>
        <p:spPr>
          <a:xfrm>
            <a:off x="2694554" y="2171082"/>
            <a:ext cx="1045383" cy="307777"/>
          </a:xfrm>
          <a:prstGeom prst="rect">
            <a:avLst/>
          </a:prstGeom>
          <a:noFill/>
        </p:spPr>
        <p:txBody>
          <a:bodyPr wrap="square" lIns="0" tIns="0" rIns="0" bIns="0" rtlCol="0">
            <a:spAutoFit/>
          </a:bodyPr>
          <a:lstStyle/>
          <a:p>
            <a:pPr>
              <a:lnSpc>
                <a:spcPct val="100000"/>
              </a:lnSpc>
            </a:pPr>
            <a:r>
              <a:rPr lang="en-US" b="1" dirty="0" smtClean="0"/>
              <a:t>BHC Stress </a:t>
            </a:r>
            <a:r>
              <a:rPr lang="en-US" i="1" dirty="0" smtClean="0"/>
              <a:t>$10,806 MM</a:t>
            </a:r>
            <a:endParaRPr lang="en-US" i="1" dirty="0"/>
          </a:p>
        </p:txBody>
      </p:sp>
      <p:sp>
        <p:nvSpPr>
          <p:cNvPr id="87" name="Rectangle 86"/>
          <p:cNvSpPr/>
          <p:nvPr/>
        </p:nvSpPr>
        <p:spPr bwMode="auto">
          <a:xfrm>
            <a:off x="347751" y="2110651"/>
            <a:ext cx="4503535" cy="1322396"/>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cs typeface="ＭＳ Ｐゴシック" pitchFamily="-112" charset="-128"/>
            </a:endParaRPr>
          </a:p>
        </p:txBody>
      </p:sp>
      <p:grpSp>
        <p:nvGrpSpPr>
          <p:cNvPr id="62" name="Group 61"/>
          <p:cNvGrpSpPr/>
          <p:nvPr/>
        </p:nvGrpSpPr>
        <p:grpSpPr>
          <a:xfrm>
            <a:off x="358196" y="72184"/>
            <a:ext cx="3914965" cy="189008"/>
            <a:chOff x="403281" y="164517"/>
            <a:chExt cx="3914965" cy="189008"/>
          </a:xfrm>
        </p:grpSpPr>
        <p:sp>
          <p:nvSpPr>
            <p:cNvPr id="64"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impairment</a:t>
              </a:r>
            </a:p>
          </p:txBody>
        </p:sp>
        <p:sp>
          <p:nvSpPr>
            <p:cNvPr id="65" name="Oval 6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71" name="Table 70"/>
          <p:cNvGraphicFramePr>
            <a:graphicFrameLocks noGrp="1"/>
          </p:cNvGraphicFramePr>
          <p:nvPr>
            <p:extLst>
              <p:ext uri="{D42A27DB-BD31-4B8C-83A1-F6EECF244321}">
                <p14:modId xmlns:p14="http://schemas.microsoft.com/office/powerpoint/2010/main" val="4230242684"/>
              </p:ext>
            </p:extLst>
          </p:nvPr>
        </p:nvGraphicFramePr>
        <p:xfrm>
          <a:off x="5100640" y="2144704"/>
          <a:ext cx="4090985" cy="2956083"/>
        </p:xfrm>
        <a:graphic>
          <a:graphicData uri="http://schemas.openxmlformats.org/drawingml/2006/table">
            <a:tbl>
              <a:tblPr firstCol="1"/>
              <a:tblGrid>
                <a:gridCol w="871535"/>
                <a:gridCol w="536575"/>
                <a:gridCol w="536575"/>
                <a:gridCol w="536575"/>
                <a:gridCol w="536575"/>
                <a:gridCol w="536575"/>
                <a:gridCol w="536575"/>
              </a:tblGrid>
              <a:tr h="0">
                <a:tc>
                  <a:txBody>
                    <a:bodyPr/>
                    <a:lstStyle/>
                    <a:p>
                      <a:pPr algn="l" fontAlgn="b"/>
                      <a:endParaRPr lang="en-US" sz="1000" b="0" i="0" u="none" strike="noStrike" dirty="0">
                        <a:solidFill>
                          <a:schemeClr val="accent1"/>
                        </a:solidFill>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smtClean="0">
                          <a:solidFill>
                            <a:schemeClr val="accent1"/>
                          </a:solidFill>
                          <a:effectLst/>
                          <a:latin typeface="Arial"/>
                        </a:rPr>
                        <a:t>SBNA</a:t>
                      </a:r>
                      <a:endParaRPr lang="en-US" sz="1100" b="1" i="0" u="none" strike="noStrike" dirty="0">
                        <a:solidFill>
                          <a:schemeClr val="accent1"/>
                        </a:solidFill>
                        <a:effectLst/>
                        <a:latin typeface="Arial"/>
                      </a:endParaRP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SC</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BSPR</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BSI</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SIS</a:t>
                      </a:r>
                    </a:p>
                  </a:txBody>
                  <a:tcPr marL="0" marR="0" marT="36005" marB="36005" anchor="ctr">
                    <a:lnL>
                      <a:noFill/>
                    </a:lnL>
                    <a:lnR>
                      <a:noFill/>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i="0" u="none" strike="noStrike" dirty="0">
                          <a:solidFill>
                            <a:schemeClr val="accent1"/>
                          </a:solidFill>
                          <a:effectLst/>
                          <a:latin typeface="Arial"/>
                        </a:rPr>
                        <a:t>SSLLC</a:t>
                      </a:r>
                    </a:p>
                  </a:txBody>
                  <a:tcPr marL="0" marR="0" marT="36005" marB="36005"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0474">
                <a:tc>
                  <a:txBody>
                    <a:bodyPr/>
                    <a:lstStyle/>
                    <a:p>
                      <a:pPr algn="l" fontAlgn="b"/>
                      <a:r>
                        <a:rPr lang="en-US" sz="1000" b="1" i="0" u="none" strike="noStrike" dirty="0">
                          <a:effectLst/>
                          <a:latin typeface="Arial"/>
                        </a:rPr>
                        <a:t>Revenue </a:t>
                      </a:r>
                      <a:endParaRPr lang="en-US" sz="1000" b="1" i="0" u="none" strike="noStrike" dirty="0" smtClean="0">
                        <a:effectLst/>
                        <a:latin typeface="Arial"/>
                      </a:endParaRPr>
                    </a:p>
                    <a:p>
                      <a:pPr algn="l" fontAlgn="b"/>
                      <a:r>
                        <a:rPr lang="en-US" sz="1000" b="1" i="0" u="none" strike="noStrike" dirty="0" smtClean="0">
                          <a:effectLst/>
                          <a:latin typeface="Arial"/>
                        </a:rPr>
                        <a:t>impairment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$699</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$2,067</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$201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$74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effectLst/>
                          <a:latin typeface="Arial"/>
                        </a:rPr>
                        <a:t>$104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6490">
                <a:tc>
                  <a:txBody>
                    <a:bodyPr/>
                    <a:lstStyle/>
                    <a:p>
                      <a:pPr algn="l" fontAlgn="b"/>
                      <a:r>
                        <a:rPr lang="en-US" sz="1000" b="1" i="0" u="none" strike="noStrike" dirty="0" smtClean="0">
                          <a:effectLst/>
                          <a:latin typeface="Arial"/>
                        </a:rPr>
                        <a:t>Op Risk </a:t>
                      </a:r>
                      <a:r>
                        <a:rPr lang="en-US" sz="1000" b="1" i="0" u="none" strike="noStrike" baseline="0" dirty="0" smtClean="0">
                          <a:effectLst/>
                          <a:latin typeface="Arial"/>
                        </a:rPr>
                        <a:t>expense  increase</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$263</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$182</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$7</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$11</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42505">
                <a:tc>
                  <a:txBody>
                    <a:bodyPr/>
                    <a:lstStyle/>
                    <a:p>
                      <a:pPr algn="l" fontAlgn="b"/>
                      <a:r>
                        <a:rPr lang="en-US" sz="1000" b="1" i="0" u="none" strike="noStrike" dirty="0">
                          <a:effectLst/>
                          <a:latin typeface="Arial"/>
                        </a:rPr>
                        <a:t>Leased Vehicle </a:t>
                      </a:r>
                      <a:r>
                        <a:rPr lang="en-US" sz="1000" b="1" i="0" u="none" strike="noStrike" baseline="0" dirty="0" smtClean="0">
                          <a:effectLst/>
                          <a:latin typeface="Arial"/>
                        </a:rPr>
                        <a:t>expense  increase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$219</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smtClean="0">
                          <a:effectLst/>
                          <a:latin typeface="Arial"/>
                        </a:rPr>
                        <a:t>–</a:t>
                      </a:r>
                      <a:endParaRPr lang="en-US" sz="1000" b="0" i="0" u="none" strike="noStrike" dirty="0">
                        <a:effectLst/>
                        <a:latin typeface="Arial"/>
                      </a:endParaRP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76490">
                <a:tc>
                  <a:txBody>
                    <a:bodyPr/>
                    <a:lstStyle/>
                    <a:p>
                      <a:pPr algn="l" fontAlgn="b"/>
                      <a:r>
                        <a:rPr lang="en-US" sz="1000" b="1" i="0" u="none" strike="noStrike" dirty="0" smtClean="0">
                          <a:effectLst/>
                          <a:latin typeface="Arial"/>
                        </a:rPr>
                        <a:t>Non-Interest</a:t>
                      </a:r>
                      <a:r>
                        <a:rPr lang="en-US" sz="1000" b="1" i="0" u="none" strike="noStrike" baseline="0" dirty="0" smtClean="0">
                          <a:effectLst/>
                          <a:latin typeface="Arial"/>
                        </a:rPr>
                        <a:t> expense increase </a:t>
                      </a:r>
                      <a:endParaRPr lang="en-US" sz="1000" b="1" i="0" u="none" strike="noStrike" dirty="0">
                        <a:effectLst/>
                        <a:latin typeface="Arial"/>
                      </a:endParaRPr>
                    </a:p>
                  </a:txBody>
                  <a:tcPr marL="45720" marR="45720" marT="36005" marB="3600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$107</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$1,134</a:t>
                      </a:r>
                    </a:p>
                  </a:txBody>
                  <a:tcPr marL="45720" marR="81724"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$34</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-$38</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-$21</a:t>
                      </a:r>
                    </a:p>
                  </a:txBody>
                  <a:tcPr marL="45720" marR="153733" marT="36005" marB="36005" anchor="ctr">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effectLst/>
                          <a:latin typeface="Arial"/>
                        </a:rPr>
                        <a:t>-$2</a:t>
                      </a:r>
                    </a:p>
                  </a:txBody>
                  <a:tcPr marL="45720" marR="153733" marT="36005" marB="36005" anchor="ctr">
                    <a:lnL>
                      <a:noFill/>
                    </a:lnL>
                    <a:lnR w="63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0474">
                <a:tc>
                  <a:txBody>
                    <a:bodyPr/>
                    <a:lstStyle/>
                    <a:p>
                      <a:pPr algn="l" fontAlgn="b"/>
                      <a:r>
                        <a:rPr lang="en-US" sz="1000" b="1" i="0" u="none" strike="noStrike" dirty="0">
                          <a:effectLst/>
                          <a:latin typeface="Arial"/>
                        </a:rPr>
                        <a:t>PPNR Impairment</a:t>
                      </a:r>
                    </a:p>
                  </a:txBody>
                  <a:tcPr marL="45720" marR="45720" marT="36005" marB="3600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$1,069</a:t>
                      </a:r>
                    </a:p>
                  </a:txBody>
                  <a:tcPr marL="45720" marR="81724"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$3,603</a:t>
                      </a:r>
                    </a:p>
                  </a:txBody>
                  <a:tcPr marL="45720" marR="81724"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$239</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$42</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$84</a:t>
                      </a:r>
                    </a:p>
                  </a:txBody>
                  <a:tcPr marL="45720" marR="153733" marT="36005" marB="36005" anchor="ctr">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b"/>
                      <a:r>
                        <a:rPr lang="en-US" sz="1000" b="1" i="0" u="none" strike="noStrike" dirty="0">
                          <a:effectLst/>
                          <a:latin typeface="Arial"/>
                        </a:rPr>
                        <a:t>$11</a:t>
                      </a:r>
                    </a:p>
                  </a:txBody>
                  <a:tcPr marL="45720" marR="153733" marT="36005" marB="36005" anchor="ctr">
                    <a:lnL>
                      <a:noFill/>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 name="TextBox 1"/>
          <p:cNvSpPr txBox="1"/>
          <p:nvPr/>
        </p:nvSpPr>
        <p:spPr>
          <a:xfrm>
            <a:off x="366713" y="1467899"/>
            <a:ext cx="377666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SHUSA credit losses &amp; PPNR impairment </a:t>
            </a:r>
          </a:p>
          <a:p>
            <a:pPr algn="l">
              <a:lnSpc>
                <a:spcPct val="100000"/>
              </a:lnSpc>
              <a:spcBef>
                <a:spcPts val="0"/>
              </a:spcBef>
              <a:spcAft>
                <a:spcPts val="0"/>
              </a:spcAft>
            </a:pPr>
            <a:r>
              <a:rPr lang="en-US" sz="1400" smtClean="0">
                <a:solidFill>
                  <a:schemeClr val="accent1"/>
                </a:solidFill>
                <a:latin typeface="+mj-lt"/>
              </a:rPr>
              <a:t>9Q Cumulative CCAR 2016</a:t>
            </a:r>
            <a:endParaRPr lang="en-US" sz="1400">
              <a:solidFill>
                <a:schemeClr val="accent1"/>
              </a:solidFill>
              <a:latin typeface="+mj-lt"/>
            </a:endParaRPr>
          </a:p>
        </p:txBody>
      </p:sp>
      <p:sp>
        <p:nvSpPr>
          <p:cNvPr id="4" name="TextBox 3"/>
          <p:cNvSpPr txBox="1"/>
          <p:nvPr/>
        </p:nvSpPr>
        <p:spPr>
          <a:xfrm>
            <a:off x="5100638" y="1467898"/>
            <a:ext cx="262704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PPNR</a:t>
            </a:r>
            <a:r>
              <a:rPr lang="en-US" sz="1400" b="1" dirty="0" smtClean="0">
                <a:solidFill>
                  <a:schemeClr val="accent1"/>
                </a:solidFill>
                <a:latin typeface="+mj-lt"/>
              </a:rPr>
              <a:t> impairment by entity</a:t>
            </a:r>
            <a:endParaRPr lang="en-US" sz="1400" b="1" dirty="0">
              <a:solidFill>
                <a:schemeClr val="accent1"/>
              </a:solidFill>
              <a:latin typeface="+mj-lt"/>
            </a:endParaRPr>
          </a:p>
        </p:txBody>
      </p:sp>
    </p:spTree>
    <p:extLst>
      <p:ext uri="{BB962C8B-B14F-4D97-AF65-F5344CB8AC3E}">
        <p14:creationId xmlns:p14="http://schemas.microsoft.com/office/powerpoint/2010/main" val="1360548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Calibration:</a:t>
            </a:r>
            <a:r>
              <a:rPr lang="en-US" b="0" dirty="0" smtClean="0"/>
              <a:t> Capital buffer allocation for </a:t>
            </a:r>
            <a:r>
              <a:rPr lang="en-US" b="0" dirty="0" err="1" smtClean="0"/>
              <a:t>PPNR</a:t>
            </a:r>
            <a:r>
              <a:rPr lang="en-US" b="0" dirty="0" smtClean="0"/>
              <a:t> impairment limit calibration</a:t>
            </a:r>
            <a:endParaRPr lang="en-US" b="0" dirty="0"/>
          </a:p>
        </p:txBody>
      </p:sp>
      <p:grpSp>
        <p:nvGrpSpPr>
          <p:cNvPr id="5" name="Group 4"/>
          <p:cNvGrpSpPr/>
          <p:nvPr/>
        </p:nvGrpSpPr>
        <p:grpSpPr>
          <a:xfrm>
            <a:off x="358196" y="72184"/>
            <a:ext cx="3914965" cy="189008"/>
            <a:chOff x="403281" y="164517"/>
            <a:chExt cx="3914965" cy="189008"/>
          </a:xfrm>
        </p:grpSpPr>
        <p:sp>
          <p:nvSpPr>
            <p:cNvPr id="6" name="Text Box 75"/>
            <p:cNvSpPr txBox="1">
              <a:spLocks noChangeArrowheads="1"/>
            </p:cNvSpPr>
            <p:nvPr/>
          </p:nvSpPr>
          <p:spPr bwMode="gray">
            <a:xfrm>
              <a:off x="636148" y="166688"/>
              <a:ext cx="368209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PPNR </a:t>
              </a:r>
              <a:r>
                <a:rPr lang="en-US" sz="1200" dirty="0" smtClean="0">
                  <a:solidFill>
                    <a:schemeClr val="accent1"/>
                  </a:solidFill>
                </a:rPr>
                <a:t>impairment</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8" name="Footnote"/>
          <p:cNvSpPr/>
          <p:nvPr/>
        </p:nvSpPr>
        <p:spPr>
          <a:xfrm>
            <a:off x="457994" y="6594542"/>
            <a:ext cx="8686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spcBef>
                <a:spcPts val="0"/>
              </a:spcBef>
              <a:spcAft>
                <a:spcPts val="0"/>
              </a:spcAft>
              <a:buAutoNum type="arabicPeriod"/>
            </a:pPr>
            <a:endParaRPr lang="en-US" sz="800" dirty="0" smtClean="0">
              <a:latin typeface="+mj-lt"/>
              <a:sym typeface="+mn-lt"/>
            </a:endParaRP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2015 and 2016 results</a:t>
            </a:r>
            <a:endParaRPr lang="en-GB" sz="800" dirty="0">
              <a:solidFill>
                <a:schemeClr val="tx1"/>
              </a:solidFill>
              <a:latin typeface="+mj-lt"/>
              <a:sym typeface="+mn-lt"/>
            </a:endParaRPr>
          </a:p>
        </p:txBody>
      </p:sp>
      <p:graphicFrame>
        <p:nvGraphicFramePr>
          <p:cNvPr id="11" name="Table 10"/>
          <p:cNvGraphicFramePr>
            <a:graphicFrameLocks noGrp="1"/>
          </p:cNvGraphicFramePr>
          <p:nvPr>
            <p:extLst>
              <p:ext uri="{D42A27DB-BD31-4B8C-83A1-F6EECF244321}">
                <p14:modId xmlns:p14="http://schemas.microsoft.com/office/powerpoint/2010/main" val="2464810228"/>
              </p:ext>
            </p:extLst>
          </p:nvPr>
        </p:nvGraphicFramePr>
        <p:xfrm>
          <a:off x="366711" y="2250017"/>
          <a:ext cx="8763098" cy="3273552"/>
        </p:xfrm>
        <a:graphic>
          <a:graphicData uri="http://schemas.openxmlformats.org/drawingml/2006/table">
            <a:tbl>
              <a:tblPr firstRow="1" bandRow="1">
                <a:tableStyleId>{5C22544A-7EE6-4342-B048-85BDC9FD1C3A}</a:tableStyleId>
              </a:tblPr>
              <a:tblGrid>
                <a:gridCol w="1132480"/>
                <a:gridCol w="1137683"/>
                <a:gridCol w="1177421"/>
                <a:gridCol w="981956"/>
                <a:gridCol w="868556"/>
                <a:gridCol w="864866"/>
                <a:gridCol w="866712"/>
                <a:gridCol w="866712"/>
                <a:gridCol w="866712"/>
              </a:tblGrid>
              <a:tr h="0">
                <a:tc rowSpan="2">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Binding constraint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Pre/post IHC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1200" b="1" dirty="0" smtClean="0">
                          <a:solidFill>
                            <a:schemeClr val="tx1"/>
                          </a:solidFill>
                          <a:latin typeface="Arial" panose="020B0604020202020204" pitchFamily="34" charset="0"/>
                          <a:cs typeface="Arial" panose="020B0604020202020204" pitchFamily="34" charset="0"/>
                        </a:rPr>
                        <a:t>CCAR loss metric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Total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Capital buffer allocated</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Total</a:t>
                      </a:r>
                      <a:r>
                        <a:rPr lang="en-US" sz="1200" b="1" baseline="0" dirty="0" smtClean="0">
                          <a:solidFill>
                            <a:schemeClr val="tx1"/>
                          </a:solidFill>
                          <a:latin typeface="Arial" panose="020B0604020202020204" pitchFamily="34" charset="0"/>
                          <a:cs typeface="Arial" panose="020B0604020202020204" pitchFamily="34" charset="0"/>
                        </a:rPr>
                        <a:t> loss budget</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dirty="0"/>
                    </a:p>
                  </a:txBody>
                  <a:tcP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SBNA</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Entity level ratios set boundaries </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Post-IHC </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$1,263</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$770</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$857</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$2,034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$2,120</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$1,069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$652</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$725</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$1,722</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$1,795</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rowSpan="4">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N/A </a:t>
                      </a:r>
                    </a:p>
                    <a:p>
                      <a:pPr marL="57150" indent="0" algn="l"/>
                      <a:r>
                        <a:rPr lang="en-GB" sz="1200" b="0" i="0" dirty="0" smtClean="0">
                          <a:solidFill>
                            <a:schemeClr val="tx1"/>
                          </a:solidFill>
                          <a:latin typeface="Arial" panose="020B0604020202020204" pitchFamily="34" charset="0"/>
                          <a:cs typeface="Arial" panose="020B0604020202020204" pitchFamily="34" charset="0"/>
                        </a:rPr>
                        <a:t>(entity level not</a:t>
                      </a:r>
                      <a:r>
                        <a:rPr lang="en-GB" sz="1200" b="0" i="0" baseline="0" dirty="0" smtClean="0">
                          <a:solidFill>
                            <a:schemeClr val="tx1"/>
                          </a:solidFill>
                          <a:latin typeface="Arial" panose="020B0604020202020204" pitchFamily="34" charset="0"/>
                          <a:cs typeface="Arial" panose="020B0604020202020204" pitchFamily="34" charset="0"/>
                        </a:rPr>
                        <a:t> affected by restatement)</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$534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$115</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$388</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dirty="0" smtClean="0">
                          <a:solidFill>
                            <a:schemeClr val="bg1">
                              <a:lumMod val="50000"/>
                            </a:schemeClr>
                          </a:solidFill>
                          <a:latin typeface="Arial" panose="020B0604020202020204" pitchFamily="34" charset="0"/>
                          <a:cs typeface="Arial" panose="020B0604020202020204" pitchFamily="34" charset="0"/>
                        </a:rPr>
                        <a:t>$9,649</a:t>
                      </a:r>
                      <a:endParaRPr lang="en-GB" sz="12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dirty="0" smtClean="0">
                          <a:solidFill>
                            <a:schemeClr val="bg1">
                              <a:lumMod val="50000"/>
                            </a:schemeClr>
                          </a:solidFill>
                          <a:latin typeface="Arial" panose="020B0604020202020204" pitchFamily="34" charset="0"/>
                          <a:cs typeface="Arial" panose="020B0604020202020204" pitchFamily="34" charset="0"/>
                        </a:rPr>
                        <a:t>$9,921</a:t>
                      </a:r>
                      <a:endParaRPr lang="en-GB" sz="12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$3,603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$43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$146</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$3,646</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accent1"/>
                          </a:solidFill>
                          <a:latin typeface="Arial" panose="020B0604020202020204" pitchFamily="34" charset="0"/>
                          <a:ea typeface="+mn-ea"/>
                          <a:cs typeface="Arial" panose="020B0604020202020204" pitchFamily="34" charset="0"/>
                        </a:rPr>
                        <a:t>$3,749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BSPR</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$255</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$63</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200" b="0" i="0" kern="1200" dirty="0" smtClean="0">
                          <a:solidFill>
                            <a:schemeClr val="bg1">
                              <a:lumMod val="50000"/>
                            </a:schemeClr>
                          </a:solidFill>
                          <a:latin typeface="Arial" panose="020B0604020202020204" pitchFamily="34" charset="0"/>
                          <a:ea typeface="+mn-ea"/>
                          <a:cs typeface="Arial" panose="020B0604020202020204" pitchFamily="34" charset="0"/>
                        </a:rPr>
                        <a:t>$89</a:t>
                      </a:r>
                      <a:endParaRPr lang="en-US"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$318</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r>
                        <a:rPr lang="en-GB" sz="1200" b="0" i="0" kern="1200" dirty="0" smtClean="0">
                          <a:solidFill>
                            <a:schemeClr val="bg1">
                              <a:lumMod val="50000"/>
                            </a:schemeClr>
                          </a:solidFill>
                          <a:latin typeface="Arial" panose="020B0604020202020204" pitchFamily="34" charset="0"/>
                          <a:ea typeface="+mn-ea"/>
                          <a:cs typeface="Arial" panose="020B0604020202020204" pitchFamily="34" charset="0"/>
                        </a:rPr>
                        <a:t>$344</a:t>
                      </a:r>
                      <a:endParaRPr lang="en-GB" sz="1200" b="0" i="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$239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$59</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$84</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$298</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chemeClr val="accent1"/>
                          </a:solidFill>
                          <a:latin typeface="Arial" panose="020B0604020202020204" pitchFamily="34" charset="0"/>
                          <a:cs typeface="Arial" panose="020B0604020202020204" pitchFamily="34" charset="0"/>
                        </a:rPr>
                        <a:t>$323</a:t>
                      </a:r>
                      <a:endParaRPr lang="en-GB" sz="1200" b="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BSI</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Proportional from</a:t>
                      </a:r>
                      <a:r>
                        <a:rPr lang="en-GB" sz="1200" b="0" i="0" baseline="0" dirty="0" smtClean="0">
                          <a:solidFill>
                            <a:schemeClr val="tx1"/>
                          </a:solidFill>
                          <a:latin typeface="Arial" panose="020B0604020202020204" pitchFamily="34" charset="0"/>
                          <a:cs typeface="Arial" panose="020B0604020202020204" pitchFamily="34" charset="0"/>
                        </a:rPr>
                        <a:t> </a:t>
                      </a:r>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Pre-IHC</a:t>
                      </a:r>
                      <a:r>
                        <a:rPr lang="en-GB" sz="1200" b="0" i="0" baseline="0" dirty="0" smtClean="0">
                          <a:solidFill>
                            <a:schemeClr val="tx1"/>
                          </a:solidFill>
                          <a:latin typeface="Arial" panose="020B0604020202020204" pitchFamily="34" charset="0"/>
                          <a:cs typeface="Arial" panose="020B0604020202020204" pitchFamily="34" charset="0"/>
                        </a:rPr>
                        <a:t> </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$42</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$10</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$16</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$52</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$58</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SIS</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$84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$21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$31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$105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$115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SSLLC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$11</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$3</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$14</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$15</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SHUSA consoldiated</a:t>
                      </a:r>
                      <a:r>
                        <a:rPr lang="en-US" sz="1200" b="1" baseline="30000" dirty="0" smtClean="0">
                          <a:solidFill>
                            <a:schemeClr val="tx1"/>
                          </a:solidFill>
                          <a:latin typeface="Arial" panose="020B0604020202020204" pitchFamily="34" charset="0"/>
                          <a:cs typeface="Arial" panose="020B0604020202020204" pitchFamily="34" charset="0"/>
                        </a:rPr>
                        <a:t>1</a:t>
                      </a:r>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baseline="0" dirty="0" smtClean="0">
                          <a:solidFill>
                            <a:schemeClr val="tx1"/>
                          </a:solidFill>
                          <a:latin typeface="Arial" panose="020B0604020202020204" pitchFamily="34" charset="0"/>
                          <a:cs typeface="Arial" panose="020B0604020202020204" pitchFamily="34" charset="0"/>
                        </a:rPr>
                        <a:t>Post-IHC</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Credit</a:t>
                      </a:r>
                      <a:r>
                        <a:rPr lang="en-GB" sz="1200" b="0" kern="1200" baseline="30000" dirty="0" smtClean="0">
                          <a:solidFill>
                            <a:schemeClr val="bg1">
                              <a:lumMod val="50000"/>
                            </a:schemeClr>
                          </a:solidFill>
                          <a:latin typeface="Arial" panose="020B0604020202020204" pitchFamily="34" charset="0"/>
                          <a:ea typeface="+mn-ea"/>
                          <a:cs typeface="Arial" panose="020B0604020202020204" pitchFamily="34" charset="0"/>
                        </a:rPr>
                        <a:t>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$11,052</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$1,633</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0" i="0" dirty="0" smtClean="0">
                          <a:solidFill>
                            <a:schemeClr val="bg1">
                              <a:lumMod val="50000"/>
                            </a:schemeClr>
                          </a:solidFill>
                          <a:latin typeface="Arial" panose="020B0604020202020204" pitchFamily="34" charset="0"/>
                          <a:cs typeface="Arial" panose="020B0604020202020204" pitchFamily="34" charset="0"/>
                        </a:rPr>
                        <a:t>$2,133</a:t>
                      </a:r>
                      <a:endParaRPr lang="en-GB" sz="1200" b="0" i="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0" dirty="0" smtClean="0">
                          <a:solidFill>
                            <a:schemeClr val="bg1">
                              <a:lumMod val="50000"/>
                            </a:schemeClr>
                          </a:solidFill>
                          <a:latin typeface="Arial" panose="020B0604020202020204" pitchFamily="34" charset="0"/>
                          <a:cs typeface="Arial" panose="020B0604020202020204" pitchFamily="34" charset="0"/>
                        </a:rPr>
                        <a:t>&gt;=$12,686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100" b="0" dirty="0" smtClean="0">
                          <a:solidFill>
                            <a:schemeClr val="bg1">
                              <a:lumMod val="50000"/>
                            </a:schemeClr>
                          </a:solidFill>
                          <a:latin typeface="Arial" panose="020B0604020202020204" pitchFamily="34" charset="0"/>
                          <a:cs typeface="Arial" panose="020B0604020202020204" pitchFamily="34" charset="0"/>
                        </a:rPr>
                        <a:t>&gt;=$13,186</a:t>
                      </a:r>
                      <a:endParaRPr lang="en-US" sz="1100" b="0" dirty="0">
                        <a:solidFill>
                          <a:schemeClr val="bg1">
                            <a:lumMod val="50000"/>
                          </a:schemeClr>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$4,913</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$726</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i="0" dirty="0" smtClean="0">
                          <a:solidFill>
                            <a:schemeClr val="accent1"/>
                          </a:solidFill>
                          <a:latin typeface="Arial" panose="020B0604020202020204" pitchFamily="34" charset="0"/>
                          <a:cs typeface="Arial" panose="020B0604020202020204" pitchFamily="34" charset="0"/>
                        </a:rPr>
                        <a:t>$948</a:t>
                      </a:r>
                      <a:endParaRPr lang="en-GB" sz="1200" b="0" i="0"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100" b="1" dirty="0" smtClean="0">
                          <a:solidFill>
                            <a:schemeClr val="accent1"/>
                          </a:solidFill>
                          <a:latin typeface="Arial" panose="020B0604020202020204" pitchFamily="34" charset="0"/>
                          <a:cs typeface="Arial" panose="020B0604020202020204" pitchFamily="34" charset="0"/>
                        </a:rPr>
                        <a:t>&gt;=$5,639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1000"/>
                        </a:lnSpc>
                      </a:pPr>
                      <a:r>
                        <a:rPr lang="en-US" sz="1100" b="1" dirty="0" smtClean="0">
                          <a:solidFill>
                            <a:schemeClr val="accent1"/>
                          </a:solidFill>
                          <a:latin typeface="Arial" panose="020B0604020202020204" pitchFamily="34" charset="0"/>
                          <a:cs typeface="Arial" panose="020B0604020202020204" pitchFamily="34" charset="0"/>
                        </a:rPr>
                        <a:t>&gt;=$5,861</a:t>
                      </a:r>
                      <a:endParaRPr lang="en-US" sz="1100" b="1" dirty="0">
                        <a:solidFill>
                          <a:schemeClr val="accent1"/>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16" name="Rectangular Callout 15"/>
          <p:cNvSpPr/>
          <p:nvPr/>
        </p:nvSpPr>
        <p:spPr>
          <a:xfrm>
            <a:off x="6282734" y="1461026"/>
            <a:ext cx="2337391" cy="576016"/>
          </a:xfrm>
          <a:prstGeom prst="wedgeRectCallout">
            <a:avLst>
              <a:gd name="adj1" fmla="val -29055"/>
              <a:gd name="adj2" fmla="val 85566"/>
            </a:avLst>
          </a:prstGeom>
          <a:solidFill>
            <a:schemeClr val="bg2">
              <a:lumMod val="20000"/>
              <a:lumOff val="80000"/>
            </a:schemeClr>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l">
              <a:lnSpc>
                <a:spcPct val="100000"/>
              </a:lnSpc>
            </a:pPr>
            <a:r>
              <a:rPr lang="en-GB" dirty="0" smtClean="0">
                <a:solidFill>
                  <a:schemeClr val="tx1"/>
                </a:solidFill>
                <a:latin typeface="Arial"/>
                <a:cs typeface="Arial" panose="020B0604020202020204" pitchFamily="34" charset="0"/>
                <a:sym typeface="Arial"/>
              </a:rPr>
              <a:t>Allocated proportionally between </a:t>
            </a:r>
            <a:r>
              <a:rPr lang="en-GB" b="1" dirty="0" smtClean="0">
                <a:solidFill>
                  <a:schemeClr val="tx1"/>
                </a:solidFill>
                <a:latin typeface="Arial"/>
                <a:cs typeface="Arial" panose="020B0604020202020204" pitchFamily="34" charset="0"/>
                <a:sym typeface="Arial"/>
              </a:rPr>
              <a:t>PPNR impairment </a:t>
            </a:r>
            <a:r>
              <a:rPr lang="en-GB" dirty="0" smtClean="0">
                <a:solidFill>
                  <a:schemeClr val="tx1"/>
                </a:solidFill>
                <a:latin typeface="Arial"/>
                <a:cs typeface="Arial" panose="020B0604020202020204" pitchFamily="34" charset="0"/>
                <a:sym typeface="Arial"/>
              </a:rPr>
              <a:t>and credit losses (see Credit risk section)</a:t>
            </a:r>
          </a:p>
        </p:txBody>
      </p:sp>
      <p:sp>
        <p:nvSpPr>
          <p:cNvPr id="3" name="TextBox 2"/>
          <p:cNvSpPr txBox="1"/>
          <p:nvPr/>
        </p:nvSpPr>
        <p:spPr>
          <a:xfrm>
            <a:off x="374032" y="1465754"/>
            <a:ext cx="59087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Entity level capital buffer allocation to </a:t>
            </a:r>
            <a:r>
              <a:rPr lang="en-US" sz="1400" b="1" dirty="0" err="1" smtClean="0">
                <a:solidFill>
                  <a:schemeClr val="accent1"/>
                </a:solidFill>
                <a:latin typeface="+mj-lt"/>
              </a:rPr>
              <a:t>PPNR</a:t>
            </a:r>
            <a:r>
              <a:rPr lang="en-US" sz="1400" b="1" dirty="0" smtClean="0">
                <a:solidFill>
                  <a:schemeClr val="accent1"/>
                </a:solidFill>
                <a:latin typeface="+mj-lt"/>
              </a:rPr>
              <a:t> impairment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19" name="Oval 18"/>
          <p:cNvSpPr/>
          <p:nvPr/>
        </p:nvSpPr>
        <p:spPr>
          <a:xfrm>
            <a:off x="5634474"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GB" sz="1400" b="1" dirty="0">
                <a:solidFill>
                  <a:schemeClr val="bg1"/>
                </a:solidFill>
                <a:latin typeface="Arial" panose="020B0604020202020204" pitchFamily="34" charset="0"/>
                <a:cs typeface="Arial" panose="020B0604020202020204" pitchFamily="34" charset="0"/>
              </a:rPr>
              <a:t>+</a:t>
            </a:r>
            <a:endParaRPr lang="en-GB" sz="1400" b="1" dirty="0" smtClean="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7204411"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US" sz="1800" b="1" dirty="0">
                <a:solidFill>
                  <a:schemeClr val="bg1"/>
                </a:solidFill>
                <a:latin typeface="Arial" panose="020B0604020202020204" pitchFamily="34" charset="0"/>
                <a:cs typeface="Arial" panose="020B0604020202020204" pitchFamily="34" charset="0"/>
              </a:rPr>
              <a:t>=</a:t>
            </a:r>
            <a:endParaRPr lang="en-GB" sz="1800" b="1" dirty="0">
              <a:solidFill>
                <a:schemeClr val="bg1"/>
              </a:solidFill>
              <a:latin typeface="Arial" panose="020B0604020202020204" pitchFamily="34" charset="0"/>
              <a:cs typeface="Arial" panose="020B0604020202020204" pitchFamily="34" charset="0"/>
            </a:endParaRPr>
          </a:p>
        </p:txBody>
      </p:sp>
      <p:sp>
        <p:nvSpPr>
          <p:cNvPr id="14" name="Footnote"/>
          <p:cNvSpPr/>
          <p:nvPr/>
        </p:nvSpPr>
        <p:spPr bwMode="auto">
          <a:xfrm>
            <a:off x="366713" y="5893835"/>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GB" sz="800" dirty="0">
                <a:sym typeface="+mn-lt"/>
              </a:rPr>
              <a:t>Source: </a:t>
            </a:r>
            <a:r>
              <a:rPr lang="en-US" sz="800" dirty="0">
                <a:sym typeface="+mn-lt"/>
              </a:rPr>
              <a:t>CCAR </a:t>
            </a:r>
            <a:r>
              <a:rPr lang="en-US" sz="800" dirty="0" smtClean="0">
                <a:sym typeface="+mn-lt"/>
              </a:rPr>
              <a:t>2016 results</a:t>
            </a:r>
            <a:endParaRPr lang="en-GB" sz="800" dirty="0" smtClean="0">
              <a:latin typeface="Arial"/>
              <a:cs typeface="Arial" panose="020B0604020202020204" pitchFamily="34" charset="0"/>
              <a:sym typeface="Arial"/>
            </a:endParaRPr>
          </a:p>
          <a:p>
            <a:pPr marL="228600" indent="-228600" algn="l">
              <a:lnSpc>
                <a:spcPct val="100000"/>
              </a:lnSpc>
              <a:buAutoNum type="arabicPeriod"/>
            </a:pPr>
            <a:r>
              <a:rPr lang="en-GB" sz="800" dirty="0" smtClean="0">
                <a:latin typeface="Arial"/>
                <a:cs typeface="Arial" panose="020B0604020202020204" pitchFamily="34" charset="0"/>
                <a:sym typeface="Arial"/>
              </a:rPr>
              <a:t>SHUSA consolidated PPNR is </a:t>
            </a:r>
            <a:r>
              <a:rPr lang="en-GB" sz="800" dirty="0">
                <a:latin typeface="Arial"/>
                <a:cs typeface="Arial" panose="020B0604020202020204" pitchFamily="34" charset="0"/>
                <a:sym typeface="Arial"/>
              </a:rPr>
              <a:t>lower than total of entities after </a:t>
            </a:r>
            <a:r>
              <a:rPr lang="en-GB" sz="800" dirty="0" smtClean="0">
                <a:latin typeface="Arial"/>
                <a:cs typeface="Arial" panose="020B0604020202020204" pitchFamily="34" charset="0"/>
                <a:sym typeface="Arial"/>
              </a:rPr>
              <a:t>netting from consolidation</a:t>
            </a:r>
          </a:p>
          <a:p>
            <a:pPr marL="228600" indent="-228600" algn="l">
              <a:lnSpc>
                <a:spcPct val="100000"/>
              </a:lnSpc>
              <a:buAutoNum type="arabicPeriod"/>
            </a:pPr>
            <a:r>
              <a:rPr lang="en-GB" sz="800" dirty="0" smtClean="0">
                <a:latin typeface="Arial"/>
                <a:cs typeface="Arial" panose="020B0604020202020204" pitchFamily="34" charset="0"/>
                <a:sym typeface="Arial"/>
              </a:rPr>
              <a:t>SHUSA credit losses are the sum of BSPR, SC, and SBNA total losses</a:t>
            </a:r>
            <a:endParaRPr lang="en-GB" sz="800" dirty="0">
              <a:latin typeface="Arial"/>
              <a:cs typeface="Arial" panose="020B0604020202020204" pitchFamily="34" charset="0"/>
              <a:sym typeface="Arial"/>
            </a:endParaRPr>
          </a:p>
        </p:txBody>
      </p:sp>
    </p:spTree>
    <p:extLst>
      <p:ext uri="{BB962C8B-B14F-4D97-AF65-F5344CB8AC3E}">
        <p14:creationId xmlns:p14="http://schemas.microsoft.com/office/powerpoint/2010/main" val="560479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prstGeom prst="rect">
            <a:avLst/>
          </a:prstGeom>
        </p:spPr>
        <p:txBody>
          <a:bodyPr/>
          <a:lstStyle/>
          <a:p>
            <a:r>
              <a:rPr lang="en-US" dirty="0" smtClean="0"/>
              <a:t>Calibration: </a:t>
            </a:r>
            <a:r>
              <a:rPr lang="en-US" b="0" dirty="0" smtClean="0"/>
              <a:t>Loss in stress</a:t>
            </a:r>
            <a:endParaRPr lang="en-GB" b="0" dirty="0"/>
          </a:p>
        </p:txBody>
      </p:sp>
      <p:grpSp>
        <p:nvGrpSpPr>
          <p:cNvPr id="5" name="Group 4"/>
          <p:cNvGrpSpPr/>
          <p:nvPr/>
        </p:nvGrpSpPr>
        <p:grpSpPr>
          <a:xfrm>
            <a:off x="358196" y="72184"/>
            <a:ext cx="3652073" cy="189008"/>
            <a:chOff x="403281" y="164517"/>
            <a:chExt cx="3652073" cy="189008"/>
          </a:xfrm>
        </p:grpSpPr>
        <p:sp>
          <p:nvSpPr>
            <p:cNvPr id="6" name="Text Box 75"/>
            <p:cNvSpPr txBox="1">
              <a:spLocks noChangeArrowheads="1"/>
            </p:cNvSpPr>
            <p:nvPr/>
          </p:nvSpPr>
          <p:spPr bwMode="gray">
            <a:xfrm>
              <a:off x="636148" y="166688"/>
              <a:ext cx="341920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Loss </a:t>
              </a:r>
              <a:r>
                <a:rPr lang="en-US" sz="1200" dirty="0" smtClean="0">
                  <a:solidFill>
                    <a:schemeClr val="accent1"/>
                  </a:solidFill>
                </a:rPr>
                <a:t>in Stress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5" name="Table 18"/>
          <p:cNvGraphicFramePr>
            <a:graphicFrameLocks noGrp="1"/>
          </p:cNvGraphicFramePr>
          <p:nvPr>
            <p:extLst>
              <p:ext uri="{D42A27DB-BD31-4B8C-83A1-F6EECF244321}">
                <p14:modId xmlns:p14="http://schemas.microsoft.com/office/powerpoint/2010/main" val="2079266968"/>
              </p:ext>
            </p:extLst>
          </p:nvPr>
        </p:nvGraphicFramePr>
        <p:xfrm>
          <a:off x="358196" y="1935762"/>
          <a:ext cx="4085217" cy="3883040"/>
        </p:xfrm>
        <a:graphic>
          <a:graphicData uri="http://schemas.openxmlformats.org/drawingml/2006/table">
            <a:tbl>
              <a:tblPr firstRow="1" bandRow="1"/>
              <a:tblGrid>
                <a:gridCol w="2681261"/>
                <a:gridCol w="82527"/>
                <a:gridCol w="1321429"/>
              </a:tblGrid>
              <a:tr h="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r>
                        <a:rPr lang="es-ES" sz="1000" dirty="0" smtClean="0">
                          <a:solidFill>
                            <a:prstClr val="white">
                              <a:lumMod val="50000"/>
                            </a:prstClr>
                          </a:solidFill>
                          <a:latin typeface="Arial" panose="020B0604020202020204" pitchFamily="34" charset="0"/>
                          <a:cs typeface="Arial" panose="020B0604020202020204" pitchFamily="34" charset="0"/>
                        </a:rPr>
                        <a:t>Figures in $MM</a:t>
                      </a:r>
                      <a:endParaRPr lang="es-ES_tradnl" sz="1000" dirty="0">
                        <a:solidFill>
                          <a:prstClr val="white">
                            <a:lumMod val="50000"/>
                          </a:prstClr>
                        </a:solidFill>
                        <a:latin typeface="Arial" panose="020B0604020202020204" pitchFamily="34" charset="0"/>
                        <a:cs typeface="Arial" panose="020B0604020202020204" pitchFamily="34" charset="0"/>
                      </a:endParaRPr>
                    </a:p>
                  </a:txBody>
                  <a:tcPr marL="36000" anchor="b">
                    <a:lnL w="12700" cmpd="sng">
                      <a:noFill/>
                    </a:lnL>
                    <a:lnR w="12700" cmpd="sng">
                      <a:noFill/>
                    </a:lnR>
                    <a:lnT w="12700" cmpd="sng">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endParaRPr lang="en-US" sz="1000" noProof="0" dirty="0">
                        <a:solidFill>
                          <a:schemeClr val="tx1">
                            <a:lumMod val="50000"/>
                            <a:lumOff val="50000"/>
                          </a:schemeClr>
                        </a:solidFill>
                        <a:latin typeface="Arial" panose="020B0604020202020204" pitchFamily="34" charset="0"/>
                        <a:cs typeface="Arial" panose="020B0604020202020204" pitchFamily="34" charset="0"/>
                      </a:endParaRPr>
                    </a:p>
                  </a:txBody>
                  <a:tcPr marL="0" marR="0"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1000" noProof="0" dirty="0" smtClean="0">
                          <a:solidFill>
                            <a:schemeClr val="accent1"/>
                          </a:solidFill>
                          <a:latin typeface="Arial" panose="020B0604020202020204" pitchFamily="34" charset="0"/>
                          <a:cs typeface="Arial" panose="020B0604020202020204" pitchFamily="34" charset="0"/>
                        </a:rPr>
                        <a:t>2016F (Worst year)</a:t>
                      </a:r>
                      <a:endParaRPr lang="en-US" sz="1000" noProof="0" dirty="0">
                        <a:solidFill>
                          <a:schemeClr val="accent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i="0" noProof="0" dirty="0" smtClean="0">
                          <a:solidFill>
                            <a:schemeClr val="bg1"/>
                          </a:solidFill>
                          <a:latin typeface="Arial" panose="020B0604020202020204" pitchFamily="34" charset="0"/>
                          <a:cs typeface="Arial" panose="020B0604020202020204" pitchFamily="34" charset="0"/>
                        </a:rPr>
                        <a:t>IFRS basis (as used in US ICAAP test)</a:t>
                      </a:r>
                      <a:endParaRPr lang="en-US" sz="1000" b="1" i="1"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(1,463)</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69219">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i="1" baseline="0" noProof="0" dirty="0" smtClean="0">
                          <a:solidFill>
                            <a:schemeClr val="bg1">
                              <a:lumMod val="50000"/>
                            </a:schemeClr>
                          </a:solidFill>
                          <a:latin typeface="Arial" panose="020B0604020202020204" pitchFamily="34" charset="0"/>
                          <a:cs typeface="Arial" panose="020B0604020202020204" pitchFamily="34" charset="0"/>
                        </a:rPr>
                        <a:t>Adjustments</a:t>
                      </a:r>
                      <a:endParaRPr lang="en-US" sz="1000" b="1" i="1" baseline="30000" noProof="0" dirty="0">
                        <a:solidFill>
                          <a:schemeClr val="bg1">
                            <a:lumMod val="50000"/>
                          </a:schemeClr>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1" u="none" strike="noStrike" baseline="0" noProof="0" dirty="0">
                        <a:solidFill>
                          <a:schemeClr val="bg1">
                            <a:lumMod val="50000"/>
                          </a:schemeClr>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1" kern="1200" baseline="0" noProof="0" dirty="0" smtClean="0">
                          <a:solidFill>
                            <a:schemeClr val="bg1">
                              <a:lumMod val="50000"/>
                            </a:schemeClr>
                          </a:solidFill>
                          <a:latin typeface="Arial" panose="020B0604020202020204" pitchFamily="34" charset="0"/>
                          <a:ea typeface="+mn-ea"/>
                          <a:cs typeface="Arial" panose="020B0604020202020204" pitchFamily="34" charset="0"/>
                        </a:rPr>
                        <a:t>+ 34</a:t>
                      </a:r>
                      <a:endParaRPr lang="en-US" sz="1000" b="1" i="1" kern="1200" baseline="0" noProof="0" dirty="0">
                        <a:solidFill>
                          <a:schemeClr val="bg1">
                            <a:lumMod val="50000"/>
                          </a:schemeClr>
                        </a:solidFill>
                        <a:latin typeface="Arial" panose="020B0604020202020204" pitchFamily="34" charset="0"/>
                        <a:ea typeface="+mn-ea"/>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000" b="1" i="0" kern="1200" noProof="0" dirty="0" smtClean="0">
                          <a:solidFill>
                            <a:schemeClr val="bg1"/>
                          </a:solidFill>
                          <a:latin typeface="Arial" panose="020B0604020202020204" pitchFamily="34" charset="0"/>
                          <a:ea typeface=""/>
                          <a:cs typeface="Arial" panose="020B0604020202020204" pitchFamily="34" charset="0"/>
                        </a:rPr>
                        <a:t>PBT (Normalized)</a:t>
                      </a:r>
                      <a:endParaRPr lang="en-US" sz="1000" b="1" i="0" kern="1200" noProof="0" dirty="0">
                        <a:solidFill>
                          <a:schemeClr val="bg1"/>
                        </a:solidFill>
                        <a:latin typeface="Arial" panose="020B0604020202020204" pitchFamily="34" charset="0"/>
                        <a:ea typeface=""/>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(1,429)</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endParaRPr lang="en-US" sz="1000" b="1" baseline="30000"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noProof="0" dirty="0" smtClean="0">
                          <a:solidFill>
                            <a:schemeClr val="bg1"/>
                          </a:solidFill>
                          <a:latin typeface="Arial" panose="020B0604020202020204" pitchFamily="34" charset="0"/>
                          <a:cs typeface="Arial" panose="020B0604020202020204" pitchFamily="34" charset="0"/>
                        </a:rPr>
                        <a:t>FRB</a:t>
                      </a:r>
                      <a:r>
                        <a:rPr lang="en-US" sz="1000" b="1" baseline="0" noProof="0" dirty="0" smtClean="0">
                          <a:solidFill>
                            <a:schemeClr val="bg1"/>
                          </a:solidFill>
                          <a:latin typeface="Arial" panose="020B0604020202020204" pitchFamily="34" charset="0"/>
                          <a:cs typeface="Arial" panose="020B0604020202020204" pitchFamily="34" charset="0"/>
                        </a:rPr>
                        <a:t> Adverse stressed losses</a:t>
                      </a:r>
                      <a:endParaRPr lang="en-US" sz="1000" b="1" baseline="30000"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1,585</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2563" lvl="1" indent="0"/>
                      <a:r>
                        <a:rPr lang="en-US" sz="1000" b="0" noProof="0" dirty="0" smtClean="0">
                          <a:solidFill>
                            <a:schemeClr val="tx1"/>
                          </a:solidFill>
                          <a:latin typeface="Arial" panose="020B0604020202020204" pitchFamily="34" charset="0"/>
                          <a:cs typeface="Arial" panose="020B0604020202020204" pitchFamily="34" charset="0"/>
                        </a:rPr>
                        <a:t>Decline in Net Operating </a:t>
                      </a:r>
                      <a:r>
                        <a:rPr lang="en-US" sz="1000" b="0" baseline="0" noProof="0" dirty="0" smtClean="0">
                          <a:solidFill>
                            <a:schemeClr val="tx1"/>
                          </a:solidFill>
                          <a:latin typeface="Arial" panose="020B0604020202020204" pitchFamily="34" charset="0"/>
                          <a:cs typeface="Arial" panose="020B0604020202020204" pitchFamily="34" charset="0"/>
                        </a:rPr>
                        <a:t>Income</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baseline="3000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(282)</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Net Provisions</a:t>
                      </a:r>
                      <a:r>
                        <a:rPr lang="en-US" sz="1000" b="0" kern="1200" baseline="30000" noProof="0" dirty="0" smtClean="0">
                          <a:solidFill>
                            <a:schemeClr val="tx1"/>
                          </a:solidFill>
                          <a:latin typeface="Arial" panose="020B0604020202020204" pitchFamily="34" charset="0"/>
                          <a:cs typeface="Arial" panose="020B0604020202020204" pitchFamily="34" charset="0"/>
                        </a:rPr>
                        <a:t>1</a:t>
                      </a:r>
                      <a:endParaRPr lang="en-US" sz="1000" b="0" noProof="0" dirty="0">
                        <a:solidFill>
                          <a:schemeClr val="tx1"/>
                        </a:solidFill>
                        <a:latin typeface="Arial" panose="020B0604020202020204" pitchFamily="34" charset="0"/>
                        <a:cs typeface="Arial" panose="020B0604020202020204" pitchFamily="34" charset="0"/>
                      </a:endParaRPr>
                    </a:p>
                  </a:txBody>
                  <a:tcPr marL="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rtl="0"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(531)</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Concentration</a:t>
                      </a:r>
                      <a:r>
                        <a:rPr lang="en-US" sz="1000" b="0" baseline="0" noProof="0" dirty="0" smtClean="0">
                          <a:solidFill>
                            <a:schemeClr val="tx1"/>
                          </a:solidFill>
                          <a:latin typeface="Arial" panose="020B0604020202020204" pitchFamily="34" charset="0"/>
                          <a:cs typeface="Arial" panose="020B0604020202020204" pitchFamily="34" charset="0"/>
                        </a:rPr>
                        <a:t> risk (GCB)</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noProof="0" dirty="0">
                        <a:solidFill>
                          <a:schemeClr val="tx1"/>
                        </a:solidFill>
                        <a:latin typeface="Arial" panose="020B0604020202020204" pitchFamily="34" charset="0"/>
                        <a:cs typeface="Arial" panose="020B0604020202020204" pitchFamily="34" charset="0"/>
                      </a:endParaRPr>
                    </a:p>
                  </a:txBody>
                  <a:tcPr marL="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(127)</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179388" lvl="1" indent="0"/>
                      <a:r>
                        <a:rPr lang="en-US" sz="1000" b="0" noProof="0" dirty="0" smtClean="0">
                          <a:solidFill>
                            <a:schemeClr val="tx1"/>
                          </a:solidFill>
                          <a:latin typeface="Arial" panose="020B0604020202020204" pitchFamily="34" charset="0"/>
                          <a:cs typeface="Arial" panose="020B0604020202020204" pitchFamily="34" charset="0"/>
                        </a:rPr>
                        <a:t>Increase in Trading portfolio risk</a:t>
                      </a:r>
                      <a:r>
                        <a:rPr lang="en-US" sz="1000" b="0" baseline="30000" noProof="0" dirty="0" smtClean="0">
                          <a:solidFill>
                            <a:schemeClr val="tx1"/>
                          </a:solidFill>
                          <a:latin typeface="Arial" panose="020B0604020202020204" pitchFamily="34" charset="0"/>
                          <a:cs typeface="Arial" panose="020B0604020202020204" pitchFamily="34" charset="0"/>
                        </a:rPr>
                        <a:t>2</a:t>
                      </a:r>
                      <a:endParaRPr lang="en-US" sz="1000" b="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(20)</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85738" lvl="1" indent="0"/>
                      <a:r>
                        <a:rPr lang="en-US" sz="1000" b="0" kern="1200" baseline="0" noProof="0" dirty="0" smtClean="0">
                          <a:solidFill>
                            <a:schemeClr val="tx1"/>
                          </a:solidFill>
                          <a:latin typeface="Arial" panose="020B0604020202020204" pitchFamily="34" charset="0"/>
                          <a:ea typeface="+mn-ea"/>
                          <a:cs typeface="Arial" panose="020B0604020202020204" pitchFamily="34" charset="0"/>
                        </a:rPr>
                        <a:t>Increase in Stressed CVA</a:t>
                      </a:r>
                      <a:r>
                        <a:rPr lang="en-US" sz="1000" b="0" kern="1200" baseline="30000" noProof="0" dirty="0" smtClean="0">
                          <a:solidFill>
                            <a:schemeClr val="tx1"/>
                          </a:solidFill>
                          <a:latin typeface="Arial" panose="020B0604020202020204" pitchFamily="34" charset="0"/>
                          <a:ea typeface="+mn-ea"/>
                          <a:cs typeface="Arial" panose="020B0604020202020204" pitchFamily="34" charset="0"/>
                        </a:rPr>
                        <a:t>2</a:t>
                      </a:r>
                      <a:endParaRPr lang="en-US" sz="1000" b="0" kern="1200" baseline="0" noProof="0" dirty="0">
                        <a:solidFill>
                          <a:schemeClr val="tx1"/>
                        </a:solidFill>
                        <a:latin typeface="Arial" panose="020B0604020202020204" pitchFamily="34" charset="0"/>
                        <a:ea typeface="+mn-ea"/>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(20)</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US" sz="1000" b="1" i="0" noProof="0" dirty="0" smtClean="0">
                          <a:solidFill>
                            <a:schemeClr val="bg1"/>
                          </a:solidFill>
                          <a:latin typeface="Arial" panose="020B0604020202020204" pitchFamily="34" charset="0"/>
                          <a:cs typeface="Arial" panose="020B0604020202020204" pitchFamily="34" charset="0"/>
                        </a:rPr>
                        <a:t>Stressed</a:t>
                      </a:r>
                      <a:r>
                        <a:rPr lang="en-US" sz="1000" b="1" i="0" baseline="0" noProof="0" dirty="0" smtClean="0">
                          <a:solidFill>
                            <a:schemeClr val="bg1"/>
                          </a:solidFill>
                          <a:latin typeface="Arial" panose="020B0604020202020204" pitchFamily="34" charset="0"/>
                          <a:cs typeface="Arial" panose="020B0604020202020204" pitchFamily="34" charset="0"/>
                        </a:rPr>
                        <a:t> l</a:t>
                      </a:r>
                      <a:r>
                        <a:rPr lang="en-US" sz="1000" b="1" i="0" noProof="0" dirty="0" smtClean="0">
                          <a:solidFill>
                            <a:schemeClr val="bg1"/>
                          </a:solidFill>
                          <a:latin typeface="Arial" panose="020B0604020202020204" pitchFamily="34" charset="0"/>
                          <a:cs typeface="Arial" panose="020B0604020202020204" pitchFamily="34" charset="0"/>
                        </a:rPr>
                        <a:t>osses</a:t>
                      </a:r>
                      <a:r>
                        <a:rPr lang="en-US" sz="1000" b="1" i="0" baseline="0" noProof="0" dirty="0" smtClean="0">
                          <a:solidFill>
                            <a:schemeClr val="bg1"/>
                          </a:solidFill>
                          <a:latin typeface="Arial" panose="020B0604020202020204" pitchFamily="34" charset="0"/>
                          <a:cs typeface="Arial" panose="020B0604020202020204" pitchFamily="34" charset="0"/>
                        </a:rPr>
                        <a:t>/PBT (</a:t>
                      </a:r>
                      <a:r>
                        <a:rPr lang="en-US" sz="1000" b="1" i="0" baseline="0" noProof="0" dirty="0" err="1" smtClean="0">
                          <a:solidFill>
                            <a:schemeClr val="bg1"/>
                          </a:solidFill>
                          <a:latin typeface="Arial" panose="020B0604020202020204" pitchFamily="34" charset="0"/>
                          <a:cs typeface="Arial" panose="020B0604020202020204" pitchFamily="34" charset="0"/>
                        </a:rPr>
                        <a:t>exclu</a:t>
                      </a:r>
                      <a:r>
                        <a:rPr lang="en-US" sz="1000" b="1" i="0" baseline="0" noProof="0" dirty="0" smtClean="0">
                          <a:solidFill>
                            <a:schemeClr val="bg1"/>
                          </a:solidFill>
                          <a:latin typeface="Arial" panose="020B0604020202020204" pitchFamily="34" charset="0"/>
                          <a:cs typeface="Arial" panose="020B0604020202020204" pitchFamily="34" charset="0"/>
                        </a:rPr>
                        <a:t>. Op Risk)</a:t>
                      </a:r>
                      <a:endParaRPr lang="en-US" sz="1000" b="1" i="1" noProof="0" dirty="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(69)%</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185738" lvl="1" indent="0"/>
                      <a:r>
                        <a:rPr lang="en-US" sz="1000" b="0" noProof="0" dirty="0" smtClean="0">
                          <a:solidFill>
                            <a:schemeClr val="tx1"/>
                          </a:solidFill>
                          <a:latin typeface="Arial" panose="020B0604020202020204" pitchFamily="34" charset="0"/>
                          <a:cs typeface="Arial" panose="020B0604020202020204" pitchFamily="34" charset="0"/>
                        </a:rPr>
                        <a:t>Increase in Operational</a:t>
                      </a:r>
                      <a:r>
                        <a:rPr lang="en-US" sz="1000" b="0" baseline="0" noProof="0" dirty="0" smtClean="0">
                          <a:solidFill>
                            <a:schemeClr val="tx1"/>
                          </a:solidFill>
                          <a:latin typeface="Arial" panose="020B0604020202020204" pitchFamily="34" charset="0"/>
                          <a:cs typeface="Arial" panose="020B0604020202020204" pitchFamily="34" charset="0"/>
                        </a:rPr>
                        <a:t> Risk</a:t>
                      </a:r>
                      <a:r>
                        <a:rPr lang="en-US" sz="1000" b="0" baseline="30000" noProof="0" dirty="0" smtClean="0">
                          <a:solidFill>
                            <a:schemeClr val="tx1"/>
                          </a:solidFill>
                          <a:latin typeface="Arial" panose="020B0604020202020204" pitchFamily="34" charset="0"/>
                          <a:cs typeface="Arial" panose="020B0604020202020204" pitchFamily="34" charset="0"/>
                        </a:rPr>
                        <a:t>1</a:t>
                      </a:r>
                      <a:endParaRPr lang="en-US" sz="1000" b="0" baseline="30000" noProof="0" dirty="0">
                        <a:solidFill>
                          <a:schemeClr val="tx1"/>
                        </a:solidFill>
                        <a:latin typeface="Arial" panose="020B0604020202020204" pitchFamily="34" charset="0"/>
                        <a:cs typeface="Arial" panose="020B0604020202020204" pitchFamily="34" charset="0"/>
                      </a:endParaRPr>
                    </a:p>
                  </a:txBody>
                  <a:tcPr marL="0" marR="3600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0" i="0" u="none" strike="noStrike" noProof="0" dirty="0" smtClean="0">
                          <a:solidFill>
                            <a:schemeClr val="tx1"/>
                          </a:solidFill>
                          <a:effectLst/>
                          <a:latin typeface="Arial" panose="020B0604020202020204" pitchFamily="34" charset="0"/>
                          <a:cs typeface="Arial" panose="020B0604020202020204" pitchFamily="34" charset="0"/>
                        </a:rPr>
                        <a:t>(389)</a:t>
                      </a: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i="0" noProof="0" dirty="0" smtClean="0">
                          <a:solidFill>
                            <a:schemeClr val="bg1"/>
                          </a:solidFill>
                          <a:latin typeface="Arial" panose="020B0604020202020204" pitchFamily="34" charset="0"/>
                          <a:cs typeface="Arial" panose="020B0604020202020204" pitchFamily="34" charset="0"/>
                        </a:rPr>
                        <a:t>Stressed</a:t>
                      </a:r>
                      <a:r>
                        <a:rPr lang="en-US" sz="1000" b="1" i="0" baseline="0" noProof="0" dirty="0" smtClean="0">
                          <a:solidFill>
                            <a:schemeClr val="bg1"/>
                          </a:solidFill>
                          <a:latin typeface="Arial" panose="020B0604020202020204" pitchFamily="34" charset="0"/>
                          <a:cs typeface="Arial" panose="020B0604020202020204" pitchFamily="34" charset="0"/>
                        </a:rPr>
                        <a:t> l</a:t>
                      </a:r>
                      <a:r>
                        <a:rPr lang="en-US" sz="1000" b="1" i="0" noProof="0" dirty="0" smtClean="0">
                          <a:solidFill>
                            <a:schemeClr val="bg1"/>
                          </a:solidFill>
                          <a:latin typeface="Arial" panose="020B0604020202020204" pitchFamily="34" charset="0"/>
                          <a:cs typeface="Arial" panose="020B0604020202020204" pitchFamily="34" charset="0"/>
                        </a:rPr>
                        <a:t>osses</a:t>
                      </a:r>
                      <a:r>
                        <a:rPr lang="en-US" sz="1000" b="1" i="0" baseline="0" noProof="0" dirty="0" smtClean="0">
                          <a:solidFill>
                            <a:schemeClr val="bg1"/>
                          </a:solidFill>
                          <a:latin typeface="Arial" panose="020B0604020202020204" pitchFamily="34" charset="0"/>
                          <a:cs typeface="Arial" panose="020B0604020202020204" pitchFamily="34" charset="0"/>
                        </a:rPr>
                        <a:t>/PBT (with  Op Risk)</a:t>
                      </a:r>
                      <a:endParaRPr lang="en-US" sz="1000" b="1" i="1" noProof="0" dirty="0" smtClean="0">
                        <a:solidFill>
                          <a:schemeClr val="bg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p>
                      <a:pPr algn="ctr" fontAlgn="ctr"/>
                      <a:endParaRPr lang="en-US" sz="1000" b="0" i="0" u="none" strike="noStrike" noProof="0"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1" i="0" u="none" strike="noStrike" noProof="0" dirty="0" smtClean="0">
                          <a:solidFill>
                            <a:srgbClr val="FFFFFF"/>
                          </a:solidFill>
                          <a:effectLst/>
                          <a:latin typeface="Arial" panose="020B0604020202020204" pitchFamily="34" charset="0"/>
                          <a:cs typeface="Arial" panose="020B0604020202020204" pitchFamily="34" charset="0"/>
                        </a:rPr>
                        <a:t>(96)%</a:t>
                      </a:r>
                      <a:endParaRPr lang="en-US" sz="1000" b="1" i="0" u="none" strike="noStrike" noProof="0" dirty="0">
                        <a:solidFill>
                          <a:srgbClr val="FFFFFF"/>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l"/>
                      <a:r>
                        <a:rPr lang="en-US" sz="1000" b="1" i="0" noProof="0" dirty="0" smtClean="0">
                          <a:solidFill>
                            <a:srgbClr val="FFC000"/>
                          </a:solidFill>
                          <a:latin typeface="Arial" panose="020B0604020202020204" pitchFamily="34" charset="0"/>
                          <a:cs typeface="Arial" panose="020B0604020202020204" pitchFamily="34" charset="0"/>
                        </a:rPr>
                        <a:t>Amber </a:t>
                      </a:r>
                      <a:r>
                        <a:rPr lang="en-US" sz="1000" b="1" i="0" baseline="0" noProof="0" dirty="0" smtClean="0">
                          <a:solidFill>
                            <a:srgbClr val="FFC000"/>
                          </a:solidFill>
                          <a:latin typeface="Arial" panose="020B0604020202020204" pitchFamily="34" charset="0"/>
                          <a:cs typeface="Arial" panose="020B0604020202020204" pitchFamily="34" charset="0"/>
                        </a:rPr>
                        <a:t> trigger</a:t>
                      </a:r>
                      <a:endParaRPr lang="en-US" sz="1000" b="1" i="0" noProof="0" dirty="0">
                        <a:solidFill>
                          <a:srgbClr val="FFC000"/>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chemeClr val="tx1"/>
                          </a:solidFill>
                          <a:effectLst/>
                          <a:latin typeface="Arial" panose="020B0604020202020204" pitchFamily="34" charset="0"/>
                          <a:cs typeface="Arial" panose="020B0604020202020204" pitchFamily="34" charset="0"/>
                        </a:rPr>
                        <a:t>100%</a:t>
                      </a:r>
                      <a:endParaRPr lang="en-US" sz="1000" b="1"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tr>
              <a:tr h="0">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l"/>
                      <a:r>
                        <a:rPr lang="en-US" sz="1000" b="1" i="0" noProof="0" dirty="0" smtClean="0">
                          <a:solidFill>
                            <a:schemeClr val="accent1"/>
                          </a:solidFill>
                          <a:latin typeface="Arial" panose="020B0604020202020204" pitchFamily="34" charset="0"/>
                          <a:cs typeface="Arial" panose="020B0604020202020204" pitchFamily="34" charset="0"/>
                        </a:rPr>
                        <a:t>Red limit</a:t>
                      </a:r>
                      <a:endParaRPr lang="en-US" sz="1000" b="1" i="0" noProof="0" dirty="0">
                        <a:solidFill>
                          <a:schemeClr val="accent1"/>
                        </a:solidFill>
                        <a:latin typeface="Arial" panose="020B0604020202020204" pitchFamily="34" charset="0"/>
                        <a:cs typeface="Arial" panose="020B0604020202020204" pitchFamily="34" charset="0"/>
                      </a:endParaRPr>
                    </a:p>
                  </a:txBody>
                  <a:tcPr marL="36000" marR="0" marT="46800" marB="46800">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endParaRPr lang="en-US" sz="1000" b="0"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fontAlgn="ctr"/>
                      <a:r>
                        <a:rPr lang="en-US" sz="1000" b="1" i="0" u="none" strike="noStrike" noProof="0" dirty="0" smtClean="0">
                          <a:solidFill>
                            <a:schemeClr val="tx1"/>
                          </a:solidFill>
                          <a:effectLst/>
                          <a:latin typeface="Arial" panose="020B0604020202020204" pitchFamily="34" charset="0"/>
                          <a:cs typeface="Arial" panose="020B0604020202020204" pitchFamily="34" charset="0"/>
                        </a:rPr>
                        <a:t>120%</a:t>
                      </a:r>
                      <a:endParaRPr lang="en-US" sz="1000" b="1" i="0" u="none" strike="noStrike" noProof="0"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alpha val="20000"/>
                      </a:srgbClr>
                    </a:solidFill>
                  </a:tcPr>
                </a:tc>
              </a:tr>
            </a:tbl>
          </a:graphicData>
        </a:graphic>
      </p:graphicFrame>
      <p:sp>
        <p:nvSpPr>
          <p:cNvPr id="16" name="124 Rectángulo redondeado"/>
          <p:cNvSpPr/>
          <p:nvPr/>
        </p:nvSpPr>
        <p:spPr>
          <a:xfrm>
            <a:off x="5109493" y="1935163"/>
            <a:ext cx="4082132" cy="4243716"/>
          </a:xfrm>
          <a:prstGeom prst="roundRect">
            <a:avLst>
              <a:gd name="adj" fmla="val 0"/>
            </a:avLst>
          </a:prstGeom>
          <a:noFill/>
          <a:ln w="12700" cap="flat" cmpd="sng" algn="ctr">
            <a:noFill/>
            <a:prstDash val="solid"/>
          </a:ln>
          <a:effectLst/>
        </p:spPr>
        <p:txBody>
          <a:bodyPr lIns="0" tIns="0" rIns="0" bIns="0" anchor="t"/>
          <a:lstStyle/>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The PBT (profit before tax) is calculated under ICAAP, and then compared to the stressed losses under FRB Adverse to create the Loss in Stress metric</a:t>
            </a:r>
          </a:p>
          <a:p>
            <a:pPr marL="182563" indent="-182563" algn="l">
              <a:lnSpc>
                <a:spcPct val="100000"/>
              </a:lnSpc>
              <a:spcBef>
                <a:spcPts val="400"/>
              </a:spcBef>
              <a:buFont typeface="Arial" panose="020B0604020202020204" pitchFamily="34" charset="0"/>
              <a:buChar char="•"/>
              <a:defRPr/>
            </a:pPr>
            <a:r>
              <a:rPr lang="en-US" sz="1200" dirty="0">
                <a:latin typeface="Arial" panose="020B0604020202020204" pitchFamily="34" charset="0"/>
                <a:cs typeface="Arial" panose="020B0604020202020204" pitchFamily="34" charset="0"/>
              </a:rPr>
              <a:t>ICAAP Base uses Budget 2016 and P-18 to create a </a:t>
            </a:r>
            <a:r>
              <a:rPr lang="en-US" sz="1200" dirty="0" smtClean="0">
                <a:latin typeface="Arial" panose="020B0604020202020204" pitchFamily="34" charset="0"/>
                <a:cs typeface="Arial" panose="020B0604020202020204" pitchFamily="34" charset="0"/>
              </a:rPr>
              <a:t>9</a:t>
            </a:r>
            <a:r>
              <a:rPr lang="en-US" sz="1200" dirty="0" smtClean="0">
                <a:latin typeface="Arial"/>
                <a:cs typeface="Arial"/>
              </a:rPr>
              <a:t>‑</a:t>
            </a:r>
            <a:r>
              <a:rPr lang="en-US" sz="1200" dirty="0" smtClean="0">
                <a:latin typeface="Arial" panose="020B0604020202020204" pitchFamily="34" charset="0"/>
                <a:cs typeface="Arial" panose="020B0604020202020204" pitchFamily="34" charset="0"/>
              </a:rPr>
              <a:t>quarter </a:t>
            </a:r>
            <a:r>
              <a:rPr lang="en-US" sz="1200" dirty="0">
                <a:latin typeface="Arial" panose="020B0604020202020204" pitchFamily="34" charset="0"/>
                <a:cs typeface="Arial" panose="020B0604020202020204" pitchFamily="34" charset="0"/>
              </a:rPr>
              <a:t>base forecast; performed on US GAAP basis, which is consistent with what SHUSA Capital Planning used for ICAAP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This </a:t>
            </a:r>
            <a:r>
              <a:rPr lang="en-US" sz="1200" kern="0" dirty="0">
                <a:solidFill>
                  <a:srgbClr val="000000"/>
                </a:solidFill>
                <a:ea typeface="ＭＳ Ｐゴシック"/>
                <a:cs typeface="Arial" pitchFamily="34" charset="0"/>
              </a:rPr>
              <a:t>SHUSA metric is calibrated based on the “sum of parts” of SBNA and SC </a:t>
            </a:r>
            <a:r>
              <a:rPr lang="en-US" sz="1200" kern="0" dirty="0" smtClean="0">
                <a:solidFill>
                  <a:srgbClr val="000000"/>
                </a:solidFill>
                <a:ea typeface="ＭＳ Ｐゴシック"/>
                <a:cs typeface="Arial" pitchFamily="34" charset="0"/>
              </a:rPr>
              <a:t>only</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This specific calculation of stressed losses is mandated by Group–some calculations come directly from the CCAR results, others are provided by Group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Lacking an idiosyncratic scenario, SHUSA made the decision to use the FRB Adverse scenario from the 2016 CCAR run–this is the ‘off-the-shelf’ scenario most comparable to ICAAP, which is used at Group</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100% must be the amber trigger as it is a Group-mandated target based on their risk appetite</a:t>
            </a:r>
          </a:p>
          <a:p>
            <a:pPr marL="182563" indent="-182563" algn="l">
              <a:lnSpc>
                <a:spcPct val="100000"/>
              </a:lnSpc>
              <a:spcBef>
                <a:spcPts val="400"/>
              </a:spcBef>
              <a:buFont typeface="Arial" panose="020B0604020202020204" pitchFamily="34" charset="0"/>
              <a:buChar char="•"/>
              <a:defRPr/>
            </a:pPr>
            <a:r>
              <a:rPr lang="en-US" sz="1200" kern="0" dirty="0" smtClean="0">
                <a:solidFill>
                  <a:srgbClr val="000000"/>
                </a:solidFill>
                <a:ea typeface="ＭＳ Ｐゴシック"/>
                <a:cs typeface="Arial" pitchFamily="34" charset="0"/>
              </a:rPr>
              <a:t>A red limit of 120% includes conservative buffer In additional to the CCAR results and the strategic plan P</a:t>
            </a:r>
            <a:r>
              <a:rPr lang="en-US" sz="1200" kern="0" dirty="0" smtClean="0">
                <a:solidFill>
                  <a:srgbClr val="000000"/>
                </a:solidFill>
                <a:latin typeface="Arial"/>
                <a:ea typeface="ＭＳ Ｐゴシック"/>
                <a:cs typeface="Arial"/>
              </a:rPr>
              <a:t>‑</a:t>
            </a:r>
            <a:r>
              <a:rPr lang="en-US" sz="1200" kern="0" dirty="0" smtClean="0">
                <a:solidFill>
                  <a:srgbClr val="000000"/>
                </a:solidFill>
                <a:ea typeface="ＭＳ Ｐゴシック"/>
                <a:cs typeface="Arial" pitchFamily="34" charset="0"/>
              </a:rPr>
              <a:t>18 data</a:t>
            </a:r>
          </a:p>
        </p:txBody>
      </p:sp>
      <p:sp>
        <p:nvSpPr>
          <p:cNvPr id="19" name="Footnote"/>
          <p:cNvSpPr/>
          <p:nvPr/>
        </p:nvSpPr>
        <p:spPr bwMode="auto">
          <a:xfrm>
            <a:off x="367721" y="6018054"/>
            <a:ext cx="55398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9063" indent="-119063" algn="l">
              <a:lnSpc>
                <a:spcPct val="100000"/>
              </a:lnSpc>
              <a:buAutoNum type="arabicPeriod"/>
            </a:pPr>
            <a:r>
              <a:rPr lang="en-US" sz="800" dirty="0" smtClean="0">
                <a:latin typeface="Arial"/>
                <a:sym typeface="Arial"/>
              </a:rPr>
              <a:t>These losses come directly from CCAR 2016 results </a:t>
            </a:r>
          </a:p>
          <a:p>
            <a:pPr marL="119063" indent="-119063" algn="l">
              <a:lnSpc>
                <a:spcPct val="100000"/>
              </a:lnSpc>
              <a:buAutoNum type="arabicPeriod"/>
            </a:pPr>
            <a:r>
              <a:rPr lang="en-US" sz="800" dirty="0" smtClean="0">
                <a:latin typeface="Arial"/>
                <a:sym typeface="Arial"/>
              </a:rPr>
              <a:t>Calculated using Group methodology, further detailed in the Metrics Glossary</a:t>
            </a:r>
          </a:p>
        </p:txBody>
      </p:sp>
      <p:cxnSp>
        <p:nvCxnSpPr>
          <p:cNvPr id="21" name="Straight Connector 20"/>
          <p:cNvCxnSpPr/>
          <p:nvPr/>
        </p:nvCxnSpPr>
        <p:spPr>
          <a:xfrm>
            <a:off x="4781074" y="1460500"/>
            <a:ext cx="0" cy="456882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6838" y="1470279"/>
            <a:ext cx="390591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Loss in Stress metric calculation</a:t>
            </a:r>
            <a:endParaRPr lang="en-US" sz="1400" b="1" dirty="0">
              <a:solidFill>
                <a:schemeClr val="accent1"/>
              </a:solidFill>
              <a:latin typeface="+mj-lt"/>
            </a:endParaRPr>
          </a:p>
        </p:txBody>
      </p:sp>
      <p:sp>
        <p:nvSpPr>
          <p:cNvPr id="4" name="TextBox 3"/>
          <p:cNvSpPr txBox="1"/>
          <p:nvPr/>
        </p:nvSpPr>
        <p:spPr>
          <a:xfrm>
            <a:off x="5109493" y="1470279"/>
            <a:ext cx="402100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Tree>
    <p:extLst>
      <p:ext uri="{BB962C8B-B14F-4D97-AF65-F5344CB8AC3E}">
        <p14:creationId xmlns:p14="http://schemas.microsoft.com/office/powerpoint/2010/main" val="199866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8196" y="72184"/>
            <a:ext cx="3652073" cy="189008"/>
            <a:chOff x="403281" y="164517"/>
            <a:chExt cx="3652073" cy="189008"/>
          </a:xfrm>
        </p:grpSpPr>
        <p:sp>
          <p:nvSpPr>
            <p:cNvPr id="6" name="Text Box 75"/>
            <p:cNvSpPr txBox="1">
              <a:spLocks noChangeArrowheads="1"/>
            </p:cNvSpPr>
            <p:nvPr/>
          </p:nvSpPr>
          <p:spPr bwMode="gray">
            <a:xfrm>
              <a:off x="636148" y="166688"/>
              <a:ext cx="341920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Capital adequacy risk: </a:t>
              </a:r>
              <a:r>
                <a:rPr lang="en-US" sz="1200" dirty="0">
                  <a:solidFill>
                    <a:schemeClr val="accent1"/>
                  </a:solidFill>
                </a:rPr>
                <a:t>Calibration – Loss </a:t>
              </a:r>
              <a:r>
                <a:rPr lang="en-US" sz="1200" dirty="0" smtClean="0">
                  <a:solidFill>
                    <a:schemeClr val="accent1"/>
                  </a:solidFill>
                </a:rPr>
                <a:t>in Stress</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8" name="Group 90"/>
          <p:cNvGraphicFramePr>
            <a:graphicFrameLocks noGrp="1"/>
          </p:cNvGraphicFramePr>
          <p:nvPr>
            <p:extLst>
              <p:ext uri="{D42A27DB-BD31-4B8C-83A1-F6EECF244321}">
                <p14:modId xmlns:p14="http://schemas.microsoft.com/office/powerpoint/2010/main" val="2349037995"/>
              </p:ext>
            </p:extLst>
          </p:nvPr>
        </p:nvGraphicFramePr>
        <p:xfrm>
          <a:off x="355600" y="1460500"/>
          <a:ext cx="8836026" cy="4064000"/>
        </p:xfrm>
        <a:graphic>
          <a:graphicData uri="http://schemas.openxmlformats.org/drawingml/2006/table">
            <a:tbl>
              <a:tblPr/>
              <a:tblGrid>
                <a:gridCol w="1163728"/>
                <a:gridCol w="3836149"/>
                <a:gridCol w="3836149"/>
              </a:tblGrid>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endParaRPr kumimoji="0" lang="en-US" sz="1100" b="1" i="0" u="none" strike="noStrike" cap="none" normalizeH="0" baseline="0" dirty="0" smtClean="0">
                        <a:ln>
                          <a:noFill/>
                        </a:ln>
                        <a:solidFill>
                          <a:schemeClr val="folHlink"/>
                        </a:solidFill>
                        <a:effectLst/>
                        <a:latin typeface="Arial" panose="020B0604020202020204" pitchFamily="34" charset="0"/>
                        <a:ea typeface="Arial Unicode MS" pitchFamily="34" charset="-128"/>
                        <a:cs typeface="Arial" panose="020B0604020202020204" pitchFamily="34" charset="0"/>
                      </a:endParaRPr>
                    </a:p>
                  </a:txBody>
                  <a:tcPr marL="45720" marR="45720" horzOverflow="overflow">
                    <a:lnL cap="flat">
                      <a:noFill/>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r>
                        <a:rPr kumimoji="0" lang="en-US" sz="1100" b="1" i="0" u="none" strike="noStrike" cap="none" normalizeH="0" baseline="0" dirty="0" smtClean="0">
                          <a:ln>
                            <a:noFill/>
                          </a:ln>
                          <a:solidFill>
                            <a:schemeClr val="accent1"/>
                          </a:solidFill>
                          <a:effectLst/>
                          <a:latin typeface="Arial" panose="020B0604020202020204" pitchFamily="34" charset="0"/>
                          <a:ea typeface="Arial Unicode MS" pitchFamily="34" charset="-128"/>
                          <a:cs typeface="Arial" panose="020B0604020202020204" pitchFamily="34" charset="0"/>
                        </a:rPr>
                        <a:t>Total credit losses/impairments</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39800" rtl="0" eaLnBrk="1" fontAlgn="base" latinLnBrk="0" hangingPunct="1">
                        <a:lnSpc>
                          <a:spcPct val="100000"/>
                        </a:lnSpc>
                        <a:spcBef>
                          <a:spcPts val="200"/>
                        </a:spcBef>
                        <a:spcAft>
                          <a:spcPts val="200"/>
                        </a:spcAft>
                        <a:buClrTx/>
                        <a:buSzTx/>
                        <a:buFontTx/>
                        <a:buNone/>
                        <a:tabLst/>
                      </a:pPr>
                      <a:r>
                        <a:rPr kumimoji="0" lang="en-US" sz="1100" b="1" i="0" u="none" strike="noStrike" cap="none" normalizeH="0" baseline="0" dirty="0" smtClean="0">
                          <a:ln>
                            <a:noFill/>
                          </a:ln>
                          <a:solidFill>
                            <a:schemeClr val="accent1"/>
                          </a:solidFill>
                          <a:effectLst/>
                          <a:latin typeface="Arial" panose="020B0604020202020204" pitchFamily="34" charset="0"/>
                          <a:ea typeface="Arial Unicode MS" pitchFamily="34" charset="-128"/>
                          <a:cs typeface="Arial" panose="020B0604020202020204" pitchFamily="34" charset="0"/>
                        </a:rPr>
                        <a:t>Loss in stress</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Purpose of exercise</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US supervisory requirement; toll-gate for capital actions</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Meant to to ensure that SHUSA has sufficient capital to withstand a severely adverse macroeconomic scenario</a:t>
                      </a:r>
                    </a:p>
                    <a:p>
                      <a:pPr marL="342900" marR="0" lvl="2" indent="-171450" algn="l" defTabSz="939800" rtl="0" eaLnBrk="1" fontAlgn="base" latinLnBrk="0" hangingPunct="1">
                        <a:lnSpc>
                          <a:spcPct val="100000"/>
                        </a:lnSpc>
                        <a:spcBef>
                          <a:spcPts val="200"/>
                        </a:spcBef>
                        <a:spcAft>
                          <a:spcPts val="200"/>
                        </a:spcAft>
                        <a:buClrTx/>
                        <a:buSzTx/>
                        <a:buFont typeface="Arial"/>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Institutions are expected to deplete capital throughout the course of the stress</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Internally-defined risk-profile management tool for the Board</a:t>
                      </a:r>
                    </a:p>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Meant to ensure that losses under an adverse, but plausible stress do not exceed 100% of PBT</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Interpretation of results</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Results represent a hard binding constraint and serve as an indicator of what SHUSA can “afford to lose” in the US regulatory context</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Breaches of individual capital/loss levels indicate heightened risk of quantitative failure</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Breaches signal the need for management discussions and potential action plans</a:t>
                      </a:r>
                    </a:p>
                    <a:p>
                      <a:pPr marL="169863" marR="0" lvl="0" indent="-169863" algn="l" defTabSz="939800" rtl="0" eaLnBrk="1" fontAlgn="base" latinLnBrk="0" hangingPunct="1">
                        <a:lnSpc>
                          <a:spcPct val="100000"/>
                        </a:lnSpc>
                        <a:spcBef>
                          <a:spcPts val="200"/>
                        </a:spcBef>
                        <a:spcAft>
                          <a:spcPts val="200"/>
                        </a:spcAft>
                        <a:buClrTx/>
                        <a:buSzTx/>
                        <a:buFontTx/>
                        <a:buChar char="•"/>
                        <a:tabLst/>
                      </a:pPr>
                      <a:endPar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endParaRP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Scenario</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For year-end exercise, a group of Fed-defined and BHC-defined scenarios, including a severely adverse scenario for each</a:t>
                      </a:r>
                    </a:p>
                    <a:p>
                      <a:pPr marL="169863" marR="0" lvl="0" indent="-169863" algn="l" defTabSz="939800" rtl="0" eaLnBrk="1" fontAlgn="base" latinLnBrk="0" hangingPunct="1">
                        <a:lnSpc>
                          <a:spcPct val="100000"/>
                        </a:lnSpc>
                        <a:spcBef>
                          <a:spcPts val="200"/>
                        </a:spcBef>
                        <a:spcAft>
                          <a:spcPts val="200"/>
                        </a:spcAft>
                        <a:buClrTx/>
                        <a:buSzTx/>
                        <a:buFontTx/>
                        <a:buChar char="•"/>
                        <a:tabLst/>
                        <a:defRPr/>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Either FRB Severely Adverse or BHC Stress scenario is the appropriate level of severity</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ICAAP is generally used, Group expects an idiosyncratic, plausible stress </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FRB Adverse is the most comparable “off-the-shelf” scenario</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r h="0">
                <a:tc>
                  <a:txBody>
                    <a:bodyPr/>
                    <a:lstStyle/>
                    <a:p>
                      <a:pPr marL="0" marR="0" lvl="0" indent="0" algn="l" defTabSz="939800" rtl="0" eaLnBrk="1" fontAlgn="base" latinLnBrk="0" hangingPunct="1">
                        <a:lnSpc>
                          <a:spcPct val="100000"/>
                        </a:lnSpc>
                        <a:spcBef>
                          <a:spcPts val="200"/>
                        </a:spcBef>
                        <a:spcAft>
                          <a:spcPts val="200"/>
                        </a:spcAft>
                        <a:buClrTx/>
                        <a:buSzTx/>
                        <a:buFontTx/>
                        <a:buNone/>
                        <a:tabLst/>
                        <a:defRPr/>
                      </a:pPr>
                      <a:r>
                        <a:rPr kumimoji="0" lang="en-US" sz="1100" b="1" i="0" u="none" strike="noStrike" cap="none" normalizeH="0" baseline="0" dirty="0" smtClean="0">
                          <a:ln>
                            <a:noFill/>
                          </a:ln>
                          <a:solidFill>
                            <a:schemeClr val="tx2"/>
                          </a:solidFill>
                          <a:effectLst/>
                          <a:latin typeface="Arial" panose="020B0604020202020204" pitchFamily="34" charset="0"/>
                          <a:ea typeface="Arial Unicode MS" pitchFamily="34" charset="-128"/>
                          <a:cs typeface="Arial" panose="020B0604020202020204" pitchFamily="34" charset="0"/>
                        </a:rPr>
                        <a:t>Calculation details</a:t>
                      </a:r>
                    </a:p>
                  </a:txBody>
                  <a:tcPr marL="45720" marR="45720"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solidFill>
                      <a:schemeClr val="accent1">
                        <a:lumMod val="20000"/>
                        <a:lumOff val="80000"/>
                        <a:alpha val="46000"/>
                      </a:schemeClr>
                    </a:solid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Scenario-consistent P&amp;L and balance sheet simulation, covering losses and revenue</a:t>
                      </a:r>
                    </a:p>
                  </a:txBody>
                  <a:tcPr marL="45720" marR="45720" horzOverflow="overflow">
                    <a:lnL w="571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c>
                  <a:txBody>
                    <a:bodyPr/>
                    <a:lstStyle/>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Numerator based on strategic plan</a:t>
                      </a:r>
                    </a:p>
                    <a:p>
                      <a:pPr marL="169863" marR="0" lvl="0" indent="-169863" algn="l" defTabSz="939800" rtl="0" eaLnBrk="1" fontAlgn="base" latinLnBrk="0" hangingPunct="1">
                        <a:lnSpc>
                          <a:spcPct val="100000"/>
                        </a:lnSpc>
                        <a:spcBef>
                          <a:spcPts val="200"/>
                        </a:spcBef>
                        <a:spcAft>
                          <a:spcPts val="200"/>
                        </a:spcAft>
                        <a:buClrTx/>
                        <a:buSzTx/>
                        <a:buFontTx/>
                        <a:buChar char="•"/>
                        <a:tabLst/>
                      </a:pPr>
                      <a:r>
                        <a:rPr kumimoji="0" lang="en-US" sz="1100" b="0" i="0" u="none" strike="noStrike" cap="none" normalizeH="0" baseline="0" dirty="0" smtClean="0">
                          <a:ln>
                            <a:noFill/>
                          </a:ln>
                          <a:solidFill>
                            <a:schemeClr val="tx1"/>
                          </a:solidFill>
                          <a:effectLst/>
                          <a:latin typeface="Arial" panose="020B0604020202020204" pitchFamily="34" charset="0"/>
                          <a:ea typeface="Arial Unicode MS" pitchFamily="34" charset="-128"/>
                          <a:cs typeface="Arial" panose="020B0604020202020204" pitchFamily="34" charset="0"/>
                        </a:rPr>
                        <a:t>Denominator based on losses (including provisions, concentration risk, market risk, ops risk) under above-defined scenario</a:t>
                      </a:r>
                    </a:p>
                  </a:txBody>
                  <a:tcPr marL="45720" marR="45720"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9" name="Content Placeholder 2"/>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Comparison between loss in stress and CCAR-derived limits</a:t>
            </a:r>
            <a:endParaRPr lang="en-GB" b="0" dirty="0"/>
          </a:p>
        </p:txBody>
      </p:sp>
    </p:spTree>
    <p:extLst>
      <p:ext uri="{BB962C8B-B14F-4D97-AF65-F5344CB8AC3E}">
        <p14:creationId xmlns:p14="http://schemas.microsoft.com/office/powerpoint/2010/main" val="1393942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p:custDataLst>
              <p:tags r:id="rId2"/>
            </p:custDataLst>
            <p:extLst>
              <p:ext uri="{D42A27DB-BD31-4B8C-83A1-F6EECF244321}">
                <p14:modId xmlns:p14="http://schemas.microsoft.com/office/powerpoint/2010/main" val="1895881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828" name="think-cell Slide" r:id="rId36" imgW="270" imgH="270" progId="TCLayout.ActiveDocument.1">
                  <p:embed/>
                </p:oleObj>
              </mc:Choice>
              <mc:Fallback>
                <p:oleObj name="think-cell Slide" r:id="rId36" imgW="270" imgH="270" progId="TCLayout.ActiveDocument.1">
                  <p:embed/>
                  <p:pic>
                    <p:nvPicPr>
                      <p:cNvPr id="0" name=""/>
                      <p:cNvPicPr/>
                      <p:nvPr/>
                    </p:nvPicPr>
                    <p:blipFill>
                      <a:blip r:embed="rId37"/>
                      <a:stretch>
                        <a:fillRect/>
                      </a:stretch>
                    </p:blipFill>
                    <p:spPr>
                      <a:xfrm>
                        <a:off x="1588" y="1588"/>
                        <a:ext cx="1587" cy="1587"/>
                      </a:xfrm>
                      <a:prstGeom prst="rect">
                        <a:avLst/>
                      </a:prstGeom>
                    </p:spPr>
                  </p:pic>
                </p:oleObj>
              </mc:Fallback>
            </mc:AlternateContent>
          </a:graphicData>
        </a:graphic>
      </p:graphicFrame>
      <p:sp>
        <p:nvSpPr>
          <p:cNvPr id="42" name="Rectangle 41"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2" name="Content Placeholder 1"/>
          <p:cNvSpPr>
            <a:spLocks noGrp="1"/>
          </p:cNvSpPr>
          <p:nvPr>
            <p:ph sz="quarter" idx="11"/>
          </p:nvPr>
        </p:nvSpPr>
        <p:spPr/>
        <p:txBody>
          <a:bodyPr/>
          <a:lstStyle/>
          <a:p>
            <a:r>
              <a:rPr lang="en-US" dirty="0" smtClean="0"/>
              <a:t>Calibration: </a:t>
            </a:r>
            <a:r>
              <a:rPr lang="en-US" b="0" dirty="0"/>
              <a:t>SC Total RWA</a:t>
            </a:r>
          </a:p>
        </p:txBody>
      </p:sp>
      <p:graphicFrame>
        <p:nvGraphicFramePr>
          <p:cNvPr id="9" name="Object 8"/>
          <p:cNvGraphicFramePr>
            <a:graphicFrameLocks/>
          </p:cNvGraphicFramePr>
          <p:nvPr>
            <p:custDataLst>
              <p:tags r:id="rId4"/>
            </p:custDataLst>
            <p:extLst>
              <p:ext uri="{D42A27DB-BD31-4B8C-83A1-F6EECF244321}">
                <p14:modId xmlns:p14="http://schemas.microsoft.com/office/powerpoint/2010/main" val="3039419003"/>
              </p:ext>
            </p:extLst>
          </p:nvPr>
        </p:nvGraphicFramePr>
        <p:xfrm>
          <a:off x="495300" y="2057399"/>
          <a:ext cx="4019578" cy="3152790"/>
        </p:xfrm>
        <a:graphic>
          <a:graphicData uri="http://schemas.openxmlformats.org/presentationml/2006/ole">
            <mc:AlternateContent xmlns:mc="http://schemas.openxmlformats.org/markup-compatibility/2006">
              <mc:Choice xmlns:v="urn:schemas-microsoft-com:vml" Requires="v">
                <p:oleObj spid="_x0000_s171829" name="Chart" r:id="rId38" imgW="4019578" imgH="3152790" progId="MSGraph.Chart.8">
                  <p:embed followColorScheme="full"/>
                </p:oleObj>
              </mc:Choice>
              <mc:Fallback>
                <p:oleObj name="Chart" r:id="rId38" imgW="4019578" imgH="3152790" progId="MSGraph.Chart.8">
                  <p:embed followColorScheme="full"/>
                  <p:pic>
                    <p:nvPicPr>
                      <p:cNvPr id="0" name=""/>
                      <p:cNvPicPr/>
                      <p:nvPr/>
                    </p:nvPicPr>
                    <p:blipFill>
                      <a:blip r:embed="rId39"/>
                      <a:stretch>
                        <a:fillRect/>
                      </a:stretch>
                    </p:blipFill>
                    <p:spPr>
                      <a:xfrm>
                        <a:off x="495300" y="2057399"/>
                        <a:ext cx="4019578" cy="3152790"/>
                      </a:xfrm>
                      <a:prstGeom prst="rect">
                        <a:avLst/>
                      </a:prstGeom>
                    </p:spPr>
                  </p:pic>
                </p:oleObj>
              </mc:Fallback>
            </mc:AlternateContent>
          </a:graphicData>
        </a:graphic>
      </p:graphicFrame>
      <p:sp>
        <p:nvSpPr>
          <p:cNvPr id="52" name="Text Placeholder 1"/>
          <p:cNvSpPr>
            <a:spLocks noGrp="1"/>
          </p:cNvSpPr>
          <p:nvPr>
            <p:custDataLst>
              <p:tags r:id="rId5"/>
            </p:custDataLst>
          </p:nvPr>
        </p:nvSpPr>
        <p:spPr bwMode="gray">
          <a:xfrm>
            <a:off x="457200" y="46482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7F83A32-7C51-4A39-A619-436CEB6CC5DA}" type="datetime'''''5'''''''''''''''''''''''''''">
              <a:rPr lang="en-US" sz="1000">
                <a:latin typeface="Arial"/>
                <a:cs typeface="Arial"/>
                <a:sym typeface="Arial"/>
              </a:rPr>
              <a:pPr/>
              <a:t>5</a:t>
            </a:fld>
            <a:endParaRPr lang="en-US" sz="1000" dirty="0">
              <a:latin typeface="Arial"/>
              <a:cs typeface="Arial"/>
              <a:sym typeface="Arial"/>
            </a:endParaRPr>
          </a:p>
        </p:txBody>
      </p:sp>
      <p:sp>
        <p:nvSpPr>
          <p:cNvPr id="60" name="Text Placeholder 11"/>
          <p:cNvSpPr>
            <a:spLocks noGrp="1"/>
          </p:cNvSpPr>
          <p:nvPr>
            <p:custDataLst>
              <p:tags r:id="rId6"/>
            </p:custDataLst>
          </p:nvPr>
        </p:nvSpPr>
        <p:spPr bwMode="gray">
          <a:xfrm>
            <a:off x="387350" y="20764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42F92B6-E551-4900-858B-F811F5DDBDA6}" type="datetime'''''''''''''''40'''''''''''''''''''''''">
              <a:rPr lang="en-US" sz="1000">
                <a:latin typeface="Arial"/>
                <a:cs typeface="Arial"/>
                <a:sym typeface="Arial"/>
              </a:rPr>
              <a:pPr/>
              <a:t>40</a:t>
            </a:fld>
            <a:endParaRPr lang="en-US" sz="1000" dirty="0">
              <a:latin typeface="Arial"/>
              <a:cs typeface="Arial"/>
              <a:sym typeface="Arial"/>
            </a:endParaRPr>
          </a:p>
        </p:txBody>
      </p:sp>
      <p:sp>
        <p:nvSpPr>
          <p:cNvPr id="59" name="Text Placeholder 10"/>
          <p:cNvSpPr>
            <a:spLocks noGrp="1"/>
          </p:cNvSpPr>
          <p:nvPr>
            <p:custDataLst>
              <p:tags r:id="rId7"/>
            </p:custDataLst>
          </p:nvPr>
        </p:nvSpPr>
        <p:spPr bwMode="gray">
          <a:xfrm>
            <a:off x="387350" y="244792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B057321-E350-469F-AC07-E92B05F43AE1}" type="datetime'''''''''''''''''''''''''''''''''''35'''''''''''''">
              <a:rPr lang="en-US" sz="1000">
                <a:latin typeface="Arial"/>
                <a:cs typeface="Arial"/>
                <a:sym typeface="Arial"/>
              </a:rPr>
              <a:pPr/>
              <a:t>35</a:t>
            </a:fld>
            <a:endParaRPr lang="en-US" sz="1000" dirty="0">
              <a:latin typeface="Arial"/>
              <a:cs typeface="Arial"/>
              <a:sym typeface="Arial"/>
            </a:endParaRPr>
          </a:p>
        </p:txBody>
      </p:sp>
      <p:sp>
        <p:nvSpPr>
          <p:cNvPr id="54" name="Text Placeholder 2"/>
          <p:cNvSpPr>
            <a:spLocks noGrp="1"/>
          </p:cNvSpPr>
          <p:nvPr>
            <p:custDataLst>
              <p:tags r:id="rId8"/>
            </p:custDataLst>
          </p:nvPr>
        </p:nvSpPr>
        <p:spPr bwMode="gray">
          <a:xfrm>
            <a:off x="387350" y="42862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E212490-2455-498B-B8C6-2B52B451CD0C}" type="datetime'''''''''''1''''''''''''''''0'''''''''">
              <a:rPr lang="en-US" sz="1000">
                <a:latin typeface="Arial"/>
                <a:cs typeface="Arial"/>
                <a:sym typeface="Arial"/>
              </a:rPr>
              <a:pPr/>
              <a:t>10</a:t>
            </a:fld>
            <a:endParaRPr lang="en-US" sz="1000" dirty="0">
              <a:latin typeface="Arial"/>
              <a:cs typeface="Arial"/>
              <a:sym typeface="Arial"/>
            </a:endParaRPr>
          </a:p>
        </p:txBody>
      </p:sp>
      <p:sp>
        <p:nvSpPr>
          <p:cNvPr id="55" name="Text Placeholder 3"/>
          <p:cNvSpPr>
            <a:spLocks noGrp="1"/>
          </p:cNvSpPr>
          <p:nvPr>
            <p:custDataLst>
              <p:tags r:id="rId9"/>
            </p:custDataLst>
          </p:nvPr>
        </p:nvSpPr>
        <p:spPr bwMode="gray">
          <a:xfrm>
            <a:off x="387350" y="39147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A2C649-CD22-40B3-A729-F948EFE49D68}" type="datetime'''1''''''5'''''''''''''''''''''''''''''''''">
              <a:rPr lang="en-US" sz="1000">
                <a:latin typeface="Arial"/>
                <a:cs typeface="Arial"/>
                <a:sym typeface="Arial"/>
              </a:rPr>
              <a:pPr/>
              <a:t>15</a:t>
            </a:fld>
            <a:endParaRPr lang="en-US" sz="1000" dirty="0">
              <a:latin typeface="Arial"/>
              <a:cs typeface="Arial"/>
              <a:sym typeface="Arial"/>
            </a:endParaRPr>
          </a:p>
        </p:txBody>
      </p:sp>
      <p:sp>
        <p:nvSpPr>
          <p:cNvPr id="56" name="Text Placeholder 5"/>
          <p:cNvSpPr>
            <a:spLocks noGrp="1"/>
          </p:cNvSpPr>
          <p:nvPr>
            <p:custDataLst>
              <p:tags r:id="rId10"/>
            </p:custDataLst>
          </p:nvPr>
        </p:nvSpPr>
        <p:spPr bwMode="gray">
          <a:xfrm>
            <a:off x="387350" y="355282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2DF9F85-CE38-49D3-A280-88F1ABF2E317}" type="datetime'''''''''''''''''''''''''''''''''2''''''''0'''''''''''''''''">
              <a:rPr lang="en-US" sz="1000">
                <a:latin typeface="Arial"/>
                <a:cs typeface="Arial"/>
                <a:sym typeface="Arial"/>
              </a:rPr>
              <a:pPr/>
              <a:t>20</a:t>
            </a:fld>
            <a:endParaRPr lang="en-US" sz="1000" dirty="0">
              <a:latin typeface="Arial"/>
              <a:cs typeface="Arial"/>
              <a:sym typeface="Arial"/>
            </a:endParaRPr>
          </a:p>
        </p:txBody>
      </p:sp>
      <p:sp>
        <p:nvSpPr>
          <p:cNvPr id="57" name="Text Placeholder 7"/>
          <p:cNvSpPr>
            <a:spLocks noGrp="1"/>
          </p:cNvSpPr>
          <p:nvPr>
            <p:custDataLst>
              <p:tags r:id="rId11"/>
            </p:custDataLst>
          </p:nvPr>
        </p:nvSpPr>
        <p:spPr bwMode="gray">
          <a:xfrm>
            <a:off x="387350" y="31813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E62521F-AC02-4DD5-8DE9-B4D6293EEE82}" type="datetime'''''''''2''''''''''''''''''''''''''''5'''''''">
              <a:rPr lang="en-US" sz="1000">
                <a:latin typeface="Arial"/>
                <a:cs typeface="Arial"/>
                <a:sym typeface="Arial"/>
              </a:rPr>
              <a:pPr/>
              <a:t>25</a:t>
            </a:fld>
            <a:endParaRPr lang="en-US" sz="1000" dirty="0">
              <a:latin typeface="Arial"/>
              <a:cs typeface="Arial"/>
              <a:sym typeface="Arial"/>
            </a:endParaRPr>
          </a:p>
        </p:txBody>
      </p:sp>
      <p:sp>
        <p:nvSpPr>
          <p:cNvPr id="58" name="Text Placeholder 9"/>
          <p:cNvSpPr>
            <a:spLocks noGrp="1"/>
          </p:cNvSpPr>
          <p:nvPr>
            <p:custDataLst>
              <p:tags r:id="rId12"/>
            </p:custDataLst>
          </p:nvPr>
        </p:nvSpPr>
        <p:spPr bwMode="gray">
          <a:xfrm>
            <a:off x="387350" y="28098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E9D0921-47AC-4490-A48E-72A8D5FBD9F2}" type="datetime'''''''''''''''''''''3''''''0'''''''''''''''''''">
              <a:rPr lang="en-US" sz="1000">
                <a:latin typeface="Arial"/>
                <a:cs typeface="Arial"/>
                <a:sym typeface="Arial"/>
              </a:rPr>
              <a:pPr/>
              <a:t>30</a:t>
            </a:fld>
            <a:endParaRPr lang="en-US" sz="1000" dirty="0">
              <a:latin typeface="Arial"/>
              <a:cs typeface="Arial"/>
              <a:sym typeface="Arial"/>
            </a:endParaRPr>
          </a:p>
        </p:txBody>
      </p:sp>
      <p:sp>
        <p:nvSpPr>
          <p:cNvPr id="13" name="Text Placeholder 122"/>
          <p:cNvSpPr>
            <a:spLocks noGrp="1"/>
          </p:cNvSpPr>
          <p:nvPr>
            <p:custDataLst>
              <p:tags r:id="rId13"/>
            </p:custDataLst>
          </p:nvPr>
        </p:nvSpPr>
        <p:spPr bwMode="gray">
          <a:xfrm>
            <a:off x="457200" y="50196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9B47457-6A5D-4310-8ACF-0E928B5424BA}" type="datetime'''''''''''''''''''''0'''''''''''''''''''''''''''''''''''''''''">
              <a:rPr lang="en-US" sz="1000">
                <a:solidFill>
                  <a:schemeClr val="tx1"/>
                </a:solidFill>
                <a:latin typeface="Arial"/>
                <a:cs typeface="Arial"/>
                <a:sym typeface="Arial"/>
              </a:rPr>
              <a:pPr/>
              <a:t>0</a:t>
            </a:fld>
            <a:endParaRPr lang="en-US" sz="1000" dirty="0">
              <a:solidFill>
                <a:schemeClr val="tx1"/>
              </a:solidFill>
              <a:latin typeface="Arial"/>
              <a:cs typeface="Arial"/>
              <a:sym typeface="Arial"/>
            </a:endParaRPr>
          </a:p>
        </p:txBody>
      </p:sp>
      <p:sp>
        <p:nvSpPr>
          <p:cNvPr id="63" name="Text Placeholder 14"/>
          <p:cNvSpPr>
            <a:spLocks noGrp="1"/>
          </p:cNvSpPr>
          <p:nvPr>
            <p:custDataLst>
              <p:tags r:id="rId14"/>
            </p:custDataLst>
          </p:nvPr>
        </p:nvSpPr>
        <p:spPr bwMode="auto">
          <a:xfrm>
            <a:off x="2894013" y="52133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BB7D816-A8D3-41E1-96D1-A838E39D27F8}" type="datetime'''''''''O''''''ct''''''''''''''-''''1''''''''''''''5'''''''">
              <a:rPr lang="en-US" sz="1000">
                <a:latin typeface="Arial"/>
                <a:cs typeface="Arial"/>
                <a:sym typeface="Arial"/>
              </a:rPr>
              <a:pPr/>
              <a:t>Oct-15</a:t>
            </a:fld>
            <a:endParaRPr lang="en-US" sz="1000" dirty="0">
              <a:latin typeface="Arial"/>
              <a:cs typeface="Arial"/>
              <a:sym typeface="Arial"/>
            </a:endParaRPr>
          </a:p>
        </p:txBody>
      </p:sp>
      <p:sp>
        <p:nvSpPr>
          <p:cNvPr id="65" name="Text Placeholder 16"/>
          <p:cNvSpPr>
            <a:spLocks noGrp="1"/>
          </p:cNvSpPr>
          <p:nvPr>
            <p:custDataLst>
              <p:tags r:id="rId15"/>
            </p:custDataLst>
          </p:nvPr>
        </p:nvSpPr>
        <p:spPr bwMode="auto">
          <a:xfrm>
            <a:off x="3379788" y="52133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278479-A6B4-47F5-9B12-F1AAAC6AA906}" type="datetime'''''''''''''''''D''e''''''c''''-1''5'''">
              <a:rPr lang="en-US" sz="1000">
                <a:latin typeface="Arial"/>
                <a:cs typeface="Arial"/>
                <a:sym typeface="Arial"/>
              </a:rPr>
              <a:pPr/>
              <a:t>Dec-15</a:t>
            </a:fld>
            <a:endParaRPr lang="en-US" sz="1000" dirty="0">
              <a:latin typeface="Arial"/>
              <a:cs typeface="Arial"/>
              <a:sym typeface="Arial"/>
            </a:endParaRPr>
          </a:p>
        </p:txBody>
      </p:sp>
      <p:sp>
        <p:nvSpPr>
          <p:cNvPr id="64" name="Text Placeholder 15"/>
          <p:cNvSpPr>
            <a:spLocks noGrp="1"/>
          </p:cNvSpPr>
          <p:nvPr>
            <p:custDataLst>
              <p:tags r:id="rId16"/>
            </p:custDataLst>
          </p:nvPr>
        </p:nvSpPr>
        <p:spPr bwMode="auto">
          <a:xfrm>
            <a:off x="3127375" y="52133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059F628-5AD0-4005-8797-C19BFDFB9B25}" type="datetime'''''''''N''''''''''''o''''''''v-15'''''''''">
              <a:rPr lang="en-US" sz="1000">
                <a:latin typeface="Arial"/>
                <a:cs typeface="Arial"/>
                <a:sym typeface="Arial"/>
              </a:rPr>
              <a:pPr/>
              <a:t>Nov-15</a:t>
            </a:fld>
            <a:endParaRPr lang="en-US" sz="1000" dirty="0">
              <a:latin typeface="Arial"/>
              <a:cs typeface="Arial"/>
              <a:sym typeface="Arial"/>
            </a:endParaRPr>
          </a:p>
        </p:txBody>
      </p:sp>
      <p:sp>
        <p:nvSpPr>
          <p:cNvPr id="66" name="Text Placeholder 17"/>
          <p:cNvSpPr>
            <a:spLocks noGrp="1"/>
          </p:cNvSpPr>
          <p:nvPr>
            <p:custDataLst>
              <p:tags r:id="rId17"/>
            </p:custDataLst>
          </p:nvPr>
        </p:nvSpPr>
        <p:spPr bwMode="auto">
          <a:xfrm>
            <a:off x="3643313"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2EFAD5-2C42-4383-A932-9CBD8A64A8D7}" type="datetime'''''''J''a''''''''n''''''''''''-''''16'''''''''''''''''">
              <a:rPr lang="en-US" sz="1000">
                <a:latin typeface="Arial"/>
                <a:cs typeface="Arial"/>
                <a:sym typeface="Arial"/>
              </a:rPr>
              <a:pPr/>
              <a:t>Jan-16</a:t>
            </a:fld>
            <a:endParaRPr lang="en-US" sz="1000" dirty="0">
              <a:latin typeface="Arial"/>
              <a:cs typeface="Arial"/>
              <a:sym typeface="Arial"/>
            </a:endParaRPr>
          </a:p>
        </p:txBody>
      </p:sp>
      <p:sp>
        <p:nvSpPr>
          <p:cNvPr id="61" name="Text Placeholder 12"/>
          <p:cNvSpPr>
            <a:spLocks noGrp="1"/>
          </p:cNvSpPr>
          <p:nvPr>
            <p:custDataLst>
              <p:tags r:id="rId18"/>
            </p:custDataLst>
          </p:nvPr>
        </p:nvSpPr>
        <p:spPr bwMode="auto">
          <a:xfrm>
            <a:off x="2374900" y="52133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3B2F8C3-13F3-48D1-835F-38435DAD6FB8}" type="datetime'''''''A''ug-''''''''''''''15'''''''''''''''''''''">
              <a:rPr lang="en-US" sz="1000">
                <a:latin typeface="Arial"/>
                <a:cs typeface="Arial"/>
                <a:sym typeface="Arial"/>
              </a:rPr>
              <a:pPr/>
              <a:t>Aug-15</a:t>
            </a:fld>
            <a:endParaRPr lang="en-US" sz="1000" dirty="0">
              <a:latin typeface="Arial"/>
              <a:cs typeface="Arial"/>
              <a:sym typeface="Arial"/>
            </a:endParaRPr>
          </a:p>
        </p:txBody>
      </p:sp>
      <p:sp>
        <p:nvSpPr>
          <p:cNvPr id="21" name="Text Placeholder 28"/>
          <p:cNvSpPr>
            <a:spLocks noGrp="1"/>
          </p:cNvSpPr>
          <p:nvPr>
            <p:custDataLst>
              <p:tags r:id="rId19"/>
            </p:custDataLst>
          </p:nvPr>
        </p:nvSpPr>
        <p:spPr bwMode="auto">
          <a:xfrm>
            <a:off x="2154238" y="5213350"/>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09C3435-C131-4760-9142-88B472B31D53}" type="datetime'''''''''J''''''u''l''''''''''''''''''''-''''''1''5'''''''">
              <a:rPr lang="en-US" sz="1000">
                <a:solidFill>
                  <a:schemeClr val="tx1"/>
                </a:solidFill>
                <a:latin typeface="Arial"/>
                <a:cs typeface="Arial"/>
                <a:sym typeface="Arial"/>
              </a:rPr>
              <a:pPr/>
              <a:t>Jul-15</a:t>
            </a:fld>
            <a:endParaRPr lang="en-US" sz="1000" dirty="0">
              <a:solidFill>
                <a:schemeClr val="tx1"/>
              </a:solidFill>
              <a:latin typeface="Arial"/>
              <a:ea typeface="ＭＳ Ｐゴシック"/>
              <a:cs typeface="Arial"/>
              <a:sym typeface="Arial"/>
            </a:endParaRPr>
          </a:p>
        </p:txBody>
      </p:sp>
      <p:sp>
        <p:nvSpPr>
          <p:cNvPr id="23" name="Text Placeholder 27"/>
          <p:cNvSpPr>
            <a:spLocks noGrp="1"/>
          </p:cNvSpPr>
          <p:nvPr>
            <p:custDataLst>
              <p:tags r:id="rId20"/>
            </p:custDataLst>
          </p:nvPr>
        </p:nvSpPr>
        <p:spPr bwMode="auto">
          <a:xfrm>
            <a:off x="1881188"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4CE7D26-9BE3-4C7B-A062-5A055157A8BD}" type="datetime'''''J''''''''''''''''''''''''''''''''''u''''n-''''15'''">
              <a:rPr lang="en-US" sz="1000">
                <a:solidFill>
                  <a:schemeClr val="tx1"/>
                </a:solidFill>
                <a:latin typeface="Arial"/>
                <a:cs typeface="Arial"/>
                <a:sym typeface="Arial"/>
              </a:rPr>
              <a:pPr/>
              <a:t>Jun-15</a:t>
            </a:fld>
            <a:endParaRPr lang="en-US" sz="1000" dirty="0">
              <a:solidFill>
                <a:schemeClr val="tx1"/>
              </a:solidFill>
              <a:latin typeface="Arial"/>
              <a:ea typeface="ＭＳ Ｐゴシック"/>
              <a:cs typeface="Arial"/>
              <a:sym typeface="Arial"/>
            </a:endParaRPr>
          </a:p>
        </p:txBody>
      </p:sp>
      <p:sp>
        <p:nvSpPr>
          <p:cNvPr id="25" name="Text Placeholder 26"/>
          <p:cNvSpPr>
            <a:spLocks noGrp="1"/>
          </p:cNvSpPr>
          <p:nvPr>
            <p:custDataLst>
              <p:tags r:id="rId21"/>
            </p:custDataLst>
          </p:nvPr>
        </p:nvSpPr>
        <p:spPr bwMode="auto">
          <a:xfrm>
            <a:off x="1614488" y="5213350"/>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65896A2-2E86-4061-B61C-EBD5F3CB47B8}" type="datetime'''M''''a''''''''''y''''''-''1''''5'''''">
              <a:rPr lang="en-US" sz="1000">
                <a:solidFill>
                  <a:schemeClr val="tx1"/>
                </a:solidFill>
                <a:latin typeface="Arial"/>
                <a:cs typeface="Arial"/>
                <a:sym typeface="Arial"/>
              </a:rPr>
              <a:pPr/>
              <a:t>May-15</a:t>
            </a:fld>
            <a:endParaRPr lang="en-US" sz="1000" dirty="0">
              <a:solidFill>
                <a:schemeClr val="tx1"/>
              </a:solidFill>
              <a:latin typeface="Arial"/>
              <a:ea typeface="ＭＳ Ｐゴシック"/>
              <a:cs typeface="Arial"/>
              <a:sym typeface="Arial"/>
            </a:endParaRPr>
          </a:p>
        </p:txBody>
      </p:sp>
      <p:sp>
        <p:nvSpPr>
          <p:cNvPr id="33" name="Text Placeholder 18"/>
          <p:cNvSpPr>
            <a:spLocks noGrp="1"/>
          </p:cNvSpPr>
          <p:nvPr>
            <p:custDataLst>
              <p:tags r:id="rId22"/>
            </p:custDataLst>
          </p:nvPr>
        </p:nvSpPr>
        <p:spPr bwMode="auto">
          <a:xfrm>
            <a:off x="623888" y="52133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C8A5EA2-B8D3-440F-A749-5161C2636DCE}" type="datetime'''''J''''''''a''n''-''''''''''''1''''''5'''''''''''">
              <a:rPr lang="en-US" sz="1000">
                <a:solidFill>
                  <a:schemeClr val="tx1"/>
                </a:solidFill>
                <a:latin typeface="Arial"/>
                <a:cs typeface="Arial"/>
                <a:sym typeface="Arial"/>
              </a:rPr>
              <a:pPr/>
              <a:t>Jan-15</a:t>
            </a:fld>
            <a:endParaRPr lang="en-US" sz="1000" dirty="0">
              <a:solidFill>
                <a:schemeClr val="tx1"/>
              </a:solidFill>
              <a:latin typeface="Arial"/>
              <a:cs typeface="Arial"/>
              <a:sym typeface="Arial"/>
            </a:endParaRPr>
          </a:p>
        </p:txBody>
      </p:sp>
      <p:sp>
        <p:nvSpPr>
          <p:cNvPr id="27" name="Text Placeholder 25"/>
          <p:cNvSpPr>
            <a:spLocks noGrp="1"/>
          </p:cNvSpPr>
          <p:nvPr>
            <p:custDataLst>
              <p:tags r:id="rId23"/>
            </p:custDataLst>
          </p:nvPr>
        </p:nvSpPr>
        <p:spPr bwMode="auto">
          <a:xfrm>
            <a:off x="1384300" y="52133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80A64087-3248-415C-9275-36A7C596343E}" type="datetime'''''''''A''''''''''''pr''-''''''''''''''''''1''5'''''">
              <a:rPr lang="en-US" sz="1000">
                <a:solidFill>
                  <a:schemeClr val="tx1"/>
                </a:solidFill>
                <a:latin typeface="Arial"/>
                <a:cs typeface="Arial"/>
                <a:sym typeface="Arial"/>
              </a:rPr>
              <a:pPr/>
              <a:t>Apr-15</a:t>
            </a:fld>
            <a:endParaRPr lang="en-US" sz="1000" dirty="0">
              <a:solidFill>
                <a:schemeClr val="tx1"/>
              </a:solidFill>
              <a:latin typeface="Arial"/>
              <a:ea typeface="ＭＳ Ｐゴシック"/>
              <a:cs typeface="Arial"/>
              <a:sym typeface="Arial"/>
            </a:endParaRPr>
          </a:p>
        </p:txBody>
      </p:sp>
      <p:sp>
        <p:nvSpPr>
          <p:cNvPr id="29" name="Text Placeholder 20"/>
          <p:cNvSpPr>
            <a:spLocks noGrp="1"/>
          </p:cNvSpPr>
          <p:nvPr>
            <p:custDataLst>
              <p:tags r:id="rId24"/>
            </p:custDataLst>
          </p:nvPr>
        </p:nvSpPr>
        <p:spPr bwMode="auto">
          <a:xfrm>
            <a:off x="1120775" y="52133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100C3FF-054B-4CEF-B0A9-959A1C8FCBCE}" type="datetime'''''''''M''''a''''''''''''''''''r-''''1''''''''''''5'''''''''">
              <a:rPr lang="en-US" sz="1000">
                <a:solidFill>
                  <a:schemeClr val="tx1"/>
                </a:solidFill>
                <a:latin typeface="Arial"/>
                <a:cs typeface="Arial"/>
                <a:sym typeface="Arial"/>
              </a:rPr>
              <a:pPr/>
              <a:t>Mar-15</a:t>
            </a:fld>
            <a:endParaRPr lang="en-US" sz="1000" dirty="0">
              <a:solidFill>
                <a:schemeClr val="tx1"/>
              </a:solidFill>
              <a:latin typeface="Arial"/>
              <a:cs typeface="Arial"/>
              <a:sym typeface="Arial"/>
            </a:endParaRPr>
          </a:p>
        </p:txBody>
      </p:sp>
      <p:sp>
        <p:nvSpPr>
          <p:cNvPr id="31" name="Text Placeholder 19"/>
          <p:cNvSpPr>
            <a:spLocks noGrp="1"/>
          </p:cNvSpPr>
          <p:nvPr>
            <p:custDataLst>
              <p:tags r:id="rId25"/>
            </p:custDataLst>
          </p:nvPr>
        </p:nvSpPr>
        <p:spPr bwMode="auto">
          <a:xfrm>
            <a:off x="868363" y="52133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BBA9663-3F45-43AC-9CBB-8B2422879FEE}" type="datetime'F''''''''''''''''''e''''''''''''''b''-1''''''''''5'''''''">
              <a:rPr lang="en-US" sz="1000">
                <a:solidFill>
                  <a:schemeClr val="tx1"/>
                </a:solidFill>
                <a:latin typeface="Arial"/>
                <a:cs typeface="Arial"/>
                <a:sym typeface="Arial"/>
              </a:rPr>
              <a:pPr/>
              <a:t>Feb-15</a:t>
            </a:fld>
            <a:endParaRPr lang="en-US" sz="1000" dirty="0">
              <a:solidFill>
                <a:schemeClr val="tx1"/>
              </a:solidFill>
              <a:latin typeface="Arial"/>
              <a:cs typeface="Arial"/>
              <a:sym typeface="Arial"/>
            </a:endParaRPr>
          </a:p>
        </p:txBody>
      </p:sp>
      <p:sp>
        <p:nvSpPr>
          <p:cNvPr id="62" name="Text Placeholder 13"/>
          <p:cNvSpPr>
            <a:spLocks noGrp="1"/>
          </p:cNvSpPr>
          <p:nvPr>
            <p:custDataLst>
              <p:tags r:id="rId26"/>
            </p:custDataLst>
          </p:nvPr>
        </p:nvSpPr>
        <p:spPr bwMode="auto">
          <a:xfrm>
            <a:off x="2627313" y="52133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3E5A7BE-8CCE-400A-8176-7B605A231658}" type="datetime'''''''''S''e''''''p''''''''-1''5'''">
              <a:rPr lang="en-US" sz="1000">
                <a:latin typeface="Arial"/>
                <a:cs typeface="Arial"/>
                <a:sym typeface="Arial"/>
              </a:rPr>
              <a:pPr/>
              <a:t>Sep-15</a:t>
            </a:fld>
            <a:endParaRPr lang="en-US" sz="1000" dirty="0">
              <a:latin typeface="Arial"/>
              <a:cs typeface="Arial"/>
              <a:sym typeface="Arial"/>
            </a:endParaRPr>
          </a:p>
        </p:txBody>
      </p:sp>
      <p:sp>
        <p:nvSpPr>
          <p:cNvPr id="68" name="Text Placeholder 19"/>
          <p:cNvSpPr>
            <a:spLocks noGrp="1"/>
          </p:cNvSpPr>
          <p:nvPr>
            <p:custDataLst>
              <p:tags r:id="rId27"/>
            </p:custDataLst>
          </p:nvPr>
        </p:nvSpPr>
        <p:spPr bwMode="auto">
          <a:xfrm>
            <a:off x="4140200" y="52133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3413E6-5DAA-46CA-81DF-223C18A2E1E8}" type="datetime'''''''''''''''Mar''''''''''''''''''''''-''16'''''">
              <a:rPr lang="en-US" sz="1000">
                <a:latin typeface="Arial"/>
                <a:cs typeface="Arial"/>
                <a:sym typeface="Arial"/>
              </a:rPr>
              <a:pPr/>
              <a:t>Mar-16</a:t>
            </a:fld>
            <a:endParaRPr lang="en-US" sz="1000" dirty="0">
              <a:latin typeface="Arial"/>
              <a:cs typeface="Arial"/>
              <a:sym typeface="Arial"/>
            </a:endParaRPr>
          </a:p>
        </p:txBody>
      </p:sp>
      <p:sp>
        <p:nvSpPr>
          <p:cNvPr id="67" name="Text Placeholder 18"/>
          <p:cNvSpPr>
            <a:spLocks noGrp="1"/>
          </p:cNvSpPr>
          <p:nvPr>
            <p:custDataLst>
              <p:tags r:id="rId28"/>
            </p:custDataLst>
          </p:nvPr>
        </p:nvSpPr>
        <p:spPr bwMode="auto">
          <a:xfrm>
            <a:off x="3887788" y="52133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3B55A34-A78B-462A-B8BF-8DF286F150E7}" type="datetime'''''Fe''''''b''''''-''''''''''''''''''''''''16'''''">
              <a:rPr lang="en-US" sz="1000">
                <a:latin typeface="Arial"/>
                <a:cs typeface="Arial"/>
                <a:sym typeface="Arial"/>
              </a:rPr>
              <a:pPr/>
              <a:t>Feb-16</a:t>
            </a:fld>
            <a:endParaRPr lang="en-US" sz="1000" dirty="0">
              <a:latin typeface="Arial"/>
              <a:cs typeface="Arial"/>
              <a:sym typeface="Arial"/>
            </a:endParaRPr>
          </a:p>
        </p:txBody>
      </p:sp>
      <p:cxnSp>
        <p:nvCxnSpPr>
          <p:cNvPr id="37" name="Straight Connector 36"/>
          <p:cNvCxnSpPr/>
          <p:nvPr>
            <p:custDataLst>
              <p:tags r:id="rId29"/>
            </p:custDataLst>
          </p:nvPr>
        </p:nvCxnSpPr>
        <p:spPr bwMode="gray">
          <a:xfrm>
            <a:off x="2322513" y="5724525"/>
            <a:ext cx="219075"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36" name="Straight Connector 35"/>
          <p:cNvCxnSpPr/>
          <p:nvPr>
            <p:custDataLst>
              <p:tags r:id="rId30"/>
            </p:custDataLst>
          </p:nvPr>
        </p:nvCxnSpPr>
        <p:spPr bwMode="gray">
          <a:xfrm>
            <a:off x="1184275" y="5724525"/>
            <a:ext cx="219075" cy="0"/>
          </a:xfrm>
          <a:prstGeom prst="line">
            <a:avLst/>
          </a:prstGeom>
          <a:solidFill>
            <a:schemeClr val="accent1"/>
          </a:solidFill>
          <a:ln w="19050" cap="flat" cmpd="sng" algn="ctr">
            <a:solidFill>
              <a:srgbClr val="E29815"/>
            </a:solidFill>
            <a:prstDash val="solid"/>
            <a:round/>
            <a:headEnd type="none" w="med" len="med"/>
            <a:tailEnd type="none" w="med" len="med"/>
          </a:ln>
          <a:effectLst/>
        </p:spPr>
      </p:cxnSp>
      <p:sp>
        <p:nvSpPr>
          <p:cNvPr id="35" name="Rectangle 34"/>
          <p:cNvSpPr/>
          <p:nvPr>
            <p:custDataLst>
              <p:tags r:id="rId31"/>
            </p:custDataLst>
          </p:nvPr>
        </p:nvSpPr>
        <p:spPr bwMode="auto">
          <a:xfrm>
            <a:off x="3227388" y="5657850"/>
            <a:ext cx="179387" cy="133350"/>
          </a:xfrm>
          <a:prstGeom prst="rect">
            <a:avLst/>
          </a:prstGeom>
          <a:solidFill>
            <a:srgbClr val="BFBFB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39" name="Text Placeholder 30"/>
          <p:cNvSpPr>
            <a:spLocks noGrp="1"/>
          </p:cNvSpPr>
          <p:nvPr>
            <p:custDataLst>
              <p:tags r:id="rId32"/>
            </p:custDataLst>
          </p:nvPr>
        </p:nvSpPr>
        <p:spPr bwMode="auto">
          <a:xfrm>
            <a:off x="3457575" y="5654675"/>
            <a:ext cx="3603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B5495DE2-F3D1-47C1-BBEB-445BF065FC6D}" type="datetime'''''''''''''''''''''''RW''A''''s'''''''''''''''''''''''">
              <a:rPr lang="en-US" sz="1000">
                <a:solidFill>
                  <a:schemeClr val="tx1"/>
                </a:solidFill>
                <a:latin typeface="Arial"/>
                <a:cs typeface="Arial"/>
                <a:sym typeface="Arial"/>
              </a:rPr>
              <a:pPr/>
              <a:t>RWAs</a:t>
            </a:fld>
            <a:endParaRPr lang="en-US" sz="1000" dirty="0">
              <a:solidFill>
                <a:schemeClr val="tx1"/>
              </a:solidFill>
              <a:latin typeface="Arial"/>
              <a:ea typeface="ＭＳ Ｐゴシック"/>
              <a:cs typeface="Arial"/>
              <a:sym typeface="Arial"/>
            </a:endParaRPr>
          </a:p>
        </p:txBody>
      </p:sp>
      <p:sp>
        <p:nvSpPr>
          <p:cNvPr id="38" name="Text Placeholder 24"/>
          <p:cNvSpPr>
            <a:spLocks noGrp="1"/>
          </p:cNvSpPr>
          <p:nvPr>
            <p:custDataLst>
              <p:tags r:id="rId33"/>
            </p:custDataLst>
          </p:nvPr>
        </p:nvSpPr>
        <p:spPr bwMode="auto">
          <a:xfrm>
            <a:off x="1454150" y="5654675"/>
            <a:ext cx="766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1D1FB7A3-D771-45AD-954E-E270CD87D0A9}" type="datetime'A''m''b''''''''e''''r'''' t''''''r''''''''i''''g''''ge''''''r'">
              <a:rPr lang="en-US" sz="1000">
                <a:solidFill>
                  <a:schemeClr val="tx1"/>
                </a:solidFill>
                <a:latin typeface="Arial"/>
                <a:cs typeface="Arial"/>
                <a:sym typeface="Arial"/>
              </a:rPr>
              <a:pPr/>
              <a:t>Amber trigger</a:t>
            </a:fld>
            <a:endParaRPr lang="en-US" sz="1000" dirty="0">
              <a:solidFill>
                <a:schemeClr val="tx1"/>
              </a:solidFill>
              <a:latin typeface="Arial"/>
              <a:cs typeface="Arial"/>
              <a:sym typeface="Arial"/>
            </a:endParaRPr>
          </a:p>
        </p:txBody>
      </p:sp>
      <p:sp>
        <p:nvSpPr>
          <p:cNvPr id="40" name="Text Placeholder 29"/>
          <p:cNvSpPr>
            <a:spLocks noGrp="1"/>
          </p:cNvSpPr>
          <p:nvPr>
            <p:custDataLst>
              <p:tags r:id="rId34"/>
            </p:custDataLst>
          </p:nvPr>
        </p:nvSpPr>
        <p:spPr bwMode="auto">
          <a:xfrm>
            <a:off x="2592388" y="5654675"/>
            <a:ext cx="4937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DFBC5739-1FDE-48BD-B928-C1BC7BA81DC6}" type="datetime'''Re''''''''''d'''''''''' ''''''''l''i''''mi''''''t'">
              <a:rPr lang="en-US" sz="1000">
                <a:solidFill>
                  <a:schemeClr val="tx1"/>
                </a:solidFill>
                <a:latin typeface="Arial"/>
                <a:cs typeface="Arial"/>
                <a:sym typeface="Arial"/>
              </a:rPr>
              <a:pPr/>
              <a:t>Red limit</a:t>
            </a:fld>
            <a:endParaRPr lang="en-US" sz="1000" dirty="0">
              <a:solidFill>
                <a:schemeClr val="tx1"/>
              </a:solidFill>
              <a:latin typeface="Arial"/>
              <a:ea typeface="ＭＳ Ｐゴシック"/>
              <a:cs typeface="Arial"/>
              <a:sym typeface="Arial"/>
            </a:endParaRPr>
          </a:p>
        </p:txBody>
      </p:sp>
      <p:sp>
        <p:nvSpPr>
          <p:cNvPr id="49" name="Content Placeholder 19"/>
          <p:cNvSpPr txBox="1">
            <a:spLocks/>
          </p:cNvSpPr>
          <p:nvPr/>
        </p:nvSpPr>
        <p:spPr bwMode="gray">
          <a:xfrm>
            <a:off x="5105402" y="1935163"/>
            <a:ext cx="4086224" cy="193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This metric is designed to link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SC’s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balance sheet size to capital via the CET1 ratio</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The red limit is set such that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SC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CET1 is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11%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based on the prior month’s capital level</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The amber trigger is set at $2BN less than the red limit as 2 months is a sufficient time period and equates to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2 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of balance sheet growth</a:t>
            </a:r>
          </a:p>
          <a:p>
            <a:pPr defTabSz="979488">
              <a:lnSpc>
                <a:spcPct val="100000"/>
              </a:lnSpc>
              <a:buSzPct val="100000"/>
            </a:pP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As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March 2016, SC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RWAs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36.9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 </a:t>
            </a:r>
            <a:r>
              <a:rPr lang="en-US" sz="1200" kern="0" dirty="0">
                <a:solidFill>
                  <a:srgbClr val="000000"/>
                </a:solidFill>
                <a:latin typeface="Arial" panose="020B0604020202020204" pitchFamily="34" charset="0"/>
                <a:ea typeface="Arial Unicode MS" pitchFamily="34" charset="-128"/>
                <a:cs typeface="Arial" panose="020B0604020202020204" pitchFamily="34" charset="0"/>
              </a:rPr>
              <a:t>are in breach relative to the red limit of $</a:t>
            </a:r>
            <a:r>
              <a:rPr lang="en-US" sz="1200" kern="0" dirty="0" smtClean="0">
                <a:solidFill>
                  <a:srgbClr val="000000"/>
                </a:solidFill>
                <a:latin typeface="Arial" panose="020B0604020202020204" pitchFamily="34" charset="0"/>
                <a:ea typeface="Arial Unicode MS" pitchFamily="34" charset="-128"/>
                <a:cs typeface="Arial" panose="020B0604020202020204" pitchFamily="34" charset="0"/>
              </a:rPr>
              <a:t>35.8 </a:t>
            </a:r>
            <a:r>
              <a:rPr lang="en-US" sz="1200" kern="0" dirty="0" err="1" smtClean="0">
                <a:solidFill>
                  <a:srgbClr val="000000"/>
                </a:solidFill>
                <a:latin typeface="Arial" panose="020B0604020202020204" pitchFamily="34" charset="0"/>
                <a:ea typeface="Arial Unicode MS" pitchFamily="34" charset="-128"/>
                <a:cs typeface="Arial" panose="020B0604020202020204" pitchFamily="34" charset="0"/>
              </a:rPr>
              <a:t>BN</a:t>
            </a:r>
            <a:endParaRPr lang="en-US" sz="1200" kern="0" dirty="0">
              <a:solidFill>
                <a:srgbClr val="000000"/>
              </a:solidFill>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358196" y="71438"/>
            <a:ext cx="3662044" cy="189754"/>
            <a:chOff x="358196" y="71438"/>
            <a:chExt cx="3662044" cy="189754"/>
          </a:xfrm>
        </p:grpSpPr>
        <p:sp>
          <p:nvSpPr>
            <p:cNvPr id="6" name="Text Box 75"/>
            <p:cNvSpPr txBox="1">
              <a:spLocks noChangeArrowheads="1"/>
            </p:cNvSpPr>
            <p:nvPr/>
          </p:nvSpPr>
          <p:spPr bwMode="gray">
            <a:xfrm>
              <a:off x="594046" y="71438"/>
              <a:ext cx="342619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chor="ctr">
              <a:spAutoFit/>
            </a:bodyPr>
            <a:lstStyle/>
            <a:p>
              <a:pPr algn="l">
                <a:lnSpc>
                  <a:spcPct val="100000"/>
                </a:lnSpc>
              </a:pPr>
              <a:r>
                <a:rPr lang="en-US" sz="1200" dirty="0" smtClean="0">
                  <a:solidFill>
                    <a:schemeClr val="accent1"/>
                  </a:solidFill>
                  <a:latin typeface="Arial" panose="020B0604020202020204" pitchFamily="34" charset="0"/>
                  <a:cs typeface="Arial" panose="020B0604020202020204" pitchFamily="34" charset="0"/>
                </a:rPr>
                <a:t>Capital adequacy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SC </a:t>
              </a:r>
              <a:r>
                <a:rPr lang="en-US" sz="1200" dirty="0">
                  <a:solidFill>
                    <a:schemeClr val="accent1"/>
                  </a:solidFill>
                  <a:latin typeface="Arial" panose="020B0604020202020204" pitchFamily="34" charset="0"/>
                  <a:cs typeface="Arial" panose="020B0604020202020204" pitchFamily="34" charset="0"/>
                </a:rPr>
                <a:t>Total RWA</a:t>
              </a:r>
            </a:p>
          </p:txBody>
        </p:sp>
        <p:sp>
          <p:nvSpPr>
            <p:cNvPr id="44" name="Oval 43"/>
            <p:cNvSpPr/>
            <p:nvPr/>
          </p:nvSpPr>
          <p:spPr bwMode="auto">
            <a:xfrm>
              <a:off x="358196" y="72184"/>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1</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7" name="TextBox 6"/>
          <p:cNvSpPr txBox="1"/>
          <p:nvPr/>
        </p:nvSpPr>
        <p:spPr>
          <a:xfrm>
            <a:off x="375285" y="1469073"/>
            <a:ext cx="411480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Current </a:t>
            </a:r>
            <a:r>
              <a:rPr lang="en-US" sz="1400" b="1" dirty="0" err="1" smtClean="0">
                <a:solidFill>
                  <a:schemeClr val="accent1"/>
                </a:solidFill>
                <a:latin typeface="+mj-lt"/>
              </a:rPr>
              <a:t>RWAs</a:t>
            </a:r>
            <a:r>
              <a:rPr lang="en-US" sz="1400" b="1" dirty="0" smtClean="0">
                <a:solidFill>
                  <a:schemeClr val="accent1"/>
                </a:solidFill>
                <a:latin typeface="+mj-lt"/>
              </a:rPr>
              <a:t> and limits</a:t>
            </a:r>
          </a:p>
          <a:p>
            <a:pPr algn="l">
              <a:lnSpc>
                <a:spcPct val="100000"/>
              </a:lnSpc>
              <a:spcBef>
                <a:spcPts val="0"/>
              </a:spcBef>
              <a:spcAft>
                <a:spcPts val="0"/>
              </a:spcAft>
            </a:pPr>
            <a:r>
              <a:rPr lang="en-US" sz="1400" dirty="0" smtClean="0">
                <a:solidFill>
                  <a:schemeClr val="accent1"/>
                </a:solidFill>
                <a:latin typeface="+mj-lt"/>
              </a:rPr>
              <a:t>$</a:t>
            </a:r>
            <a:r>
              <a:rPr lang="en-US" sz="1400" dirty="0" err="1" smtClean="0">
                <a:solidFill>
                  <a:schemeClr val="accent1"/>
                </a:solidFill>
                <a:latin typeface="+mj-lt"/>
              </a:rPr>
              <a:t>BN</a:t>
            </a:r>
            <a:r>
              <a:rPr lang="en-US" sz="1400" dirty="0" smtClean="0">
                <a:solidFill>
                  <a:schemeClr val="accent1"/>
                </a:solidFill>
                <a:latin typeface="+mj-lt"/>
              </a:rPr>
              <a:t>, Jan 15–Mar 16 (actual)</a:t>
            </a:r>
            <a:endParaRPr lang="en-US" sz="1400" dirty="0">
              <a:solidFill>
                <a:schemeClr val="accent1"/>
              </a:solidFill>
              <a:latin typeface="+mj-lt"/>
            </a:endParaRPr>
          </a:p>
        </p:txBody>
      </p:sp>
      <p:sp>
        <p:nvSpPr>
          <p:cNvPr id="8" name="TextBox 7"/>
          <p:cNvSpPr txBox="1"/>
          <p:nvPr/>
        </p:nvSpPr>
        <p:spPr>
          <a:xfrm>
            <a:off x="5105401" y="1469073"/>
            <a:ext cx="411480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51" name="Straight Connector 50"/>
          <p:cNvCxnSpPr/>
          <p:nvPr/>
        </p:nvCxnSpPr>
        <p:spPr>
          <a:xfrm>
            <a:off x="4781074" y="1460500"/>
            <a:ext cx="0" cy="4568825"/>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8155" y="6145213"/>
            <a:ext cx="2553584" cy="123111"/>
          </a:xfrm>
          <a:prstGeom prst="rect">
            <a:avLst/>
          </a:prstGeom>
          <a:noFill/>
        </p:spPr>
        <p:txBody>
          <a:bodyPr wrap="none" lIns="0" tIns="0" rIns="0" bIns="0" rtlCol="0">
            <a:spAutoFit/>
          </a:bodyPr>
          <a:lstStyle/>
          <a:p>
            <a:pPr algn="l">
              <a:lnSpc>
                <a:spcPct val="100000"/>
              </a:lnSpc>
            </a:pPr>
            <a:r>
              <a:rPr lang="en-GB" sz="800" dirty="0" smtClean="0"/>
              <a:t>Source: “2016 </a:t>
            </a:r>
            <a:r>
              <a:rPr lang="en-GB" sz="800" dirty="0"/>
              <a:t>RAS non-CCAR-linked metrics - </a:t>
            </a:r>
            <a:r>
              <a:rPr lang="en-GB" sz="800" dirty="0" smtClean="0"/>
              <a:t>SC.xlsx”</a:t>
            </a:r>
          </a:p>
        </p:txBody>
      </p:sp>
    </p:spTree>
    <p:extLst>
      <p:ext uri="{BB962C8B-B14F-4D97-AF65-F5344CB8AC3E}">
        <p14:creationId xmlns:p14="http://schemas.microsoft.com/office/powerpoint/2010/main" val="2563603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109375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25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2. </a:t>
            </a:r>
            <a:r>
              <a:rPr lang="en-GB" dirty="0"/>
              <a:t>Credit </a:t>
            </a:r>
            <a:r>
              <a:rPr lang="en-GB" dirty="0" smtClean="0"/>
              <a:t>risk – Losses</a:t>
            </a:r>
            <a:endParaRPr lang="en-GB"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lnSpc>
                <a:spcPct val="100000"/>
              </a:lnSpc>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lnSpc>
                <a:spcPct val="100000"/>
              </a:lnSpc>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lnSpc>
                <a:spcPct val="100000"/>
              </a:lnSpc>
              <a:tabLst>
                <a:tab pos="517525" algn="r"/>
              </a:tabLst>
            </a:pPr>
            <a:r>
              <a:rPr lang="en-US" altLang="zh-CN" sz="1000" b="1" dirty="0" smtClean="0">
                <a:solidFill>
                  <a:schemeClr val="accent2"/>
                </a:solidFill>
                <a:ea typeface="SimSun" pitchFamily="2" charset="-122"/>
              </a:rPr>
              <a:t>Mark-to-market</a:t>
            </a:r>
          </a:p>
          <a:p>
            <a:pPr algn="ctr">
              <a:lnSpc>
                <a:spcPct val="100000"/>
              </a:lnSpc>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152465789"/>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Exposure </a:t>
                      </a:r>
                      <a:r>
                        <a:rPr lang="en-US" sz="900" b="0" i="0" kern="1200" dirty="0" smtClean="0">
                          <a:solidFill>
                            <a:schemeClr val="tx1"/>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38499"/>
          </a:xfrm>
          <a:prstGeom prst="rect">
            <a:avLst/>
          </a:prstGeom>
          <a:noFill/>
        </p:spPr>
        <p:txBody>
          <a:bodyPr wrap="square" lIns="0" tIns="0" rIns="0" bIns="0" rtlCol="0">
            <a:spAutoFit/>
          </a:bodyPr>
          <a:lstStyle/>
          <a:p>
            <a:pPr eaLnBrk="1" hangingPunct="1">
              <a:lnSpc>
                <a:spcPct val="100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261750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2a.</a:t>
            </a:r>
            <a:r>
              <a:rPr lang="en-GB" sz="3200" b="1" dirty="0" smtClean="0"/>
              <a:t> </a:t>
            </a:r>
            <a:r>
              <a:rPr lang="en-GB" sz="3200" b="1" dirty="0" smtClean="0">
                <a:solidFill>
                  <a:schemeClr val="bg2"/>
                </a:solidFill>
              </a:rPr>
              <a:t>Credit risk – Losses</a:t>
            </a:r>
            <a:endParaRPr lang="en-GB" sz="3200" b="1" dirty="0">
              <a:solidFill>
                <a:schemeClr val="bg2"/>
              </a:solidFill>
            </a:endParaRPr>
          </a:p>
        </p:txBody>
      </p:sp>
    </p:spTree>
    <p:extLst>
      <p:ext uri="{BB962C8B-B14F-4D97-AF65-F5344CB8AC3E}">
        <p14:creationId xmlns:p14="http://schemas.microsoft.com/office/powerpoint/2010/main" val="75230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Limit overview:</a:t>
            </a:r>
            <a:r>
              <a:rPr lang="en-US" b="0" dirty="0" smtClean="0"/>
              <a:t> </a:t>
            </a:r>
            <a:r>
              <a:rPr lang="en-US" b="0" dirty="0"/>
              <a:t>Credit risk, t</a:t>
            </a:r>
            <a:r>
              <a:rPr lang="en-US" b="0" dirty="0" smtClean="0"/>
              <a:t>otal credit losses</a:t>
            </a:r>
            <a:endParaRPr lang="en-GB" b="0" dirty="0"/>
          </a:p>
        </p:txBody>
      </p:sp>
      <p:sp>
        <p:nvSpPr>
          <p:cNvPr id="12" name="Footnote"/>
          <p:cNvSpPr/>
          <p:nvPr/>
        </p:nvSpPr>
        <p:spPr bwMode="auto">
          <a:xfrm>
            <a:off x="366713" y="6141164"/>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09538" lvl="1" indent="-109538" algn="l">
              <a:lnSpc>
                <a:spcPct val="100000"/>
              </a:lnSpc>
              <a:buFont typeface="+mj-lt"/>
              <a:buAutoNum type="arabicPeriod"/>
            </a:pPr>
            <a:r>
              <a:rPr lang="en-US" sz="800" dirty="0" smtClean="0"/>
              <a:t>CCAR 2016 </a:t>
            </a:r>
            <a:r>
              <a:rPr lang="en-US" sz="800" dirty="0"/>
              <a:t>projected 9Q cumulative losses by portfolio under the BHC Stress scenario</a:t>
            </a:r>
            <a:endParaRPr lang="en-US" sz="800" dirty="0">
              <a:latin typeface="Wingdings"/>
              <a:sym typeface="Arial"/>
            </a:endParaRPr>
          </a:p>
        </p:txBody>
      </p:sp>
      <p:grpSp>
        <p:nvGrpSpPr>
          <p:cNvPr id="18" name="Group 17"/>
          <p:cNvGrpSpPr/>
          <p:nvPr/>
        </p:nvGrpSpPr>
        <p:grpSpPr>
          <a:xfrm>
            <a:off x="367721" y="72184"/>
            <a:ext cx="2638975" cy="189008"/>
            <a:chOff x="403281" y="164517"/>
            <a:chExt cx="2638975" cy="189008"/>
          </a:xfrm>
        </p:grpSpPr>
        <p:sp>
          <p:nvSpPr>
            <p:cNvPr id="19" name="Text Box 75"/>
            <p:cNvSpPr txBox="1">
              <a:spLocks noChangeArrowheads="1"/>
            </p:cNvSpPr>
            <p:nvPr/>
          </p:nvSpPr>
          <p:spPr bwMode="gray">
            <a:xfrm>
              <a:off x="636148" y="166688"/>
              <a:ext cx="24061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risk – </a:t>
              </a:r>
              <a:r>
                <a:rPr lang="en-US" sz="1200" dirty="0" smtClean="0">
                  <a:solidFill>
                    <a:srgbClr val="FF0000"/>
                  </a:solidFill>
                </a:rPr>
                <a:t>Losses: Limit overview</a:t>
              </a:r>
              <a:endParaRPr lang="en-US" sz="1200" dirty="0">
                <a:solidFill>
                  <a:srgbClr val="FF0000"/>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6" name="Table 15"/>
          <p:cNvGraphicFramePr>
            <a:graphicFrameLocks noGrp="1"/>
          </p:cNvGraphicFramePr>
          <p:nvPr>
            <p:extLst>
              <p:ext uri="{D42A27DB-BD31-4B8C-83A1-F6EECF244321}">
                <p14:modId xmlns:p14="http://schemas.microsoft.com/office/powerpoint/2010/main" val="3350474583"/>
              </p:ext>
            </p:extLst>
          </p:nvPr>
        </p:nvGraphicFramePr>
        <p:xfrm>
          <a:off x="366714" y="1468438"/>
          <a:ext cx="8824911" cy="2859024"/>
        </p:xfrm>
        <a:graphic>
          <a:graphicData uri="http://schemas.openxmlformats.org/drawingml/2006/table">
            <a:tbl>
              <a:tblPr firstRow="1" bandRow="1">
                <a:tableStyleId>{2D5ABB26-0587-4C30-8999-92F81FD0307C}</a:tableStyleId>
              </a:tblPr>
              <a:tblGrid>
                <a:gridCol w="643379"/>
                <a:gridCol w="372140"/>
                <a:gridCol w="1137683"/>
                <a:gridCol w="808075"/>
                <a:gridCol w="844475"/>
                <a:gridCol w="844475"/>
                <a:gridCol w="844475"/>
                <a:gridCol w="844475"/>
                <a:gridCol w="844475"/>
                <a:gridCol w="1641259"/>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5715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a:p>
                  </a:txBody>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rowSpan="7">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a:t>
                      </a:r>
                      <a:r>
                        <a:rPr lang="en-US" sz="1000" b="1" baseline="0" dirty="0" smtClean="0">
                          <a:solidFill>
                            <a:schemeClr val="tx1"/>
                          </a:solidFill>
                          <a:latin typeface="Arial" panose="020B0604020202020204" pitchFamily="34" charset="0"/>
                          <a:cs typeface="Arial" panose="020B0604020202020204"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b="1" baseline="0" dirty="0" smtClean="0">
                          <a:solidFill>
                            <a:schemeClr val="tx1"/>
                          </a:solidFill>
                          <a:latin typeface="Arial" panose="020B0604020202020204" pitchFamily="34" charset="0"/>
                          <a:cs typeface="Arial" panose="020B0604020202020204" pitchFamily="34" charset="0"/>
                        </a:rPr>
                        <a:t>risk</a:t>
                      </a:r>
                      <a:endParaRPr lang="en-US" sz="1000" b="1" dirty="0" smtClean="0">
                        <a:solidFill>
                          <a:schemeClr val="tx1"/>
                        </a:solidFill>
                        <a:latin typeface="Arial" panose="020B0604020202020204" pitchFamily="34" charset="0"/>
                        <a:cs typeface="Arial" panose="020B0604020202020204" pitchFamily="34" charset="0"/>
                      </a:endParaRPr>
                    </a:p>
                  </a:txBody>
                  <a:tcPr marL="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Total credit losses</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$9,750M</a:t>
                      </a:r>
                      <a:endParaRPr lang="en-US" sz="1000" b="0" dirty="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&gt;=$11,753M</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ＭＳ Ｐゴシック"/>
                          <a:cs typeface="Arial" panose="020B0604020202020204" pitchFamily="34" charset="0"/>
                        </a:rPr>
                        <a:t>&gt;=</a:t>
                      </a:r>
                      <a:r>
                        <a:rPr lang="en-US" sz="1000" b="0" i="0" kern="1200" dirty="0" smtClean="0">
                          <a:solidFill>
                            <a:schemeClr val="tx1"/>
                          </a:solidFill>
                          <a:latin typeface="Arial" panose="020B0604020202020204" pitchFamily="34" charset="0"/>
                          <a:ea typeface="+mn-ea"/>
                          <a:cs typeface="Arial" panose="020B0604020202020204" pitchFamily="34" charset="0"/>
                        </a:rPr>
                        <a:t>$12,137M</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7">
                  <a:txBody>
                    <a:bodyPr/>
                    <a:lstStyle/>
                    <a:p>
                      <a:pPr marL="57150" marR="0" indent="0" algn="l"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Changes</a:t>
                      </a:r>
                      <a:r>
                        <a:rPr lang="en-US" sz="1000" b="0" i="0" kern="1200" baseline="0" dirty="0" smtClean="0">
                          <a:solidFill>
                            <a:sysClr val="windowText" lastClr="000000"/>
                          </a:solidFill>
                          <a:latin typeface="Arial" panose="020B0604020202020204" pitchFamily="34" charset="0"/>
                          <a:ea typeface="+mn-ea"/>
                          <a:cs typeface="Arial" panose="020B0604020202020204" pitchFamily="34" charset="0"/>
                        </a:rPr>
                        <a:t> </a:t>
                      </a:r>
                      <a:r>
                        <a:rPr lang="en-GB" sz="1000" b="0" dirty="0" smtClean="0">
                          <a:solidFill>
                            <a:schemeClr val="tx1"/>
                          </a:solidFill>
                          <a:latin typeface="Arial" panose="020B0604020202020204" pitchFamily="34" charset="0"/>
                          <a:cs typeface="Arial" panose="020B0604020202020204" pitchFamily="34" charset="0"/>
                        </a:rPr>
                        <a:t>from CCAR 2015 affecting </a:t>
                      </a:r>
                      <a:r>
                        <a:rPr lang="en-GB" sz="1000" b="1" dirty="0" err="1" smtClean="0">
                          <a:solidFill>
                            <a:schemeClr val="tx1"/>
                          </a:solidFill>
                          <a:latin typeface="Arial" panose="020B0604020202020204" pitchFamily="34" charset="0"/>
                          <a:cs typeface="Arial" panose="020B0604020202020204" pitchFamily="34" charset="0"/>
                        </a:rPr>
                        <a:t>CCAR</a:t>
                      </a:r>
                      <a:r>
                        <a:rPr lang="en-GB" sz="1000" b="1" dirty="0" smtClean="0">
                          <a:solidFill>
                            <a:schemeClr val="tx1"/>
                          </a:solidFill>
                          <a:latin typeface="Arial" panose="020B0604020202020204" pitchFamily="34" charset="0"/>
                          <a:cs typeface="Arial" panose="020B0604020202020204" pitchFamily="34" charset="0"/>
                        </a:rPr>
                        <a:t>-linked </a:t>
                      </a:r>
                      <a:r>
                        <a:rPr lang="en-GB" sz="1000" b="0" dirty="0" smtClean="0">
                          <a:solidFill>
                            <a:schemeClr val="tx1"/>
                          </a:solidFill>
                          <a:latin typeface="Arial" panose="020B0604020202020204" pitchFamily="34" charset="0"/>
                          <a:cs typeface="Arial" panose="020B0604020202020204" pitchFamily="34" charset="0"/>
                        </a:rPr>
                        <a:t>metrics</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dirty="0" smtClean="0">
                          <a:solidFill>
                            <a:schemeClr val="tx1"/>
                          </a:solidFill>
                          <a:latin typeface="Arial" panose="020B0604020202020204" pitchFamily="34" charset="0"/>
                          <a:cs typeface="Arial" panose="020B0604020202020204" pitchFamily="34" charset="0"/>
                        </a:rPr>
                        <a:t>Updated</a:t>
                      </a:r>
                      <a:r>
                        <a:rPr lang="en-GB" sz="1000" b="0" baseline="0" dirty="0" smtClean="0">
                          <a:solidFill>
                            <a:schemeClr val="tx1"/>
                          </a:solidFill>
                          <a:latin typeface="Arial" panose="020B0604020202020204" pitchFamily="34" charset="0"/>
                          <a:cs typeface="Arial" panose="020B0604020202020204" pitchFamily="34" charset="0"/>
                        </a:rPr>
                        <a:t> CCAR projections and capital policy for 2016</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Increased macro-economic sensitivity and granularity of CCAR models</a:t>
                      </a:r>
                    </a:p>
                    <a:p>
                      <a:pPr marL="171450" marR="0" indent="-11430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GB" sz="1000" b="0" baseline="0" dirty="0" smtClean="0">
                          <a:solidFill>
                            <a:schemeClr val="tx1"/>
                          </a:solidFill>
                          <a:latin typeface="Arial" panose="020B0604020202020204" pitchFamily="34" charset="0"/>
                          <a:cs typeface="Arial" panose="020B0604020202020204" pitchFamily="34" charset="0"/>
                        </a:rPr>
                        <a:t>Updated portfolio mapping to align with reporting</a:t>
                      </a: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baseline="0" dirty="0" smtClean="0">
                          <a:solidFill>
                            <a:srgbClr val="FF0000"/>
                          </a:solidFill>
                          <a:latin typeface="Arial" panose="020B0604020202020204" pitchFamily="34" charset="0"/>
                          <a:ea typeface="+mn-ea"/>
                          <a:cs typeface="Arial" panose="020B0604020202020204" pitchFamily="34" charset="0"/>
                        </a:rPr>
                        <a:t>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Charge-off rate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SBNA</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0.27%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&gt;=0.5%</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&gt;=0.6%</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7.67%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&gt;=9.3%</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&gt;=7.9%</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&gt;=9.6%</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&gt;=8.6%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mn-lt"/>
                        <a:ea typeface="+mn-ea"/>
                        <a:cs typeface="+mn-cs"/>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1.35%</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&gt;=1.7%</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&gt;=1.9%</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ctr"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800" b="1" i="0" kern="1200" baseline="0" dirty="0" smtClean="0">
                          <a:solidFill>
                            <a:srgbClr val="FF0000"/>
                          </a:solidFill>
                          <a:latin typeface="Arial" panose="020B0604020202020204" pitchFamily="34" charset="0"/>
                          <a:ea typeface="+mn-ea"/>
                          <a:cs typeface="Arial" panose="020B0604020202020204" pitchFamily="34" charset="0"/>
                        </a:rPr>
                        <a:t>III</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 60/61+ days past due</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SBNA Retail</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&gt;=2.84</a:t>
                      </a: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3.1%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N/A</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50" i="0" kern="1200" baseline="0" dirty="0" smtClean="0">
                        <a:solidFill>
                          <a:schemeClr val="tx1"/>
                        </a:solidFill>
                        <a:latin typeface="+mn-lt"/>
                        <a:ea typeface="+mn-ea"/>
                        <a:cs typeface="+mn-cs"/>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SC Auto</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4.02%</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5.3%</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0" dirty="0" smtClean="0">
                          <a:latin typeface="Arial" panose="020B0604020202020204" pitchFamily="34" charset="0"/>
                          <a:cs typeface="Arial" panose="020B0604020202020204" pitchFamily="34" charset="0"/>
                        </a:rPr>
                        <a:t>BSPR</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4.09%</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6.6%</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US" sz="1000" b="0" i="0" kern="1200" dirty="0" smtClean="0">
                          <a:solidFill>
                            <a:schemeClr val="tx1"/>
                          </a:solidFill>
                          <a:latin typeface="Arial" panose="020B0604020202020204" pitchFamily="34" charset="0"/>
                          <a:ea typeface="+mn-ea"/>
                          <a:cs typeface="Arial" panose="020B0604020202020204" pitchFamily="34" charset="0"/>
                        </a:rPr>
                        <a:t>&gt;=</a:t>
                      </a:r>
                      <a:r>
                        <a:rPr lang="en-US" sz="1000" dirty="0" smtClean="0">
                          <a:latin typeface="Arial" panose="020B0604020202020204" pitchFamily="34" charset="0"/>
                          <a:cs typeface="Arial" panose="020B0604020202020204" pitchFamily="34" charset="0"/>
                        </a:rPr>
                        <a:t>7.1%</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25" name="Group 24"/>
          <p:cNvGrpSpPr/>
          <p:nvPr/>
        </p:nvGrpSpPr>
        <p:grpSpPr>
          <a:xfrm>
            <a:off x="7297794" y="5829182"/>
            <a:ext cx="1859483" cy="311777"/>
            <a:chOff x="7297794" y="5829182"/>
            <a:chExt cx="1859483" cy="311777"/>
          </a:xfrm>
        </p:grpSpPr>
        <p:sp>
          <p:nvSpPr>
            <p:cNvPr id="26" name="TextBox 25"/>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8" name="TextBox 27"/>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819445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2"/>
          <p:cNvGraphicFramePr>
            <a:graphicFrameLocks/>
          </p:cNvGraphicFramePr>
          <p:nvPr>
            <p:extLst>
              <p:ext uri="{D42A27DB-BD31-4B8C-83A1-F6EECF244321}">
                <p14:modId xmlns:p14="http://schemas.microsoft.com/office/powerpoint/2010/main" val="2381278110"/>
              </p:ext>
            </p:extLst>
          </p:nvPr>
        </p:nvGraphicFramePr>
        <p:xfrm>
          <a:off x="369888" y="1468438"/>
          <a:ext cx="8821737" cy="4577080"/>
        </p:xfrm>
        <a:graphic>
          <a:graphicData uri="http://schemas.openxmlformats.org/drawingml/2006/table">
            <a:tbl>
              <a:tblPr firstRow="1" bandRow="1">
                <a:tableStyleId>{839DD9DD-9E6C-4910-8AC0-68ADFF6A6AFC}</a:tableStyleId>
              </a:tblPr>
              <a:tblGrid>
                <a:gridCol w="534352"/>
                <a:gridCol w="1581150"/>
                <a:gridCol w="1228725"/>
                <a:gridCol w="5477510"/>
              </a:tblGrid>
              <a:tr h="0">
                <a:tc>
                  <a:txBody>
                    <a:bodyPr/>
                    <a:lstStyle/>
                    <a:p>
                      <a:pPr algn="l"/>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rPr>
                        <a:t>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Total credit losses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a:t>
                      </a: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dirty="0" smtClean="0">
                          <a:latin typeface="Arial" panose="020B0604020202020204" pitchFamily="34" charset="0"/>
                          <a:cs typeface="Arial" panose="020B0604020202020204" pitchFamily="34" charset="0"/>
                        </a:rPr>
                        <a:t>The</a:t>
                      </a:r>
                      <a:r>
                        <a:rPr lang="en-US" sz="1100" baseline="0" dirty="0" smtClean="0">
                          <a:latin typeface="Arial" panose="020B0604020202020204" pitchFamily="34" charset="0"/>
                          <a:cs typeface="Arial" panose="020B0604020202020204" pitchFamily="34" charset="0"/>
                        </a:rPr>
                        <a:t> RAS is tied to the objective of quantitatively passing CCAR; Total credit losses, by portfolio, allow the entities’ Boards to compare projected losses under stress against the maximum losses the bank can afford to lose </a:t>
                      </a:r>
                      <a:r>
                        <a:rPr lang="en-US" sz="1100" kern="1200" dirty="0" smtClean="0">
                          <a:solidFill>
                            <a:schemeClr val="tx1"/>
                          </a:solidFill>
                          <a:effectLst/>
                          <a:latin typeface="Arial" panose="020B0604020202020204" pitchFamily="34" charset="0"/>
                          <a:ea typeface="+mn-ea"/>
                          <a:cs typeface="Arial" panose="020B0604020202020204" pitchFamily="34" charset="0"/>
                        </a:rPr>
                        <a:t>in the US regulatory context</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100" baseline="0" dirty="0" smtClean="0">
                          <a:latin typeface="Arial" panose="020B0604020202020204" pitchFamily="34" charset="0"/>
                          <a:cs typeface="Arial" panose="020B0604020202020204" pitchFamily="34" charset="0"/>
                        </a:rPr>
                        <a:t>(and still pass CCAR)</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must not suffer more losses than would cause it to drop below their internal capital ratio minima in a stressed scenario</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can use the distribution of losses across credit portfolios based on CCAR 2016 under the BHC Stress scenario to create a loss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rPr>
                        <a:t>II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sym typeface="Wingdings"/>
                        </a:rPr>
                        <a:t>Net Charge-off</a:t>
                      </a:r>
                      <a:r>
                        <a:rPr lang="en-US" sz="1100" b="1" i="0" kern="1200" baseline="0" dirty="0" smtClean="0">
                          <a:solidFill>
                            <a:schemeClr val="tx1"/>
                          </a:solidFill>
                          <a:latin typeface="Arial" panose="020B0604020202020204" pitchFamily="34" charset="0"/>
                          <a:ea typeface="+mn-ea"/>
                          <a:cs typeface="Arial" panose="020B0604020202020204" pitchFamily="34" charset="0"/>
                          <a:sym typeface="Wingdings"/>
                        </a:rPr>
                        <a:t> rate</a:t>
                      </a:r>
                      <a:endParaRPr lang="en-US" sz="1100" b="1"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SBNA</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SC</a:t>
                      </a:r>
                      <a:r>
                        <a:rPr lang="en-US" sz="1100" i="0" kern="1200" baseline="0" dirty="0" smtClean="0">
                          <a:solidFill>
                            <a:schemeClr val="tx1"/>
                          </a:solidFill>
                          <a:latin typeface="Arial" panose="020B0604020202020204" pitchFamily="34" charset="0"/>
                          <a:ea typeface="+mn-ea"/>
                          <a:cs typeface="Arial" panose="020B0604020202020204" pitchFamily="34" charset="0"/>
                        </a:rPr>
                        <a:t> Auto</a:t>
                      </a:r>
                    </a:p>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BSPR</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As the projected losses in the BHC Stress scenario are only calculated annually, SHUSA will want a business-as-usual metric to monitor more frequently</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These metrics serve as early warning indicators of exceeding the total credit losses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Charge-off rates provide management with a “snapshot” view of losses in a given period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1" indent="0" algn="ctr"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3200" b="1" i="0" kern="1200" dirty="0" smtClean="0">
                          <a:solidFill>
                            <a:srgbClr val="FF0000"/>
                          </a:solidFill>
                          <a:latin typeface="Arial" panose="020B0604020202020204" pitchFamily="34" charset="0"/>
                          <a:ea typeface="+mn-ea"/>
                          <a:cs typeface="Arial" panose="020B0604020202020204" pitchFamily="34" charset="0"/>
                          <a:sym typeface="Wingdings"/>
                        </a:rPr>
                        <a:t>III</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 </a:t>
                      </a:r>
                      <a:r>
                        <a:rPr lang="en-US" sz="1100" b="1" i="0" kern="1200" dirty="0" smtClean="0">
                          <a:solidFill>
                            <a:schemeClr val="tx1"/>
                          </a:solidFill>
                          <a:latin typeface="Arial" panose="020B0604020202020204" pitchFamily="34" charset="0"/>
                          <a:ea typeface="+mn-ea"/>
                          <a:cs typeface="Arial" panose="020B0604020202020204" pitchFamily="34" charset="0"/>
                          <a:sym typeface="Wingdings"/>
                        </a:rPr>
                        <a:t>60/61+ days past due rate</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SBNA Retail</a:t>
                      </a:r>
                    </a:p>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sym typeface="Wingdings"/>
                        </a:rPr>
                        <a:t>SC Auto</a:t>
                      </a:r>
                    </a:p>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sym typeface="Wingdings"/>
                        </a:rPr>
                        <a:t>BSPR (excl. Commercial)</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Delinquencies are </a:t>
                      </a:r>
                      <a:r>
                        <a:rPr lang="en-US" sz="1100" i="0" kern="1200" dirty="0" smtClean="0">
                          <a:solidFill>
                            <a:schemeClr val="tx1"/>
                          </a:solidFill>
                          <a:latin typeface="Arial" panose="020B0604020202020204" pitchFamily="34" charset="0"/>
                          <a:ea typeface="+mn-ea"/>
                          <a:cs typeface="Arial" panose="020B0604020202020204" pitchFamily="34" charset="0"/>
                        </a:rPr>
                        <a:t>a pre-default</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 that</a:t>
                      </a:r>
                      <a:r>
                        <a:rPr lang="en-US" sz="1100" i="0" kern="1200" dirty="0" smtClean="0">
                          <a:solidFill>
                            <a:schemeClr val="tx1"/>
                          </a:solidFill>
                          <a:latin typeface="Arial" panose="020B0604020202020204" pitchFamily="34" charset="0"/>
                          <a:ea typeface="+mn-ea"/>
                          <a:cs typeface="Arial" panose="020B0604020202020204" pitchFamily="34" charset="0"/>
                        </a:rPr>
                        <a:t> can serve as an early</a:t>
                      </a:r>
                      <a:r>
                        <a:rPr lang="en-US" sz="1100" i="0" kern="1200" baseline="0" dirty="0" smtClean="0">
                          <a:solidFill>
                            <a:schemeClr val="tx1"/>
                          </a:solidFill>
                          <a:latin typeface="Arial" panose="020B0604020202020204" pitchFamily="34" charset="0"/>
                          <a:ea typeface="+mn-ea"/>
                          <a:cs typeface="Arial" panose="020B0604020202020204" pitchFamily="34" charset="0"/>
                        </a:rPr>
                        <a:t> warning indicator of the deterioration of SHUSA’s retail portfolios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 60/61+ days past due are appropriate (vs. 30 or 90 DPD) because</a:t>
                      </a:r>
                    </a:p>
                    <a:p>
                      <a:pPr marL="342900" marR="0" lvl="2" indent="-171450" algn="l" defTabSz="881063" rtl="0" eaLnBrk="1" fontAlgn="base" latinLnBrk="0" hangingPunct="1">
                        <a:lnSpc>
                          <a:spcPct val="100000"/>
                        </a:lnSpc>
                        <a:spcBef>
                          <a:spcPts val="240"/>
                        </a:spcBef>
                        <a:spcAft>
                          <a:spcPct val="0"/>
                        </a:spcAft>
                        <a:buClrTx/>
                        <a:buSzTx/>
                        <a:buFont typeface="Arial"/>
                        <a:buChar char="–"/>
                        <a:tabLst/>
                        <a:defRPr/>
                      </a:pP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A significant portion of % 30+ DPD captures loans that will recover between 30-60 DPD </a:t>
                      </a:r>
                    </a:p>
                    <a:p>
                      <a:pPr marL="342900" marR="0" lvl="2" indent="-171450" algn="l" defTabSz="881063" rtl="0" eaLnBrk="1" fontAlgn="base" latinLnBrk="0" hangingPunct="1">
                        <a:lnSpc>
                          <a:spcPct val="100000"/>
                        </a:lnSpc>
                        <a:spcBef>
                          <a:spcPts val="240"/>
                        </a:spcBef>
                        <a:spcAft>
                          <a:spcPct val="0"/>
                        </a:spcAft>
                        <a:buClrTx/>
                        <a:buSzTx/>
                        <a:buFont typeface="Arial"/>
                        <a:buChar char="–"/>
                        <a:tabLst/>
                        <a:defRPr/>
                      </a:pPr>
                      <a:r>
                        <a:rPr lang="en-US" sz="1100" kern="1200" dirty="0" smtClean="0">
                          <a:solidFill>
                            <a:schemeClr val="tx1"/>
                          </a:solidFill>
                          <a:latin typeface="Arial" panose="020B0604020202020204" pitchFamily="34" charset="0"/>
                          <a:ea typeface="Arial Unicode MS" pitchFamily="34" charset="-128"/>
                          <a:cs typeface="Arial" panose="020B0604020202020204" pitchFamily="34" charset="0"/>
                        </a:rPr>
                        <a:t>% 90+ DPD is likely too late (for SC) due to their aggressive collections policy </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SBNA  tracks delinquencies at 60+ days; SC tracks delinquency at </a:t>
                      </a:r>
                      <a:br>
                        <a:rPr lang="en-US" sz="1100" i="0" kern="1200" baseline="0" dirty="0" smtClean="0">
                          <a:solidFill>
                            <a:schemeClr val="tx1"/>
                          </a:solidFill>
                          <a:latin typeface="Arial" panose="020B0604020202020204" pitchFamily="34" charset="0"/>
                          <a:ea typeface="+mn-ea"/>
                          <a:cs typeface="Arial" panose="020B0604020202020204" pitchFamily="34" charset="0"/>
                        </a:rPr>
                      </a:br>
                      <a:r>
                        <a:rPr lang="en-US" sz="1100" i="0" kern="1200" baseline="0" dirty="0" smtClean="0">
                          <a:solidFill>
                            <a:schemeClr val="tx1"/>
                          </a:solidFill>
                          <a:latin typeface="Arial" panose="020B0604020202020204" pitchFamily="34" charset="0"/>
                          <a:ea typeface="+mn-ea"/>
                          <a:cs typeface="Arial" panose="020B0604020202020204" pitchFamily="34" charset="0"/>
                        </a:rPr>
                        <a:t>61+ days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9" name="Group 8"/>
          <p:cNvGrpSpPr/>
          <p:nvPr/>
        </p:nvGrpSpPr>
        <p:grpSpPr>
          <a:xfrm>
            <a:off x="367721" y="72184"/>
            <a:ext cx="2733552" cy="189008"/>
            <a:chOff x="403281" y="164517"/>
            <a:chExt cx="2733552" cy="189008"/>
          </a:xfrm>
        </p:grpSpPr>
        <p:sp>
          <p:nvSpPr>
            <p:cNvPr id="10" name="Text Box 75"/>
            <p:cNvSpPr txBox="1">
              <a:spLocks noChangeArrowheads="1"/>
            </p:cNvSpPr>
            <p:nvPr/>
          </p:nvSpPr>
          <p:spPr bwMode="gray">
            <a:xfrm>
              <a:off x="636148" y="166688"/>
              <a:ext cx="25006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a:t>
              </a:r>
              <a:r>
                <a:rPr lang="en-US" sz="1200" dirty="0" smtClean="0">
                  <a:solidFill>
                    <a:schemeClr val="accent1"/>
                  </a:solidFill>
                </a:rPr>
                <a:t>Metric selection</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Content Placeholder 4"/>
          <p:cNvSpPr>
            <a:spLocks noGrp="1"/>
          </p:cNvSpPr>
          <p:nvPr>
            <p:ph sz="quarter" idx="11"/>
          </p:nvPr>
        </p:nvSpPr>
        <p:spPr/>
        <p:txBody>
          <a:bodyPr/>
          <a:lstStyle/>
          <a:p>
            <a:r>
              <a:rPr lang="en-US" dirty="0"/>
              <a:t>Metric selection: </a:t>
            </a:r>
            <a:r>
              <a:rPr lang="en-US" b="0" dirty="0"/>
              <a:t>Credit risk </a:t>
            </a:r>
            <a:r>
              <a:rPr lang="en-US" b="0" dirty="0" smtClean="0"/>
              <a:t>loss metrics (CCAR-linked)</a:t>
            </a:r>
            <a:endParaRPr lang="en-US" b="0" dirty="0"/>
          </a:p>
        </p:txBody>
      </p:sp>
    </p:spTree>
    <p:extLst>
      <p:ext uri="{BB962C8B-B14F-4D97-AF65-F5344CB8AC3E}">
        <p14:creationId xmlns:p14="http://schemas.microsoft.com/office/powerpoint/2010/main" val="740674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3916761590"/>
              </p:ext>
            </p:extLst>
          </p:nvPr>
        </p:nvGraphicFramePr>
        <p:xfrm>
          <a:off x="357188" y="1460498"/>
          <a:ext cx="8834437" cy="3749676"/>
        </p:xfrm>
        <a:graphic>
          <a:graphicData uri="http://schemas.openxmlformats.org/drawingml/2006/table">
            <a:tbl>
              <a:tblPr firstRow="1" bandRow="1">
                <a:tableStyleId>{839DD9DD-9E6C-4910-8AC0-68ADFF6A6AFC}</a:tableStyleId>
              </a:tblPr>
              <a:tblGrid>
                <a:gridCol w="683916"/>
                <a:gridCol w="2406946"/>
                <a:gridCol w="5743575"/>
              </a:tblGrid>
              <a:tr h="1112756">
                <a:tc rowSpan="2">
                  <a:txBody>
                    <a:bodyPr/>
                    <a:lstStyle/>
                    <a:p>
                      <a:pPr algn="ctr"/>
                      <a:r>
                        <a:rPr lang="en-US" sz="3200" b="1" dirty="0" smtClean="0">
                          <a:solidFill>
                            <a:srgbClr val="FF0000"/>
                          </a:solidFill>
                          <a:latin typeface="Arial" panose="020B0604020202020204" pitchFamily="34" charset="0"/>
                          <a:cs typeface="Arial" panose="020B0604020202020204" pitchFamily="34" charset="0"/>
                        </a:rPr>
                        <a:t>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indent="-228600" algn="l">
                        <a:lnSpc>
                          <a:spcPct val="100000"/>
                        </a:lnSpc>
                        <a:buFont typeface="+mj-lt"/>
                        <a:buAutoNum type="alphaUcPeriod"/>
                      </a:pPr>
                      <a:r>
                        <a:rPr lang="en-US" sz="1200" b="1" i="0" dirty="0" smtClean="0">
                          <a:solidFill>
                            <a:schemeClr val="tx1"/>
                          </a:solidFill>
                          <a:latin typeface="Arial" panose="020B0604020202020204" pitchFamily="34" charset="0"/>
                          <a:cs typeface="Arial" panose="020B0604020202020204" pitchFamily="34" charset="0"/>
                        </a:rPr>
                        <a:t>Identify the binding constraint in BHC Stress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7475" indent="0" algn="l">
                        <a:lnSpc>
                          <a:spcPct val="100000"/>
                        </a:lnSpc>
                        <a:buFont typeface="Arial" panose="020B0604020202020204" pitchFamily="34" charset="0"/>
                        <a:buNone/>
                      </a:pPr>
                      <a:r>
                        <a:rPr lang="en-US" sz="1200" b="0" i="0" dirty="0" smtClean="0">
                          <a:solidFill>
                            <a:schemeClr val="tx1"/>
                          </a:solidFill>
                          <a:latin typeface="Arial" panose="020B0604020202020204" pitchFamily="34" charset="0"/>
                          <a:cs typeface="Arial" panose="020B0604020202020204" pitchFamily="34" charset="0"/>
                        </a:rPr>
                        <a:t>Compare</a:t>
                      </a:r>
                      <a:r>
                        <a:rPr lang="en-US" sz="1200" b="0" i="0" baseline="0" dirty="0" smtClean="0">
                          <a:solidFill>
                            <a:schemeClr val="tx1"/>
                          </a:solidFill>
                          <a:latin typeface="Arial" panose="020B0604020202020204" pitchFamily="34" charset="0"/>
                          <a:cs typeface="Arial" panose="020B0604020202020204" pitchFamily="34" charset="0"/>
                        </a:rPr>
                        <a:t> SHUSA and entity minimum capital ratios from 2016 Capital Policy to final 2016 CCAR ratios in BHC Stress to identify smallest “buffer” available for additional capital loss </a:t>
                      </a:r>
                      <a:r>
                        <a:rPr lang="en-US" sz="1200" b="0" i="1" baseline="0" dirty="0" smtClean="0">
                          <a:solidFill>
                            <a:schemeClr val="tx1"/>
                          </a:solidFill>
                          <a:latin typeface="Arial" panose="020B0604020202020204" pitchFamily="34" charset="0"/>
                          <a:cs typeface="Arial" panose="020B0604020202020204" pitchFamily="34" charset="0"/>
                        </a:rPr>
                        <a:t>(see previous section)</a:t>
                      </a:r>
                      <a:endParaRPr lang="en-US" sz="1200" b="0" i="1" dirty="0" smtClean="0">
                        <a:solidFill>
                          <a:schemeClr val="tx1"/>
                        </a:solidFill>
                        <a:latin typeface="Arial" panose="020B0604020202020204" pitchFamily="34" charset="0"/>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6976">
                <a:tc vMerge="1">
                  <a:txBody>
                    <a:bodyPr/>
                    <a:lstStyle/>
                    <a:p>
                      <a:endParaRPr lang="en-US" sz="4400" b="1" dirty="0">
                        <a:solidFill>
                          <a:srgbClr val="FF0000"/>
                        </a:solidFill>
                        <a:latin typeface="Arial" panose="020B0604020202020204" pitchFamily="34" charset="0"/>
                        <a:cs typeface="Arial" panose="020B0604020202020204" pitchFamily="34" charset="0"/>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lgn="l" defTabSz="457200" rtl="0" eaLnBrk="1" fontAlgn="auto" latinLnBrk="0" hangingPunct="1">
                        <a:lnSpc>
                          <a:spcPct val="100000"/>
                        </a:lnSpc>
                        <a:spcBef>
                          <a:spcPts val="0"/>
                        </a:spcBef>
                        <a:spcAft>
                          <a:spcPts val="0"/>
                        </a:spcAft>
                        <a:buClrTx/>
                        <a:buSzTx/>
                        <a:buFont typeface="+mj-lt"/>
                        <a:buAutoNum type="alphaUcPeriod" startAt="2"/>
                        <a:tabLst/>
                        <a:defRPr/>
                      </a:pPr>
                      <a:r>
                        <a:rPr lang="en-US" sz="1200" b="1" i="0" dirty="0" smtClean="0">
                          <a:solidFill>
                            <a:schemeClr val="tx1"/>
                          </a:solidFill>
                          <a:latin typeface="Arial" panose="020B0604020202020204" pitchFamily="34" charset="0"/>
                          <a:cs typeface="Arial" panose="020B0604020202020204" pitchFamily="34" charset="0"/>
                        </a:rPr>
                        <a:t>Calculate CCAR stress loss limit</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smtClean="0">
                          <a:solidFill>
                            <a:schemeClr val="tx1"/>
                          </a:solidFill>
                          <a:latin typeface="Arial" panose="020B0604020202020204" pitchFamily="34" charset="0"/>
                          <a:cs typeface="Arial" panose="020B0604020202020204" pitchFamily="34" charset="0"/>
                        </a:rPr>
                        <a:t>Add </a:t>
                      </a:r>
                      <a:r>
                        <a:rPr lang="en-US" sz="1200" b="0" i="0" baseline="0" dirty="0" smtClean="0">
                          <a:solidFill>
                            <a:schemeClr val="tx1"/>
                          </a:solidFill>
                          <a:latin typeface="Arial" panose="020B0604020202020204" pitchFamily="34" charset="0"/>
                          <a:cs typeface="Arial" panose="020B0604020202020204" pitchFamily="34" charset="0"/>
                        </a:rPr>
                        <a:t>capital buffer proportionally to total BHC Stress losses to determine total loss limits for each portfolio</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904972">
                <a:tc>
                  <a:txBody>
                    <a:bodyPr/>
                    <a:lstStyle/>
                    <a:p>
                      <a:pPr algn="ctr"/>
                      <a:r>
                        <a:rPr lang="en-US" sz="3200" b="1" dirty="0" smtClean="0">
                          <a:solidFill>
                            <a:srgbClr val="FF0000"/>
                          </a:solidFill>
                          <a:latin typeface="Arial" panose="020B0604020202020204" pitchFamily="34" charset="0"/>
                          <a:cs typeface="Arial" panose="020B0604020202020204" pitchFamily="34" charset="0"/>
                        </a:rPr>
                        <a:t>II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200" b="1" i="0" kern="1200" dirty="0">
                          <a:solidFill>
                            <a:schemeClr val="tx1"/>
                          </a:solidFill>
                          <a:latin typeface="Arial" panose="020B0604020202020204" pitchFamily="34" charset="0"/>
                          <a:ea typeface="+mn-ea"/>
                          <a:cs typeface="Arial" panose="020B0604020202020204" pitchFamily="34" charset="0"/>
                        </a:rPr>
                        <a:t>Determine net</a:t>
                      </a:r>
                      <a:r>
                        <a:rPr lang="en-US" sz="1200" b="1" i="0" kern="1200" baseline="0" dirty="0">
                          <a:solidFill>
                            <a:schemeClr val="tx1"/>
                          </a:solidFill>
                          <a:latin typeface="Arial" panose="020B0604020202020204" pitchFamily="34" charset="0"/>
                          <a:ea typeface="+mn-ea"/>
                          <a:cs typeface="Arial" panose="020B0604020202020204" pitchFamily="34" charset="0"/>
                        </a:rPr>
                        <a:t> Charge-off (NCO) limits </a:t>
                      </a:r>
                      <a:r>
                        <a:rPr lang="en-US" sz="1200" b="1" i="0" kern="1200" dirty="0">
                          <a:solidFill>
                            <a:schemeClr val="tx1"/>
                          </a:solidFill>
                          <a:latin typeface="Arial" panose="020B0604020202020204" pitchFamily="34" charset="0"/>
                          <a:ea typeface="+mn-ea"/>
                          <a:cs typeface="Arial" panose="020B0604020202020204" pitchFamily="34" charset="0"/>
                        </a:rPr>
                        <a:t>based on loss limits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Translate total Stress loss</a:t>
                      </a:r>
                      <a:r>
                        <a:rPr lang="en-US" sz="1200" b="0" i="0" kern="1200" baseline="0" dirty="0" smtClean="0">
                          <a:solidFill>
                            <a:schemeClr val="tx1"/>
                          </a:solidFill>
                          <a:latin typeface="Arial" panose="020B0604020202020204" pitchFamily="34" charset="0"/>
                          <a:ea typeface="+mn-ea"/>
                          <a:cs typeface="Arial" panose="020B0604020202020204" pitchFamily="34" charset="0"/>
                        </a:rPr>
                        <a:t> limit</a:t>
                      </a:r>
                      <a:r>
                        <a:rPr lang="en-US" sz="1200" b="0" i="0" kern="1200" dirty="0" smtClean="0">
                          <a:solidFill>
                            <a:schemeClr val="tx1"/>
                          </a:solidFill>
                          <a:latin typeface="Arial" panose="020B0604020202020204" pitchFamily="34" charset="0"/>
                          <a:ea typeface="+mn-ea"/>
                          <a:cs typeface="Arial" panose="020B0604020202020204" pitchFamily="34" charset="0"/>
                        </a:rPr>
                        <a:t> to an annual NCO rate </a:t>
                      </a:r>
                      <a:r>
                        <a:rPr lang="en-US" sz="1200" b="0" i="0" kern="1200" baseline="0" dirty="0" smtClean="0">
                          <a:solidFill>
                            <a:schemeClr val="tx1"/>
                          </a:solidFill>
                          <a:latin typeface="Arial" panose="020B0604020202020204" pitchFamily="34" charset="0"/>
                          <a:ea typeface="+mn-ea"/>
                          <a:cs typeface="Arial" panose="020B0604020202020204" pitchFamily="34" charset="0"/>
                        </a:rPr>
                        <a:t>and scale to baseline levels using model base to stress relativity</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904972">
                <a:tc>
                  <a:txBody>
                    <a:bodyPr/>
                    <a:lstStyle/>
                    <a:p>
                      <a:pPr algn="ctr"/>
                      <a:r>
                        <a:rPr lang="en-US" sz="3200" b="1" dirty="0" smtClean="0">
                          <a:solidFill>
                            <a:srgbClr val="FF0000"/>
                          </a:solidFill>
                          <a:latin typeface="Arial" panose="020B0604020202020204" pitchFamily="34" charset="0"/>
                          <a:cs typeface="Arial" panose="020B0604020202020204" pitchFamily="34" charset="0"/>
                        </a:rPr>
                        <a:t>III</a:t>
                      </a:r>
                      <a:endParaRPr lang="en-US" sz="3200" b="1" dirty="0">
                        <a:solidFill>
                          <a:srgbClr val="FF0000"/>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200" b="1" i="0" dirty="0" smtClean="0">
                          <a:solidFill>
                            <a:schemeClr val="tx1"/>
                          </a:solidFill>
                          <a:latin typeface="Arial" panose="020B0604020202020204" pitchFamily="34" charset="0"/>
                          <a:cs typeface="Arial" panose="020B0604020202020204" pitchFamily="34" charset="0"/>
                        </a:rPr>
                        <a:t>Derive delinquency rate</a:t>
                      </a:r>
                      <a:r>
                        <a:rPr lang="en-US" sz="1200" b="1" i="0" baseline="0" dirty="0" smtClean="0">
                          <a:solidFill>
                            <a:schemeClr val="tx1"/>
                          </a:solidFill>
                          <a:latin typeface="Arial" panose="020B0604020202020204" pitchFamily="34" charset="0"/>
                          <a:cs typeface="Arial" panose="020B0604020202020204" pitchFamily="34" charset="0"/>
                        </a:rPr>
                        <a:t> </a:t>
                      </a:r>
                      <a:r>
                        <a:rPr lang="en-US" sz="1200" b="1" i="0" dirty="0" smtClean="0">
                          <a:solidFill>
                            <a:schemeClr val="tx1"/>
                          </a:solidFill>
                          <a:latin typeface="Arial" panose="020B0604020202020204" pitchFamily="34" charset="0"/>
                          <a:cs typeface="Arial" panose="020B0604020202020204" pitchFamily="34" charset="0"/>
                        </a:rPr>
                        <a:t>linked to NCOs</a:t>
                      </a: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smtClean="0">
                          <a:solidFill>
                            <a:schemeClr val="tx1"/>
                          </a:solidFill>
                          <a:latin typeface="Arial" panose="020B0604020202020204" pitchFamily="34" charset="0"/>
                          <a:cs typeface="Arial" panose="020B0604020202020204" pitchFamily="34" charset="0"/>
                        </a:rPr>
                        <a:t>Relate NCO and delinquency rates using historical or projected relationships</a:t>
                      </a:r>
                      <a:r>
                        <a:rPr lang="en-US" sz="1200" b="0" i="0" baseline="0" dirty="0" smtClean="0">
                          <a:solidFill>
                            <a:schemeClr val="tx1"/>
                          </a:solidFill>
                          <a:latin typeface="Arial" panose="020B0604020202020204" pitchFamily="34" charset="0"/>
                          <a:cs typeface="Arial" panose="020B0604020202020204" pitchFamily="34" charset="0"/>
                        </a:rPr>
                        <a:t> and apply to NCO limits to derive 60+DPD limits</a:t>
                      </a:r>
                      <a:endParaRPr lang="en-US" sz="1200" b="0" i="0" dirty="0" smtClean="0">
                        <a:solidFill>
                          <a:schemeClr val="tx1"/>
                        </a:solidFill>
                        <a:latin typeface="Arial" panose="020B0604020202020204" pitchFamily="34" charset="0"/>
                        <a:cs typeface="Arial" panose="020B0604020202020204" pitchFamily="34" charset="0"/>
                      </a:endParaRPr>
                    </a:p>
                  </a:txBody>
                  <a:tcPr marT="81724" marB="8172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 name="Group 8"/>
          <p:cNvGrpSpPr/>
          <p:nvPr/>
        </p:nvGrpSpPr>
        <p:grpSpPr>
          <a:xfrm>
            <a:off x="367721" y="72184"/>
            <a:ext cx="2307153" cy="189008"/>
            <a:chOff x="403281" y="164517"/>
            <a:chExt cx="2307153" cy="189008"/>
          </a:xfrm>
        </p:grpSpPr>
        <p:sp>
          <p:nvSpPr>
            <p:cNvPr id="10" name="Text Box 75"/>
            <p:cNvSpPr txBox="1">
              <a:spLocks noChangeArrowheads="1"/>
            </p:cNvSpPr>
            <p:nvPr/>
          </p:nvSpPr>
          <p:spPr bwMode="gray">
            <a:xfrm>
              <a:off x="636148" y="166688"/>
              <a:ext cx="207428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Credit risk – </a:t>
              </a:r>
              <a:r>
                <a:rPr lang="en-US" sz="1200" dirty="0">
                  <a:solidFill>
                    <a:schemeClr val="accent1"/>
                  </a:solidFill>
                </a:rPr>
                <a:t>Losses: </a:t>
              </a:r>
              <a:r>
                <a:rPr lang="en-US" sz="1200" dirty="0" smtClean="0">
                  <a:solidFill>
                    <a:schemeClr val="accent1"/>
                  </a:solidFill>
                </a:rPr>
                <a:t>Overview</a:t>
              </a:r>
              <a:endParaRPr lang="en-US" sz="1200" dirty="0">
                <a:solidFill>
                  <a:schemeClr val="accent1"/>
                </a:solidFill>
              </a:endParaRPr>
            </a:p>
          </p:txBody>
        </p:sp>
        <p:sp>
          <p:nvSpPr>
            <p:cNvPr id="11" name="Oval 1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2" name="Content Placeholder 1"/>
          <p:cNvSpPr>
            <a:spLocks noGrp="1"/>
          </p:cNvSpPr>
          <p:nvPr>
            <p:ph sz="quarter" idx="11"/>
          </p:nvPr>
        </p:nvSpPr>
        <p:spPr/>
        <p:txBody>
          <a:bodyPr/>
          <a:lstStyle/>
          <a:p>
            <a:r>
              <a:rPr lang="en-US" dirty="0" smtClean="0"/>
              <a:t>Overview: </a:t>
            </a:r>
            <a:r>
              <a:rPr lang="en-US" b="0" dirty="0"/>
              <a:t>S</a:t>
            </a:r>
            <a:r>
              <a:rPr lang="en-US" b="0" dirty="0" smtClean="0"/>
              <a:t>teps for CCAR-linked metrics</a:t>
            </a:r>
            <a:endParaRPr lang="en-US" b="0" dirty="0">
              <a:solidFill>
                <a:srgbClr val="FF0000"/>
              </a:solidFill>
            </a:endParaRPr>
          </a:p>
        </p:txBody>
      </p:sp>
    </p:spTree>
    <p:extLst>
      <p:ext uri="{BB962C8B-B14F-4D97-AF65-F5344CB8AC3E}">
        <p14:creationId xmlns:p14="http://schemas.microsoft.com/office/powerpoint/2010/main" val="1233219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11"/>
            <p:extLst>
              <p:ext uri="{D42A27DB-BD31-4B8C-83A1-F6EECF244321}">
                <p14:modId xmlns:p14="http://schemas.microsoft.com/office/powerpoint/2010/main" val="1193466044"/>
              </p:ext>
            </p:extLst>
          </p:nvPr>
        </p:nvGraphicFramePr>
        <p:xfrm>
          <a:off x="357823" y="1462723"/>
          <a:ext cx="4082097" cy="1097280"/>
        </p:xfrm>
        <a:graphic>
          <a:graphicData uri="http://schemas.openxmlformats.org/drawingml/2006/table">
            <a:tbl>
              <a:tblPr firstRow="1" bandRow="1">
                <a:tableStyleId>{839DD9DD-9E6C-4910-8AC0-68ADFF6A6AFC}</a:tableStyleId>
              </a:tblPr>
              <a:tblGrid>
                <a:gridCol w="3597976"/>
                <a:gridCol w="484121"/>
              </a:tblGrid>
              <a:tr h="172759">
                <a:tc>
                  <a:txBody>
                    <a:bodyPr/>
                    <a:lstStyle/>
                    <a:p>
                      <a:r>
                        <a:rPr lang="en-GB" sz="1200" b="1" dirty="0" smtClean="0">
                          <a:latin typeface="Arial" panose="020B0604020202020204" pitchFamily="34" charset="0"/>
                          <a:cs typeface="Arial" panose="020B0604020202020204" pitchFamily="34" charset="0"/>
                        </a:rPr>
                        <a:t>Overview</a:t>
                      </a:r>
                      <a:endParaRPr lang="en-GB" sz="1200" b="1" dirty="0">
                        <a:latin typeface="Arial" panose="020B0604020202020204" pitchFamily="34" charset="0"/>
                        <a:cs typeface="Arial" panose="020B0604020202020204" pitchFamily="34" charset="0"/>
                      </a:endParaRPr>
                    </a:p>
                  </a:txBody>
                  <a:tcPr marL="0" marR="96197"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r>
                        <a:rPr lang="en-GB" sz="1200" b="1" dirty="0" smtClean="0">
                          <a:latin typeface="Arial" panose="020B0604020202020204" pitchFamily="34" charset="0"/>
                          <a:cs typeface="Arial" panose="020B0604020202020204" pitchFamily="34" charset="0"/>
                        </a:rPr>
                        <a:t>SHUSA Objectives</a:t>
                      </a:r>
                      <a:endParaRPr lang="en-GB" sz="1200" b="1" dirty="0">
                        <a:latin typeface="Arial" panose="020B0604020202020204" pitchFamily="34" charset="0"/>
                        <a:cs typeface="Arial" panose="020B0604020202020204" pitchFamily="34" charset="0"/>
                      </a:endParaRP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3</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Metric selection</a:t>
                      </a: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4</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Arial" panose="020B0604020202020204" pitchFamily="34" charset="0"/>
                          <a:cs typeface="Arial" panose="020B0604020202020204" pitchFamily="34" charset="0"/>
                        </a:rPr>
                        <a:t>Calibration</a:t>
                      </a:r>
                      <a:r>
                        <a:rPr lang="en-GB" sz="1200" b="1" baseline="0" dirty="0" smtClean="0">
                          <a:latin typeface="Arial" panose="020B0604020202020204" pitchFamily="34" charset="0"/>
                          <a:cs typeface="Arial" panose="020B0604020202020204" pitchFamily="34" charset="0"/>
                        </a:rPr>
                        <a:t> approach</a:t>
                      </a:r>
                      <a:endParaRPr lang="en-GB" sz="1200" b="1" dirty="0" smtClean="0">
                        <a:latin typeface="Arial" panose="020B0604020202020204" pitchFamily="34" charset="0"/>
                        <a:cs typeface="Arial" panose="020B0604020202020204" pitchFamily="34" charset="0"/>
                      </a:endParaRPr>
                    </a:p>
                  </a:txBody>
                  <a:tcPr marL="0"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6</a:t>
                      </a:r>
                      <a:endParaRPr lang="en-GB" sz="1200" b="1" dirty="0">
                        <a:latin typeface="Arial" panose="020B0604020202020204" pitchFamily="34" charset="0"/>
                        <a:cs typeface="Arial" panose="020B0604020202020204" pitchFamily="34" charset="0"/>
                      </a:endParaRPr>
                    </a:p>
                  </a:txBody>
                  <a:tcPr marL="96197" marR="96197"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Content Placeholder 8"/>
          <p:cNvGraphicFramePr>
            <a:graphicFrameLocks noGrp="1"/>
          </p:cNvGraphicFramePr>
          <p:nvPr>
            <p:ph sz="half" idx="4294967295"/>
            <p:extLst>
              <p:ext uri="{D42A27DB-BD31-4B8C-83A1-F6EECF244321}">
                <p14:modId xmlns:p14="http://schemas.microsoft.com/office/powerpoint/2010/main" val="330924610"/>
              </p:ext>
            </p:extLst>
          </p:nvPr>
        </p:nvGraphicFramePr>
        <p:xfrm>
          <a:off x="5100638" y="1459230"/>
          <a:ext cx="4090987" cy="3840480"/>
        </p:xfrm>
        <a:graphic>
          <a:graphicData uri="http://schemas.openxmlformats.org/drawingml/2006/table">
            <a:tbl>
              <a:tblPr firstRow="1" bandRow="1">
                <a:tableStyleId>{839DD9DD-9E6C-4910-8AC0-68ADFF6A6AFC}</a:tableStyleId>
              </a:tblPr>
              <a:tblGrid>
                <a:gridCol w="290267"/>
                <a:gridCol w="3019454"/>
                <a:gridCol w="781266"/>
              </a:tblGrid>
              <a:tr h="172759">
                <a:tc gridSpan="2">
                  <a:txBody>
                    <a:bodyPr/>
                    <a:lstStyle/>
                    <a:p>
                      <a:r>
                        <a:rPr lang="en-GB" sz="1200" b="1" dirty="0" smtClean="0">
                          <a:latin typeface="Arial" panose="020B0604020202020204" pitchFamily="34" charset="0"/>
                          <a:cs typeface="Arial" panose="020B0604020202020204" pitchFamily="34" charset="0"/>
                        </a:rPr>
                        <a:t>Metrics rationale and limit calibration</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000" b="1" dirty="0"/>
                    </a:p>
                  </a:txBody>
                  <a:tcPr marL="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r"/>
                      <a:r>
                        <a:rPr lang="en-GB" sz="1200" b="1" dirty="0" smtClean="0">
                          <a:latin typeface="Arial" panose="020B0604020202020204" pitchFamily="34" charset="0"/>
                          <a:cs typeface="Arial" panose="020B0604020202020204" pitchFamily="34" charset="0"/>
                        </a:rPr>
                        <a:t>9–102</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dirty="0" smtClean="0">
                          <a:latin typeface="Arial" panose="020B0604020202020204" pitchFamily="34" charset="0"/>
                          <a:cs typeface="Arial" panose="020B0604020202020204" pitchFamily="34" charset="0"/>
                        </a:rPr>
                        <a:t>Capital adequacy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2</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Credit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25</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A. Losses</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26</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72759">
                <a:tc>
                  <a:txBody>
                    <a:bodyPr/>
                    <a:lstStyle/>
                    <a:p>
                      <a:pPr algn="ct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mj-lt"/>
                        <a:buNone/>
                      </a:pPr>
                      <a:r>
                        <a:rPr lang="en-GB" sz="1200" b="0" dirty="0" smtClean="0">
                          <a:latin typeface="Arial" panose="020B0604020202020204" pitchFamily="34" charset="0"/>
                          <a:cs typeface="Arial" panose="020B0604020202020204" pitchFamily="34" charset="0"/>
                        </a:rPr>
                        <a:t>B.</a:t>
                      </a:r>
                      <a:r>
                        <a:rPr lang="en-GB" sz="1200" b="0" baseline="0" dirty="0" smtClean="0">
                          <a:latin typeface="Arial" panose="020B0604020202020204" pitchFamily="34" charset="0"/>
                          <a:cs typeface="Arial" panose="020B0604020202020204" pitchFamily="34" charset="0"/>
                        </a:rPr>
                        <a:t> Concentration</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59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3</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Residual value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70</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4</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Liquidity/funding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74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5</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Interest rate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80</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6</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Mark-to-market portfolio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8</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Operational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89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9</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Model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94</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a:txBody>
                    <a:bodyPr/>
                    <a:lstStyle/>
                    <a:p>
                      <a:pPr algn="ctr"/>
                      <a:r>
                        <a:rPr lang="en-GB" sz="1200" b="1" dirty="0" smtClean="0">
                          <a:solidFill>
                            <a:schemeClr val="accent1"/>
                          </a:solidFill>
                          <a:latin typeface="Arial" panose="020B0604020202020204" pitchFamily="34" charset="0"/>
                          <a:cs typeface="Arial" panose="020B0604020202020204" pitchFamily="34" charset="0"/>
                        </a:rPr>
                        <a:t>10</a:t>
                      </a:r>
                      <a:endParaRPr lang="en-GB" sz="1200" b="1" dirty="0">
                        <a:solidFill>
                          <a:schemeClr val="accent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b="0" dirty="0" smtClean="0">
                          <a:latin typeface="Arial" panose="020B0604020202020204" pitchFamily="34" charset="0"/>
                          <a:cs typeface="Arial" panose="020B0604020202020204" pitchFamily="34" charset="0"/>
                        </a:rPr>
                        <a:t>Compliance and reputational risk</a:t>
                      </a:r>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99</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Additional metrics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103</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84591">
                <a:tc gridSpan="2">
                  <a:txBody>
                    <a:bodyPr/>
                    <a:lstStyle/>
                    <a:p>
                      <a:pPr algn="l"/>
                      <a:r>
                        <a:rPr lang="en-GB" sz="1200" b="1" dirty="0" smtClean="0">
                          <a:solidFill>
                            <a:schemeClr val="tx1"/>
                          </a:solidFill>
                          <a:latin typeface="Arial" panose="020B0604020202020204" pitchFamily="34" charset="0"/>
                          <a:cs typeface="Arial" panose="020B0604020202020204" pitchFamily="34" charset="0"/>
                        </a:rPr>
                        <a:t>Appendices</a:t>
                      </a:r>
                      <a:endParaRPr lang="en-GB" sz="1200" b="1" dirty="0">
                        <a:solidFill>
                          <a:schemeClr val="tx1"/>
                        </a:solidFill>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sz="12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GB" sz="1200" b="1" dirty="0" smtClean="0">
                          <a:latin typeface="Arial" panose="020B0604020202020204" pitchFamily="34" charset="0"/>
                          <a:cs typeface="Arial" panose="020B0604020202020204" pitchFamily="34" charset="0"/>
                        </a:rPr>
                        <a:t>108</a:t>
                      </a:r>
                      <a:endParaRPr lang="en-GB" sz="1200" b="1"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Content Placeholder 2"/>
          <p:cNvSpPr txBox="1">
            <a:spLocks/>
          </p:cNvSpPr>
          <p:nvPr/>
        </p:nvSpPr>
        <p:spPr>
          <a:xfrm>
            <a:off x="348435" y="450851"/>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4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GB" sz="2000" dirty="0" smtClean="0"/>
              <a:t>Table of Contents</a:t>
            </a:r>
            <a:endParaRPr lang="en-GB" sz="2000" dirty="0"/>
          </a:p>
        </p:txBody>
      </p:sp>
    </p:spTree>
    <p:extLst>
      <p:ext uri="{BB962C8B-B14F-4D97-AF65-F5344CB8AC3E}">
        <p14:creationId xmlns:p14="http://schemas.microsoft.com/office/powerpoint/2010/main" val="1778456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Calibration: </a:t>
            </a:r>
            <a:r>
              <a:rPr lang="en-US" b="0" dirty="0"/>
              <a:t>Capital buffer allocation for </a:t>
            </a:r>
            <a:r>
              <a:rPr lang="en-US" b="0" dirty="0" smtClean="0"/>
              <a:t>total credit loss limit </a:t>
            </a:r>
            <a:r>
              <a:rPr lang="en-US" b="0" dirty="0"/>
              <a:t>calibration</a:t>
            </a:r>
          </a:p>
        </p:txBody>
      </p:sp>
      <p:grpSp>
        <p:nvGrpSpPr>
          <p:cNvPr id="18" name="Group 17"/>
          <p:cNvGrpSpPr/>
          <p:nvPr/>
        </p:nvGrpSpPr>
        <p:grpSpPr>
          <a:xfrm>
            <a:off x="367721" y="72184"/>
            <a:ext cx="3790508" cy="189008"/>
            <a:chOff x="403281" y="164517"/>
            <a:chExt cx="3790508" cy="189008"/>
          </a:xfrm>
        </p:grpSpPr>
        <p:sp>
          <p:nvSpPr>
            <p:cNvPr id="19" name="Text Box 75"/>
            <p:cNvSpPr txBox="1">
              <a:spLocks noChangeArrowheads="1"/>
            </p:cNvSpPr>
            <p:nvPr/>
          </p:nvSpPr>
          <p:spPr bwMode="gray">
            <a:xfrm>
              <a:off x="636148" y="166688"/>
              <a:ext cx="355764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
                </a:rPr>
                <a:t>Credit </a:t>
              </a:r>
              <a:r>
                <a:rPr lang="en-US" sz="1200" dirty="0" smtClean="0">
                  <a:solidFill>
                    <a:schemeClr val="accent1"/>
                  </a:solidFill>
                  <a:latin typeface="Arial "/>
                </a:rPr>
                <a:t>risk</a:t>
              </a:r>
              <a:r>
                <a:rPr lang="en-US" sz="1200" dirty="0">
                  <a:solidFill>
                    <a:schemeClr val="accent1"/>
                  </a:solidFill>
                </a:rPr>
                <a:t> – Losses:</a:t>
              </a:r>
              <a:r>
                <a:rPr lang="en-US" sz="1200" dirty="0" smtClean="0">
                  <a:solidFill>
                    <a:schemeClr val="accent1"/>
                  </a:solidFill>
                  <a:latin typeface="Arial "/>
                </a:rPr>
                <a:t> </a:t>
              </a:r>
              <a:r>
                <a:rPr lang="en-US" sz="1200" dirty="0">
                  <a:solidFill>
                    <a:schemeClr val="accent1"/>
                  </a:solidFill>
                </a:rPr>
                <a:t>Calibration – </a:t>
              </a:r>
              <a:r>
                <a:rPr lang="en-US" sz="1200" dirty="0" smtClean="0">
                  <a:solidFill>
                    <a:schemeClr val="accent1"/>
                  </a:solidFill>
                  <a:latin typeface="Arial "/>
                </a:rPr>
                <a:t>Total credit losses</a:t>
              </a:r>
              <a:endParaRPr lang="en-US" sz="1200" dirty="0">
                <a:solidFill>
                  <a:schemeClr val="accent1"/>
                </a:solidFill>
                <a:latin typeface="Arial "/>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
                <a:ea typeface="ＭＳ Ｐゴシック" pitchFamily="-112" charset="-128"/>
                <a:cs typeface="ＭＳ Ｐゴシック" pitchFamily="-112" charset="-128"/>
              </a:endParaRPr>
            </a:p>
          </p:txBody>
        </p:sp>
      </p:grpSp>
      <p:graphicFrame>
        <p:nvGraphicFramePr>
          <p:cNvPr id="16" name="Table 15"/>
          <p:cNvGraphicFramePr>
            <a:graphicFrameLocks noGrp="1"/>
          </p:cNvGraphicFramePr>
          <p:nvPr>
            <p:extLst>
              <p:ext uri="{D42A27DB-BD31-4B8C-83A1-F6EECF244321}">
                <p14:modId xmlns:p14="http://schemas.microsoft.com/office/powerpoint/2010/main" val="3776824591"/>
              </p:ext>
            </p:extLst>
          </p:nvPr>
        </p:nvGraphicFramePr>
        <p:xfrm>
          <a:off x="366711" y="2250017"/>
          <a:ext cx="8763098" cy="3273552"/>
        </p:xfrm>
        <a:graphic>
          <a:graphicData uri="http://schemas.openxmlformats.org/drawingml/2006/table">
            <a:tbl>
              <a:tblPr firstRow="1" bandRow="1">
                <a:tableStyleId>{5C22544A-7EE6-4342-B048-85BDC9FD1C3A}</a:tableStyleId>
              </a:tblPr>
              <a:tblGrid>
                <a:gridCol w="1079317"/>
                <a:gridCol w="1063256"/>
                <a:gridCol w="1305011"/>
                <a:gridCol w="981956"/>
                <a:gridCol w="868556"/>
                <a:gridCol w="864866"/>
                <a:gridCol w="866712"/>
                <a:gridCol w="866712"/>
                <a:gridCol w="866712"/>
              </a:tblGrid>
              <a:tr h="0">
                <a:tc rowSpan="2">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Binding constraint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US" sz="1200" b="1" i="0" baseline="0" dirty="0" smtClean="0">
                          <a:solidFill>
                            <a:schemeClr val="tx1"/>
                          </a:solidFill>
                          <a:latin typeface="Arial" panose="020B0604020202020204" pitchFamily="34" charset="0"/>
                          <a:cs typeface="Arial" panose="020B0604020202020204" pitchFamily="34" charset="0"/>
                        </a:rPr>
                        <a:t>Pre/post IHC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l"/>
                      <a:r>
                        <a:rPr lang="en-US" sz="1200" b="1" dirty="0" smtClean="0">
                          <a:solidFill>
                            <a:schemeClr val="tx1"/>
                          </a:solidFill>
                          <a:latin typeface="Arial" panose="020B0604020202020204" pitchFamily="34" charset="0"/>
                          <a:cs typeface="Arial" panose="020B0604020202020204" pitchFamily="34" charset="0"/>
                        </a:rPr>
                        <a:t>CCAR loss metric</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200" b="1" i="0" baseline="0" dirty="0" smtClean="0">
                          <a:solidFill>
                            <a:schemeClr val="tx1"/>
                          </a:solidFill>
                          <a:latin typeface="Arial" panose="020B0604020202020204" pitchFamily="34" charset="0"/>
                          <a:cs typeface="Arial" panose="020B0604020202020204" pitchFamily="34" charset="0"/>
                        </a:rPr>
                        <a:t>Total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Capital buffer allocated</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2">
                  <a:txBody>
                    <a:bodyPr/>
                    <a:lstStyle/>
                    <a:p>
                      <a:pPr algn="ctr"/>
                      <a:r>
                        <a:rPr lang="en-US" sz="1200" b="1" dirty="0" smtClean="0">
                          <a:solidFill>
                            <a:schemeClr val="tx1"/>
                          </a:solidFill>
                          <a:latin typeface="Arial" panose="020B0604020202020204" pitchFamily="34" charset="0"/>
                          <a:cs typeface="Arial" panose="020B0604020202020204" pitchFamily="34" charset="0"/>
                        </a:rPr>
                        <a:t>Total</a:t>
                      </a:r>
                      <a:r>
                        <a:rPr lang="en-US" sz="1200" b="1" baseline="0" dirty="0" smtClean="0">
                          <a:solidFill>
                            <a:schemeClr val="tx1"/>
                          </a:solidFill>
                          <a:latin typeface="Arial" panose="020B0604020202020204" pitchFamily="34" charset="0"/>
                          <a:cs typeface="Arial" panose="020B0604020202020204" pitchFamily="34" charset="0"/>
                        </a:rPr>
                        <a:t> loss budget</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dirty="0"/>
                    </a:p>
                  </a:txBody>
                  <a:tcP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rgbClr val="FFC000"/>
                          </a:solidFill>
                          <a:latin typeface="Arial" panose="020B0604020202020204" pitchFamily="34" charset="0"/>
                          <a:ea typeface="+mn-ea"/>
                          <a:cs typeface="Arial" panose="020B0604020202020204" pitchFamily="34" charset="0"/>
                        </a:rPr>
                        <a:t>Amber</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kern="1200" baseline="0" dirty="0" smtClean="0">
                          <a:solidFill>
                            <a:schemeClr val="accent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SBNA</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Entity level ratios set boundaries </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Post-IHC </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1" dirty="0" smtClean="0">
                          <a:solidFill>
                            <a:schemeClr val="accent1"/>
                          </a:solidFill>
                          <a:latin typeface="Arial" panose="020B0604020202020204" pitchFamily="34" charset="0"/>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$1,263</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chemeClr val="accent1"/>
                          </a:solidFill>
                          <a:latin typeface="Arial" panose="020B0604020202020204" pitchFamily="34" charset="0"/>
                          <a:ea typeface="+mn-ea"/>
                          <a:cs typeface="Arial" panose="020B0604020202020204" pitchFamily="34" charset="0"/>
                        </a:rPr>
                        <a:t>$770</a:t>
                      </a:r>
                      <a:endParaRPr lang="en-US"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chemeClr val="accent1"/>
                          </a:solidFill>
                          <a:latin typeface="Arial" panose="020B0604020202020204" pitchFamily="34" charset="0"/>
                          <a:ea typeface="+mn-ea"/>
                          <a:cs typeface="Arial" panose="020B0604020202020204" pitchFamily="34" charset="0"/>
                        </a:rPr>
                        <a:t>$857</a:t>
                      </a:r>
                      <a:endParaRPr lang="en-US"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$2,034</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chemeClr val="accent1"/>
                          </a:solidFill>
                          <a:latin typeface="Arial" panose="020B0604020202020204" pitchFamily="34" charset="0"/>
                          <a:ea typeface="+mn-ea"/>
                          <a:cs typeface="Arial" panose="020B0604020202020204" pitchFamily="34" charset="0"/>
                        </a:rPr>
                        <a:t>$2,120</a:t>
                      </a:r>
                      <a:endParaRPr lang="en-GB" sz="1200" b="0" kern="1200" dirty="0">
                        <a:solidFill>
                          <a:schemeClr val="accent1"/>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$1,069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$652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$725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$1,722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$1,795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rowSpan="4">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N/A </a:t>
                      </a:r>
                    </a:p>
                    <a:p>
                      <a:pPr marL="57150" indent="0" algn="l"/>
                      <a:r>
                        <a:rPr lang="en-GB" sz="1200" b="0" i="0" dirty="0" smtClean="0">
                          <a:solidFill>
                            <a:schemeClr val="tx1"/>
                          </a:solidFill>
                          <a:latin typeface="Arial" panose="020B0604020202020204" pitchFamily="34" charset="0"/>
                          <a:cs typeface="Arial" panose="020B0604020202020204" pitchFamily="34" charset="0"/>
                        </a:rPr>
                        <a:t>(entity level not</a:t>
                      </a:r>
                      <a:r>
                        <a:rPr lang="en-GB" sz="1200" b="0" i="0" baseline="0" dirty="0" smtClean="0">
                          <a:solidFill>
                            <a:schemeClr val="tx1"/>
                          </a:solidFill>
                          <a:latin typeface="Arial" panose="020B0604020202020204" pitchFamily="34" charset="0"/>
                          <a:cs typeface="Arial" panose="020B0604020202020204" pitchFamily="34" charset="0"/>
                        </a:rPr>
                        <a:t> affected by restatement)</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1" kern="1200" dirty="0" smtClean="0">
                          <a:solidFill>
                            <a:schemeClr val="accent1"/>
                          </a:solidFill>
                          <a:latin typeface="Arial" panose="020B0604020202020204" pitchFamily="34" charset="0"/>
                          <a:ea typeface="+mn-ea"/>
                          <a:cs typeface="Arial" panose="020B0604020202020204" pitchFamily="34" charset="0"/>
                        </a:rPr>
                        <a:t>Credit</a:t>
                      </a:r>
                      <a:endParaRPr lang="en-GB" sz="1200" b="1" kern="1200" dirty="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i="0" kern="1200" dirty="0" smtClean="0">
                          <a:solidFill>
                            <a:srgbClr val="FF0000"/>
                          </a:solidFill>
                          <a:latin typeface="Arial" panose="020B0604020202020204" pitchFamily="34" charset="0"/>
                          <a:ea typeface="+mn-ea"/>
                          <a:cs typeface="Arial" panose="020B0604020202020204" pitchFamily="34" charset="0"/>
                        </a:rPr>
                        <a:t>$534</a:t>
                      </a:r>
                      <a:endParaRPr lang="en-GB"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i="0" kern="1200" dirty="0" smtClean="0">
                          <a:solidFill>
                            <a:srgbClr val="FF0000"/>
                          </a:solidFill>
                          <a:latin typeface="Arial" panose="020B0604020202020204" pitchFamily="34" charset="0"/>
                          <a:ea typeface="+mn-ea"/>
                          <a:cs typeface="Arial" panose="020B0604020202020204" pitchFamily="34" charset="0"/>
                        </a:rPr>
                        <a:t>$115</a:t>
                      </a:r>
                      <a:endParaRPr lang="en-US"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i="0" kern="1200" dirty="0" smtClean="0">
                          <a:solidFill>
                            <a:srgbClr val="FF0000"/>
                          </a:solidFill>
                          <a:latin typeface="Arial" panose="020B0604020202020204" pitchFamily="34" charset="0"/>
                          <a:ea typeface="+mn-ea"/>
                          <a:cs typeface="Arial" panose="020B0604020202020204" pitchFamily="34" charset="0"/>
                        </a:rPr>
                        <a:t>$388</a:t>
                      </a:r>
                      <a:endParaRPr lang="en-US" sz="1200" b="0" i="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rgbClr val="FF0000"/>
                          </a:solidFill>
                          <a:latin typeface="Arial" panose="020B0604020202020204" pitchFamily="34" charset="0"/>
                          <a:cs typeface="Arial" panose="020B0604020202020204" pitchFamily="34" charset="0"/>
                        </a:rPr>
                        <a:t>$9,649</a:t>
                      </a:r>
                      <a:endParaRPr lang="en-GB" sz="1200" b="0" dirty="0">
                        <a:solidFill>
                          <a:srgbClr val="FF0000"/>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smtClean="0">
                          <a:solidFill>
                            <a:srgbClr val="FF0000"/>
                          </a:solidFill>
                          <a:latin typeface="Arial" panose="020B0604020202020204" pitchFamily="34" charset="0"/>
                          <a:cs typeface="Arial" panose="020B0604020202020204" pitchFamily="34" charset="0"/>
                        </a:rPr>
                        <a:t>$9,921</a:t>
                      </a:r>
                      <a:endParaRPr lang="en-GB" sz="1200" b="0" dirty="0">
                        <a:solidFill>
                          <a:srgbClr val="FF0000"/>
                        </a:solidFill>
                        <a:latin typeface="Arial" panose="020B0604020202020204" pitchFamily="34" charset="0"/>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$3,603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$146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$3,646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BSPR</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GB"/>
                    </a:p>
                  </a:txBody>
                  <a:tcPr/>
                </a:tc>
                <a:tc vMerge="1">
                  <a:txBody>
                    <a:bodyPr/>
                    <a:lstStyle/>
                    <a:p>
                      <a:endParaRPr lang="en-GB"/>
                    </a:p>
                  </a:txBody>
                  <a:tcPr/>
                </a:tc>
                <a:tc>
                  <a:txBody>
                    <a:bodyPr/>
                    <a:lstStyle/>
                    <a:p>
                      <a:pPr marL="0" algn="l" defTabSz="457200" rtl="0" eaLnBrk="1" latinLnBrk="0" hangingPunct="1"/>
                      <a:r>
                        <a:rPr lang="en-US" sz="1200" b="1" kern="1200" dirty="0" smtClean="0">
                          <a:solidFill>
                            <a:schemeClr val="accent1"/>
                          </a:solidFill>
                          <a:latin typeface="Arial" panose="020B0604020202020204" pitchFamily="34" charset="0"/>
                          <a:ea typeface="+mn-ea"/>
                          <a:cs typeface="Arial" panose="020B0604020202020204" pitchFamily="34" charset="0"/>
                        </a:rPr>
                        <a:t>Credit</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$255</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rgbClr val="FF0000"/>
                          </a:solidFill>
                          <a:latin typeface="Arial" panose="020B0604020202020204" pitchFamily="34" charset="0"/>
                          <a:ea typeface="+mn-ea"/>
                          <a:cs typeface="Arial" panose="020B0604020202020204" pitchFamily="34" charset="0"/>
                        </a:rPr>
                        <a:t>$63</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fontAlgn="b" latinLnBrk="0" hangingPunct="1"/>
                      <a:r>
                        <a:rPr lang="en-US" sz="1200" b="0" kern="1200" dirty="0" smtClean="0">
                          <a:solidFill>
                            <a:srgbClr val="FF0000"/>
                          </a:solidFill>
                          <a:latin typeface="Arial" panose="020B0604020202020204" pitchFamily="34" charset="0"/>
                          <a:ea typeface="+mn-ea"/>
                          <a:cs typeface="Arial" panose="020B0604020202020204" pitchFamily="34" charset="0"/>
                        </a:rPr>
                        <a:t>$89</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$318</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$344</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$239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$59</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$84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$298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$323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BSI</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Proportional from</a:t>
                      </a:r>
                      <a:r>
                        <a:rPr lang="en-GB" sz="1200" b="0" i="0" baseline="0" dirty="0" smtClean="0">
                          <a:solidFill>
                            <a:schemeClr val="tx1"/>
                          </a:solidFill>
                          <a:latin typeface="Arial" panose="020B0604020202020204" pitchFamily="34" charset="0"/>
                          <a:cs typeface="Arial" panose="020B0604020202020204" pitchFamily="34" charset="0"/>
                        </a:rPr>
                        <a:t> </a:t>
                      </a:r>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57150" indent="0" algn="l"/>
                      <a:r>
                        <a:rPr lang="en-GB" sz="1200" b="0" i="0" dirty="0" smtClean="0">
                          <a:solidFill>
                            <a:schemeClr val="tx1"/>
                          </a:solidFill>
                          <a:latin typeface="Arial" panose="020B0604020202020204" pitchFamily="34" charset="0"/>
                          <a:cs typeface="Arial" panose="020B0604020202020204" pitchFamily="34" charset="0"/>
                        </a:rPr>
                        <a:t>Pre-IHC</a:t>
                      </a:r>
                      <a:r>
                        <a:rPr lang="en-GB" sz="1200" b="0" i="0" baseline="0" dirty="0" smtClean="0">
                          <a:solidFill>
                            <a:schemeClr val="tx1"/>
                          </a:solidFill>
                          <a:latin typeface="Arial" panose="020B0604020202020204" pitchFamily="34" charset="0"/>
                          <a:cs typeface="Arial" panose="020B0604020202020204" pitchFamily="34" charset="0"/>
                        </a:rPr>
                        <a:t> </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$52</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$58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SIS</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$84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$21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$105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$115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200" b="1" dirty="0" smtClean="0">
                          <a:solidFill>
                            <a:schemeClr val="tx1"/>
                          </a:solidFill>
                          <a:latin typeface="Arial" panose="020B0604020202020204" pitchFamily="34" charset="0"/>
                          <a:cs typeface="Arial" panose="020B0604020202020204" pitchFamily="34" charset="0"/>
                        </a:rPr>
                        <a:t>SSLLC</a:t>
                      </a: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solidFill>
                            <a:schemeClr val="bg1">
                              <a:lumMod val="50000"/>
                            </a:schemeClr>
                          </a:solidFill>
                          <a:latin typeface="Arial" panose="020B0604020202020204" pitchFamily="34" charset="0"/>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$11</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$14</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$15</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r>
                        <a:rPr lang="en-US" sz="1200" b="1" dirty="0" smtClean="0">
                          <a:solidFill>
                            <a:schemeClr val="tx1"/>
                          </a:solidFill>
                          <a:latin typeface="Arial" panose="020B0604020202020204" pitchFamily="34" charset="0"/>
                          <a:cs typeface="Arial" panose="020B0604020202020204" pitchFamily="34" charset="0"/>
                        </a:rPr>
                        <a:t>SHUSA consoldiated</a:t>
                      </a:r>
                      <a:r>
                        <a:rPr lang="en-US" sz="1200" b="1" baseline="30000" dirty="0" smtClean="0">
                          <a:solidFill>
                            <a:schemeClr val="tx1"/>
                          </a:solidFill>
                          <a:latin typeface="Arial" panose="020B0604020202020204" pitchFamily="34" charset="0"/>
                          <a:cs typeface="Arial" panose="020B0604020202020204" pitchFamily="34" charset="0"/>
                        </a:rPr>
                        <a:t>1</a:t>
                      </a:r>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dirty="0" smtClean="0">
                          <a:solidFill>
                            <a:schemeClr val="tx1"/>
                          </a:solidFill>
                          <a:latin typeface="Arial" panose="020B0604020202020204" pitchFamily="34" charset="0"/>
                          <a:cs typeface="Arial" panose="020B0604020202020204" pitchFamily="34" charset="0"/>
                        </a:rPr>
                        <a:t>SHUSA</a:t>
                      </a: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52388" indent="0" algn="l"/>
                      <a:r>
                        <a:rPr lang="en-GB" sz="1200" b="0" i="0" baseline="0" dirty="0" smtClean="0">
                          <a:solidFill>
                            <a:schemeClr val="tx1"/>
                          </a:solidFill>
                          <a:latin typeface="Arial" panose="020B0604020202020204" pitchFamily="34" charset="0"/>
                          <a:cs typeface="Arial" panose="020B0604020202020204" pitchFamily="34" charset="0"/>
                        </a:rPr>
                        <a:t>Post-IHC</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GB" sz="1200" b="1" kern="1200" dirty="0" smtClean="0">
                          <a:solidFill>
                            <a:schemeClr val="accent1"/>
                          </a:solidFill>
                          <a:latin typeface="Arial" panose="020B0604020202020204" pitchFamily="34" charset="0"/>
                          <a:ea typeface="+mn-ea"/>
                          <a:cs typeface="Arial" panose="020B0604020202020204" pitchFamily="34" charset="0"/>
                        </a:rPr>
                        <a:t>Credit</a:t>
                      </a:r>
                      <a:r>
                        <a:rPr lang="en-GB" sz="1200" b="1" kern="1200" baseline="30000" dirty="0" smtClean="0">
                          <a:solidFill>
                            <a:schemeClr val="accent1"/>
                          </a:solidFill>
                          <a:latin typeface="Arial" panose="020B0604020202020204" pitchFamily="34" charset="0"/>
                          <a:ea typeface="+mn-ea"/>
                          <a:cs typeface="Arial" panose="020B0604020202020204" pitchFamily="34" charset="0"/>
                        </a:rPr>
                        <a:t>2</a:t>
                      </a:r>
                      <a:endParaRPr lang="en-GB" sz="1200" b="1" kern="1200" dirty="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$11,052</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$1,633</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r>
                        <a:rPr lang="en-GB" sz="1200" b="0" kern="1200" dirty="0" smtClean="0">
                          <a:solidFill>
                            <a:srgbClr val="FF0000"/>
                          </a:solidFill>
                          <a:latin typeface="Arial" panose="020B0604020202020204" pitchFamily="34" charset="0"/>
                          <a:ea typeface="+mn-ea"/>
                          <a:cs typeface="Arial" panose="020B0604020202020204" pitchFamily="34" charset="0"/>
                        </a:rPr>
                        <a:t>$2,133</a:t>
                      </a:r>
                      <a:endParaRPr lang="en-GB"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200" b="0" kern="1200" dirty="0" smtClean="0">
                          <a:solidFill>
                            <a:srgbClr val="FF0000"/>
                          </a:solidFill>
                          <a:latin typeface="Arial" panose="020B0604020202020204" pitchFamily="34" charset="0"/>
                          <a:ea typeface="+mn-ea"/>
                          <a:cs typeface="Arial" panose="020B0604020202020204" pitchFamily="34" charset="0"/>
                        </a:rPr>
                        <a:t>&gt;=$12,686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algn="ctr" defTabSz="457200" rtl="0" eaLnBrk="1" latinLnBrk="0" hangingPunct="1">
                        <a:lnSpc>
                          <a:spcPts val="1000"/>
                        </a:lnSpc>
                      </a:pPr>
                      <a:r>
                        <a:rPr lang="en-US" sz="1200" b="0" kern="1200" dirty="0" smtClean="0">
                          <a:solidFill>
                            <a:srgbClr val="FF0000"/>
                          </a:solidFill>
                          <a:latin typeface="Arial" panose="020B0604020202020204" pitchFamily="34" charset="0"/>
                          <a:ea typeface="+mn-ea"/>
                          <a:cs typeface="Arial" panose="020B0604020202020204" pitchFamily="34" charset="0"/>
                        </a:rPr>
                        <a:t>&gt;=$13,186</a:t>
                      </a:r>
                      <a:endParaRPr lang="en-US" sz="1200" b="0" kern="1200" dirty="0">
                        <a:solidFill>
                          <a:srgbClr val="FF0000"/>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0">
                <a:tc vMerge="1">
                  <a:txBody>
                    <a:bodyPr/>
                    <a:lstStyle/>
                    <a:p>
                      <a:endParaRPr lang="en-US" sz="1200" b="1"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GB" sz="1200" b="0" i="0" baseline="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PPNR</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$4,913</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$726</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1200" b="0" kern="1200" dirty="0" smtClean="0">
                          <a:solidFill>
                            <a:schemeClr val="bg1">
                              <a:lumMod val="50000"/>
                            </a:schemeClr>
                          </a:solidFill>
                          <a:latin typeface="Arial" panose="020B0604020202020204" pitchFamily="34" charset="0"/>
                          <a:ea typeface="+mn-ea"/>
                          <a:cs typeface="Arial" panose="020B0604020202020204" pitchFamily="34" charset="0"/>
                        </a:rPr>
                        <a:t>$948</a:t>
                      </a:r>
                      <a:endParaRPr lang="en-GB"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&gt;=$5,639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lnSpc>
                          <a:spcPts val="1000"/>
                        </a:lnSpc>
                      </a:pPr>
                      <a:r>
                        <a:rPr lang="en-US" sz="1200" b="0" kern="1200" dirty="0" smtClean="0">
                          <a:solidFill>
                            <a:schemeClr val="bg1">
                              <a:lumMod val="50000"/>
                            </a:schemeClr>
                          </a:solidFill>
                          <a:latin typeface="Arial" panose="020B0604020202020204" pitchFamily="34" charset="0"/>
                          <a:ea typeface="+mn-ea"/>
                          <a:cs typeface="Arial" panose="020B0604020202020204" pitchFamily="34" charset="0"/>
                        </a:rPr>
                        <a:t>&gt;=$5,861</a:t>
                      </a:r>
                      <a:endParaRPr lang="en-US" sz="1200" b="0" kern="1200" dirty="0">
                        <a:solidFill>
                          <a:schemeClr val="bg1">
                            <a:lumMod val="50000"/>
                          </a:schemeClr>
                        </a:solidFill>
                        <a:latin typeface="Arial" panose="020B0604020202020204" pitchFamily="34" charset="0"/>
                        <a:ea typeface="+mn-ea"/>
                        <a:cs typeface="Arial" panose="020B0604020202020204" pitchFamily="34" charset="0"/>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Rectangular Callout 16"/>
          <p:cNvSpPr/>
          <p:nvPr/>
        </p:nvSpPr>
        <p:spPr>
          <a:xfrm>
            <a:off x="6282734" y="1461026"/>
            <a:ext cx="2337391" cy="576016"/>
          </a:xfrm>
          <a:prstGeom prst="wedgeRectCallout">
            <a:avLst>
              <a:gd name="adj1" fmla="val -29055"/>
              <a:gd name="adj2" fmla="val 85566"/>
            </a:avLst>
          </a:prstGeom>
          <a:solidFill>
            <a:schemeClr val="bg2">
              <a:lumMod val="20000"/>
              <a:lumOff val="80000"/>
            </a:schemeClr>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72009" tIns="72009" rIns="72009" bIns="72009" rtlCol="0" anchor="ctr"/>
          <a:lstStyle/>
          <a:p>
            <a:pPr algn="l">
              <a:lnSpc>
                <a:spcPct val="100000"/>
              </a:lnSpc>
            </a:pPr>
            <a:r>
              <a:rPr lang="en-GB" dirty="0">
                <a:solidFill>
                  <a:schemeClr val="tx1"/>
                </a:solidFill>
                <a:cs typeface="Arial" panose="020B0604020202020204" pitchFamily="34" charset="0"/>
                <a:sym typeface="Arial"/>
              </a:rPr>
              <a:t>Allocated proportionally between </a:t>
            </a:r>
            <a:r>
              <a:rPr lang="en-GB" b="1" dirty="0">
                <a:solidFill>
                  <a:schemeClr val="tx1"/>
                </a:solidFill>
                <a:cs typeface="Arial" panose="020B0604020202020204" pitchFamily="34" charset="0"/>
                <a:sym typeface="Arial"/>
              </a:rPr>
              <a:t>credit losses </a:t>
            </a:r>
            <a:r>
              <a:rPr lang="en-GB" dirty="0">
                <a:solidFill>
                  <a:schemeClr val="tx1"/>
                </a:solidFill>
                <a:cs typeface="Arial" panose="020B0604020202020204" pitchFamily="34" charset="0"/>
                <a:sym typeface="Arial"/>
              </a:rPr>
              <a:t>and </a:t>
            </a:r>
            <a:r>
              <a:rPr lang="en-GB" dirty="0" err="1">
                <a:solidFill>
                  <a:schemeClr val="tx1"/>
                </a:solidFill>
                <a:cs typeface="Arial" panose="020B0604020202020204" pitchFamily="34" charset="0"/>
                <a:sym typeface="Arial"/>
              </a:rPr>
              <a:t>PPNR</a:t>
            </a:r>
            <a:r>
              <a:rPr lang="en-GB" dirty="0">
                <a:solidFill>
                  <a:schemeClr val="tx1"/>
                </a:solidFill>
                <a:cs typeface="Arial" panose="020B0604020202020204" pitchFamily="34" charset="0"/>
                <a:sym typeface="Arial"/>
              </a:rPr>
              <a:t> impairment (see Capital adequacy section)</a:t>
            </a:r>
          </a:p>
        </p:txBody>
      </p:sp>
      <p:sp>
        <p:nvSpPr>
          <p:cNvPr id="23" name="Oval 22"/>
          <p:cNvSpPr/>
          <p:nvPr/>
        </p:nvSpPr>
        <p:spPr>
          <a:xfrm>
            <a:off x="5634474"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pPr>
              <a:lnSpc>
                <a:spcPct val="100000"/>
              </a:lnSpc>
            </a:pPr>
            <a:r>
              <a:rPr lang="en-GB" sz="1400" b="1" dirty="0">
                <a:solidFill>
                  <a:schemeClr val="bg1"/>
                </a:solidFill>
                <a:latin typeface="Arial" panose="020B0604020202020204" pitchFamily="34" charset="0"/>
                <a:cs typeface="Arial" panose="020B0604020202020204" pitchFamily="34" charset="0"/>
              </a:rPr>
              <a:t>+</a:t>
            </a:r>
            <a:endParaRPr lang="en-GB" sz="1400" b="1" dirty="0" smtClean="0">
              <a:solidFill>
                <a:schemeClr val="bg1"/>
              </a:solidFill>
              <a:latin typeface="Arial" panose="020B0604020202020204" pitchFamily="34" charset="0"/>
              <a:cs typeface="Arial" panose="020B0604020202020204" pitchFamily="34" charset="0"/>
            </a:endParaRPr>
          </a:p>
        </p:txBody>
      </p:sp>
      <p:sp>
        <p:nvSpPr>
          <p:cNvPr id="30" name="Oval 29"/>
          <p:cNvSpPr/>
          <p:nvPr/>
        </p:nvSpPr>
        <p:spPr>
          <a:xfrm>
            <a:off x="7204411" y="2358334"/>
            <a:ext cx="228600" cy="228600"/>
          </a:xfrm>
          <a:prstGeom prst="ellipse">
            <a:avLst/>
          </a:prstGeom>
          <a:solidFill>
            <a:schemeClr val="accent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36005" rIns="0" bIns="0" rtlCol="0" anchor="ctr">
            <a:noAutofit/>
          </a:bodyPr>
          <a:lstStyle/>
          <a:p>
            <a:r>
              <a:rPr lang="en-US" sz="1800" b="1" dirty="0">
                <a:solidFill>
                  <a:schemeClr val="bg1"/>
                </a:solidFill>
                <a:latin typeface="Arial" panose="020B0604020202020204" pitchFamily="34" charset="0"/>
                <a:cs typeface="Arial" panose="020B0604020202020204" pitchFamily="34" charset="0"/>
              </a:rPr>
              <a:t>=</a:t>
            </a:r>
            <a:endParaRPr lang="en-GB" sz="1800"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374032" y="1465754"/>
            <a:ext cx="59087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Entity level capital buffer allocation to total credit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12" name="Footnote"/>
          <p:cNvSpPr/>
          <p:nvPr/>
        </p:nvSpPr>
        <p:spPr bwMode="auto">
          <a:xfrm>
            <a:off x="366713" y="5893835"/>
            <a:ext cx="5539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GB" sz="800" dirty="0">
                <a:sym typeface="+mn-lt"/>
              </a:rPr>
              <a:t>Source: </a:t>
            </a:r>
            <a:r>
              <a:rPr lang="en-US" sz="800" dirty="0">
                <a:sym typeface="+mn-lt"/>
              </a:rPr>
              <a:t>CCAR </a:t>
            </a:r>
            <a:r>
              <a:rPr lang="en-US" sz="800" dirty="0" smtClean="0">
                <a:sym typeface="+mn-lt"/>
              </a:rPr>
              <a:t>2016 results</a:t>
            </a:r>
            <a:endParaRPr lang="en-GB" sz="800" dirty="0" smtClean="0">
              <a:latin typeface="Arial"/>
              <a:cs typeface="Arial" panose="020B0604020202020204" pitchFamily="34" charset="0"/>
              <a:sym typeface="Arial"/>
            </a:endParaRPr>
          </a:p>
          <a:p>
            <a:pPr marL="228600" indent="-228600" algn="l">
              <a:lnSpc>
                <a:spcPct val="100000"/>
              </a:lnSpc>
              <a:buAutoNum type="arabicPeriod"/>
            </a:pPr>
            <a:r>
              <a:rPr lang="en-GB" sz="800" dirty="0" smtClean="0">
                <a:latin typeface="Arial"/>
                <a:cs typeface="Arial" panose="020B0604020202020204" pitchFamily="34" charset="0"/>
                <a:sym typeface="Arial"/>
              </a:rPr>
              <a:t>SHUSA consolidated PPNR is </a:t>
            </a:r>
            <a:r>
              <a:rPr lang="en-GB" sz="800" dirty="0">
                <a:latin typeface="Arial"/>
                <a:cs typeface="Arial" panose="020B0604020202020204" pitchFamily="34" charset="0"/>
                <a:sym typeface="Arial"/>
              </a:rPr>
              <a:t>lower than total of entities after </a:t>
            </a:r>
            <a:r>
              <a:rPr lang="en-GB" sz="800" dirty="0" smtClean="0">
                <a:latin typeface="Arial"/>
                <a:cs typeface="Arial" panose="020B0604020202020204" pitchFamily="34" charset="0"/>
                <a:sym typeface="Arial"/>
              </a:rPr>
              <a:t>netting from consolidation</a:t>
            </a:r>
          </a:p>
          <a:p>
            <a:pPr marL="228600" indent="-228600" algn="l">
              <a:lnSpc>
                <a:spcPct val="100000"/>
              </a:lnSpc>
              <a:buAutoNum type="arabicPeriod"/>
            </a:pPr>
            <a:r>
              <a:rPr lang="en-GB" sz="800" dirty="0" smtClean="0">
                <a:latin typeface="Arial"/>
                <a:cs typeface="Arial" panose="020B0604020202020204" pitchFamily="34" charset="0"/>
                <a:sym typeface="Arial"/>
              </a:rPr>
              <a:t>SHUSA credit losses are the sum of BSPR, SC, and SBNA total losses</a:t>
            </a:r>
            <a:endParaRPr lang="en-GB" sz="800" dirty="0">
              <a:latin typeface="Arial"/>
              <a:cs typeface="Arial" panose="020B0604020202020204" pitchFamily="34" charset="0"/>
              <a:sym typeface="Arial"/>
            </a:endParaRPr>
          </a:p>
        </p:txBody>
      </p:sp>
    </p:spTree>
    <p:extLst>
      <p:ext uri="{BB962C8B-B14F-4D97-AF65-F5344CB8AC3E}">
        <p14:creationId xmlns:p14="http://schemas.microsoft.com/office/powerpoint/2010/main" val="1467526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2850503739"/>
              </p:ext>
            </p:extLst>
          </p:nvPr>
        </p:nvGraphicFramePr>
        <p:xfrm>
          <a:off x="458788" y="1835150"/>
          <a:ext cx="8732837" cy="4292432"/>
        </p:xfrm>
        <a:graphic>
          <a:graphicData uri="http://schemas.openxmlformats.org/drawingml/2006/table">
            <a:tbl>
              <a:tblPr bandRow="1">
                <a:tableStyleId>{839DD9DD-9E6C-4910-8AC0-68ADFF6A6AFC}</a:tableStyleId>
              </a:tblPr>
              <a:tblGrid>
                <a:gridCol w="1808162"/>
                <a:gridCol w="695325"/>
                <a:gridCol w="6229350"/>
              </a:tblGrid>
              <a:tr h="841291">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A</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Loss budget</a:t>
                      </a:r>
                      <a:r>
                        <a:rPr lang="en-US" sz="1200" baseline="0" dirty="0" smtClean="0">
                          <a:latin typeface="Arial" panose="020B0604020202020204" pitchFamily="34" charset="0"/>
                          <a:cs typeface="Arial" panose="020B0604020202020204" pitchFamily="34" charset="0"/>
                        </a:rPr>
                        <a:t> starting points include no buffer allocation (minimum), full entity buffer allocation for amber and red (maximum), and SHUSA buffer allocation </a:t>
                      </a:r>
                      <a:r>
                        <a:rPr lang="en-GB" sz="1200" dirty="0" smtClean="0">
                          <a:solidFill>
                            <a:schemeClr val="tx1"/>
                          </a:solidFill>
                          <a:latin typeface="Arial" panose="020B0604020202020204" pitchFamily="34" charset="0"/>
                          <a:cs typeface="Arial" panose="020B0604020202020204" pitchFamily="34" charset="0"/>
                        </a:rPr>
                        <a:t>excluding IHC share purchasing capital actions</a:t>
                      </a:r>
                      <a:r>
                        <a:rPr lang="en-GB" sz="1200" baseline="0" dirty="0" smtClean="0">
                          <a:solidFill>
                            <a:schemeClr val="tx1"/>
                          </a:solidFill>
                          <a:latin typeface="Arial" panose="020B0604020202020204" pitchFamily="34" charset="0"/>
                          <a:cs typeface="Arial" panose="020B0604020202020204" pitchFamily="34" charset="0"/>
                        </a:rPr>
                        <a:t> </a:t>
                      </a:r>
                      <a:r>
                        <a:rPr lang="en-US" sz="1200" baseline="0" dirty="0" smtClean="0">
                          <a:latin typeface="Arial" panose="020B0604020202020204" pitchFamily="34" charset="0"/>
                          <a:cs typeface="Arial" panose="020B0604020202020204" pitchFamily="34" charset="0"/>
                        </a:rPr>
                        <a:t>(recommended limit anchor point)</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1291">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B</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baseline and</a:t>
                      </a:r>
                      <a:r>
                        <a:rPr lang="en-US" sz="1200" baseline="0" dirty="0" smtClean="0">
                          <a:latin typeface="Arial" panose="020B0604020202020204" pitchFamily="34" charset="0"/>
                          <a:cs typeface="Arial" panose="020B0604020202020204" pitchFamily="34" charset="0"/>
                        </a:rPr>
                        <a:t> stress losses based </a:t>
                      </a:r>
                      <a:r>
                        <a:rPr lang="en-US" sz="1200" dirty="0" smtClean="0">
                          <a:latin typeface="Arial" panose="020B0604020202020204" pitchFamily="34" charset="0"/>
                          <a:cs typeface="Arial" panose="020B0604020202020204" pitchFamily="34" charset="0"/>
                        </a:rPr>
                        <a:t>on CCAR forecasts (Base vs. BHC Stress scenarios) and adjust</a:t>
                      </a:r>
                      <a:r>
                        <a:rPr lang="en-US" sz="1200" baseline="0" dirty="0" smtClean="0">
                          <a:latin typeface="Arial" panose="020B0604020202020204" pitchFamily="34" charset="0"/>
                          <a:cs typeface="Arial" panose="020B0604020202020204" pitchFamily="34" charset="0"/>
                        </a:rPr>
                        <a:t> based on historical benchmarks (crisis vs. normal conditions)</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27268">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C</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the acceptable rate of business-as-usual losses against existing balances to determine</a:t>
                      </a:r>
                      <a:r>
                        <a:rPr lang="en-US" sz="1200" baseline="0" dirty="0" smtClean="0">
                          <a:latin typeface="Arial" panose="020B0604020202020204" pitchFamily="34" charset="0"/>
                          <a:cs typeface="Arial" panose="020B0604020202020204" pitchFamily="34" charset="0"/>
                        </a:rPr>
                        <a:t> the </a:t>
                      </a:r>
                      <a:r>
                        <a:rPr lang="en-US" sz="1200" dirty="0" smtClean="0">
                          <a:latin typeface="Arial" panose="020B0604020202020204" pitchFamily="34" charset="0"/>
                          <a:cs typeface="Arial" panose="020B0604020202020204" pitchFamily="34" charset="0"/>
                        </a:rPr>
                        <a:t>corresponding anchor points for portfolio NCO limits</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D</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E</a:t>
                      </a: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1" name="AutoShape 5"/>
          <p:cNvSpPr>
            <a:spLocks noChangeArrowheads="1"/>
          </p:cNvSpPr>
          <p:nvPr/>
        </p:nvSpPr>
        <p:spPr bwMode="gray">
          <a:xfrm rot="5400000">
            <a:off x="808839" y="1399780"/>
            <a:ext cx="897733" cy="1781173"/>
          </a:xfrm>
          <a:prstGeom prst="homePlate">
            <a:avLst>
              <a:gd name="adj" fmla="val 19716"/>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Set loss</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budget ranges</a:t>
            </a:r>
            <a:endParaRPr lang="en-US" sz="1200" b="1" dirty="0">
              <a:latin typeface="Arial" panose="020B0604020202020204" pitchFamily="34" charset="0"/>
              <a:cs typeface="Arial" panose="020B0604020202020204" pitchFamily="34" charset="0"/>
            </a:endParaRPr>
          </a:p>
        </p:txBody>
      </p:sp>
      <p:sp>
        <p:nvSpPr>
          <p:cNvPr id="22" name="AutoShape 4"/>
          <p:cNvSpPr>
            <a:spLocks noChangeArrowheads="1"/>
          </p:cNvSpPr>
          <p:nvPr/>
        </p:nvSpPr>
        <p:spPr bwMode="gray">
          <a:xfrm rot="5400000">
            <a:off x="751447" y="3139528"/>
            <a:ext cx="1012517"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Calculate business-as-usual loss </a:t>
            </a:r>
            <a:r>
              <a:rPr lang="en-US" sz="1200" b="1" dirty="0" smtClean="0">
                <a:latin typeface="Arial" panose="020B0604020202020204" pitchFamily="34" charset="0"/>
                <a:cs typeface="Arial" panose="020B0604020202020204" pitchFamily="34" charset="0"/>
              </a:rPr>
              <a:t>level anchor points </a:t>
            </a:r>
            <a:r>
              <a:rPr lang="en-US" sz="1200" b="1" dirty="0">
                <a:latin typeface="Arial" panose="020B0604020202020204" pitchFamily="34" charset="0"/>
                <a:cs typeface="Arial" panose="020B0604020202020204" pitchFamily="34" charset="0"/>
              </a:rPr>
              <a:t>based on stressed loss forecasts</a:t>
            </a:r>
          </a:p>
        </p:txBody>
      </p:sp>
      <p:sp>
        <p:nvSpPr>
          <p:cNvPr id="23" name="AutoShape 4"/>
          <p:cNvSpPr>
            <a:spLocks noChangeArrowheads="1"/>
          </p:cNvSpPr>
          <p:nvPr/>
        </p:nvSpPr>
        <p:spPr bwMode="gray">
          <a:xfrm rot="5400000">
            <a:off x="779103" y="2240958"/>
            <a:ext cx="957205" cy="1781173"/>
          </a:xfrm>
          <a:prstGeom prst="chevron">
            <a:avLst>
              <a:gd name="adj" fmla="val 16453"/>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Establish relativity between base </a:t>
            </a:r>
            <a:r>
              <a:rPr lang="en-US" sz="1200" b="1" dirty="0" smtClean="0">
                <a:latin typeface="Arial" panose="020B0604020202020204" pitchFamily="34" charset="0"/>
                <a:cs typeface="Arial" panose="020B0604020202020204" pitchFamily="34" charset="0"/>
              </a:rPr>
              <a:t>and stress</a:t>
            </a:r>
            <a:endParaRPr lang="en-US" sz="1200" b="1" dirty="0">
              <a:latin typeface="Arial" panose="020B0604020202020204" pitchFamily="34" charset="0"/>
              <a:cs typeface="Arial" panose="020B0604020202020204" pitchFamily="34" charset="0"/>
            </a:endParaRPr>
          </a:p>
        </p:txBody>
      </p:sp>
      <p:grpSp>
        <p:nvGrpSpPr>
          <p:cNvPr id="27" name="Group 26"/>
          <p:cNvGrpSpPr/>
          <p:nvPr/>
        </p:nvGrpSpPr>
        <p:grpSpPr>
          <a:xfrm>
            <a:off x="367721" y="72184"/>
            <a:ext cx="3881751" cy="189008"/>
            <a:chOff x="403281" y="164517"/>
            <a:chExt cx="3881751" cy="189008"/>
          </a:xfrm>
        </p:grpSpPr>
        <p:sp>
          <p:nvSpPr>
            <p:cNvPr id="28" name="Text Box 75"/>
            <p:cNvSpPr txBox="1">
              <a:spLocks noChangeArrowheads="1"/>
            </p:cNvSpPr>
            <p:nvPr/>
          </p:nvSpPr>
          <p:spPr bwMode="gray">
            <a:xfrm>
              <a:off x="636148" y="166688"/>
              <a:ext cx="364888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rate</a:t>
              </a:r>
              <a:endParaRPr lang="en-US" sz="1200" dirty="0">
                <a:solidFill>
                  <a:schemeClr val="accent1"/>
                </a:solidFill>
              </a:endParaRP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5" name="AutoShape 4"/>
          <p:cNvSpPr>
            <a:spLocks noChangeArrowheads="1"/>
          </p:cNvSpPr>
          <p:nvPr/>
        </p:nvSpPr>
        <p:spPr bwMode="gray">
          <a:xfrm rot="5400000">
            <a:off x="789910" y="4027290"/>
            <a:ext cx="935590" cy="1781173"/>
          </a:xfrm>
          <a:prstGeom prst="chevron">
            <a:avLst>
              <a:gd name="adj" fmla="val 1579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Review and apply management adjustments</a:t>
            </a:r>
            <a:endParaRPr lang="en-US" sz="1200" b="1" dirty="0">
              <a:latin typeface="Arial" panose="020B0604020202020204" pitchFamily="34" charset="0"/>
              <a:cs typeface="Arial" panose="020B0604020202020204" pitchFamily="34" charset="0"/>
            </a:endParaRPr>
          </a:p>
        </p:txBody>
      </p:sp>
      <p:sp>
        <p:nvSpPr>
          <p:cNvPr id="16" name="AutoShape 4"/>
          <p:cNvSpPr>
            <a:spLocks noChangeArrowheads="1"/>
          </p:cNvSpPr>
          <p:nvPr/>
        </p:nvSpPr>
        <p:spPr bwMode="gray">
          <a:xfrm rot="5400000">
            <a:off x="780021" y="4886479"/>
            <a:ext cx="955368"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smtClean="0">
                <a:latin typeface="Arial" panose="020B0604020202020204" pitchFamily="34" charset="0"/>
                <a:cs typeface="Arial" panose="020B0604020202020204" pitchFamily="34" charset="0"/>
              </a:rPr>
              <a:t>Test against historical and forecasted rates</a:t>
            </a:r>
            <a:endParaRPr lang="en-US" sz="1200" b="1" dirty="0">
              <a:latin typeface="Arial" panose="020B0604020202020204" pitchFamily="34" charset="0"/>
              <a:cs typeface="Arial" panose="020B0604020202020204" pitchFamily="34" charset="0"/>
            </a:endParaRPr>
          </a:p>
        </p:txBody>
      </p:sp>
      <p:sp>
        <p:nvSpPr>
          <p:cNvPr id="3" name="TextBox 2"/>
          <p:cNvSpPr txBox="1"/>
          <p:nvPr/>
        </p:nvSpPr>
        <p:spPr>
          <a:xfrm>
            <a:off x="374268" y="1469025"/>
            <a:ext cx="439023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NCO calibration approach</a:t>
            </a:r>
            <a:endParaRPr lang="en-US" sz="1400" b="1" dirty="0">
              <a:solidFill>
                <a:schemeClr val="accent1"/>
              </a:solidFill>
              <a:latin typeface="+mj-lt"/>
            </a:endParaRPr>
          </a:p>
        </p:txBody>
      </p:sp>
      <p:sp>
        <p:nvSpPr>
          <p:cNvPr id="17"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CCAR-linked approach to derive NCO anchor points and limits</a:t>
            </a:r>
          </a:p>
        </p:txBody>
      </p:sp>
    </p:spTree>
    <p:extLst>
      <p:ext uri="{BB962C8B-B14F-4D97-AF65-F5344CB8AC3E}">
        <p14:creationId xmlns:p14="http://schemas.microsoft.com/office/powerpoint/2010/main" val="25688431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471656" cy="189008"/>
            <a:chOff x="403281" y="164517"/>
            <a:chExt cx="4471656" cy="189008"/>
          </a:xfrm>
        </p:grpSpPr>
        <p:sp>
          <p:nvSpPr>
            <p:cNvPr id="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rate – SBNA</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29" name="Table 28"/>
          <p:cNvGraphicFramePr>
            <a:graphicFrameLocks noGrp="1"/>
          </p:cNvGraphicFramePr>
          <p:nvPr>
            <p:extLst>
              <p:ext uri="{D42A27DB-BD31-4B8C-83A1-F6EECF244321}">
                <p14:modId xmlns:p14="http://schemas.microsoft.com/office/powerpoint/2010/main" val="2681906036"/>
              </p:ext>
            </p:extLst>
          </p:nvPr>
        </p:nvGraphicFramePr>
        <p:xfrm>
          <a:off x="367721" y="2173288"/>
          <a:ext cx="8823904" cy="3727785"/>
        </p:xfrm>
        <a:graphic>
          <a:graphicData uri="http://schemas.openxmlformats.org/drawingml/2006/table">
            <a:tbl>
              <a:tblPr firstRow="1" bandRow="1"/>
              <a:tblGrid>
                <a:gridCol w="1908754"/>
                <a:gridCol w="1152525"/>
                <a:gridCol w="1152525"/>
                <a:gridCol w="1152525"/>
                <a:gridCol w="1152525"/>
                <a:gridCol w="1152525"/>
                <a:gridCol w="1152525"/>
              </a:tblGrid>
              <a:tr h="232399">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Recommended</a:t>
                      </a:r>
                      <a:r>
                        <a:rPr lang="en-US" sz="1100" b="1" baseline="0" dirty="0" smtClean="0">
                          <a:solidFill>
                            <a:schemeClr val="tx1"/>
                          </a:solidFill>
                          <a:latin typeface="Arial" panose="020B0604020202020204" pitchFamily="34" charset="0"/>
                          <a:cs typeface="Arial" panose="020B0604020202020204" pitchFamily="34" charset="0"/>
                        </a:rPr>
                        <a:t> loss 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Maximum loss </a:t>
                      </a:r>
                      <a:r>
                        <a:rPr lang="en-US" sz="1100" b="1" baseline="0" dirty="0" smtClean="0">
                          <a:solidFill>
                            <a:schemeClr val="tx1"/>
                          </a:solidFill>
                          <a:latin typeface="Arial" panose="020B0604020202020204" pitchFamily="34" charset="0"/>
                          <a:cs typeface="Arial" panose="020B0604020202020204" pitchFamily="34" charset="0"/>
                        </a:rPr>
                        <a:t>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2399">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noFill/>
                    </a:lnL>
                    <a:lnR w="12700" cmpd="sng">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Cons. &amp; Bus.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$631</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27%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$783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Retail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$444</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$550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$606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$714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$744</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Business Banking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latin typeface="Arial" panose="020B0604020202020204" pitchFamily="34" charset="0"/>
                          <a:cs typeface="Arial" panose="020B0604020202020204" pitchFamily="34" charset="0"/>
                        </a:rPr>
                        <a:t>$188</a:t>
                      </a:r>
                      <a:endParaRPr lang="en-GB" sz="1100" b="0" i="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8%</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$233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$256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$302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$315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SBNA Commercial</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latin typeface="Arial" panose="020B0604020202020204" pitchFamily="34" charset="0"/>
                          <a:cs typeface="Arial" panose="020B0604020202020204" pitchFamily="34" charset="0"/>
                        </a:rPr>
                        <a:t>$632</a:t>
                      </a:r>
                      <a:endParaRPr lang="en-GB" sz="1100" b="0" dirty="0">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27%</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$784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$863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$1,017</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$1,061</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dirty="0" smtClean="0">
                          <a:latin typeface="Arial" panose="020B0604020202020204" pitchFamily="34" charset="0"/>
                          <a:cs typeface="Arial" panose="020B0604020202020204" pitchFamily="34" charset="0"/>
                        </a:rPr>
                        <a:t>$296</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13%</a:t>
                      </a: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$367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$404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$476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$496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C&amp;I</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dirty="0" smtClean="0">
                          <a:solidFill>
                            <a:schemeClr val="tx1"/>
                          </a:solidFill>
                          <a:latin typeface="Arial" panose="020B0604020202020204" pitchFamily="34" charset="0"/>
                          <a:cs typeface="Arial" panose="020B0604020202020204" pitchFamily="34" charset="0"/>
                        </a:rPr>
                        <a:t>$280</a:t>
                      </a:r>
                      <a:endParaRPr lang="en-GB" sz="1100" b="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$347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$382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$450</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Large Corporates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$17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$19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solidFill>
                            <a:schemeClr val="tx1"/>
                          </a:solidFill>
                          <a:effectLst/>
                          <a:latin typeface="Arial"/>
                        </a:rPr>
                        <a:t>$23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8487">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GCB -- MRG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chemeClr val="tx1"/>
                          </a:solidFill>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solidFill>
                            <a:schemeClr val="tx1"/>
                          </a:solidFill>
                          <a:effectLst/>
                          <a:latin typeface="Arial"/>
                        </a:rPr>
                        <a:t>$54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$59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solidFill>
                            <a:schemeClr val="tx1"/>
                          </a:solidFill>
                          <a:effectLst/>
                          <a:latin typeface="Arial"/>
                        </a:rPr>
                        <a:t>$70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$72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$1,263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54%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$1,567 </a:t>
                      </a:r>
                    </a:p>
                  </a:txBody>
                  <a:tcPr marL="0" marR="0" marT="0" marB="0" anchor="ctr">
                    <a:lnL w="190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$1,725 </a:t>
                      </a:r>
                    </a:p>
                  </a:txBody>
                  <a:tcPr marL="0" marR="0" marT="0" marB="0" anchor="ctr">
                    <a:lnL w="19050" cap="flat" cmpd="sng" algn="ctr">
                      <a:no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$2,034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tx1"/>
                          </a:solidFill>
                          <a:latin typeface="Arial" panose="020B0604020202020204" pitchFamily="34" charset="0"/>
                          <a:cs typeface="Arial" panose="020B0604020202020204" pitchFamily="34" charset="0"/>
                        </a:rPr>
                        <a:t>$2,120</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i="0" dirty="0" smtClean="0">
                          <a:solidFill>
                            <a:schemeClr val="tx1"/>
                          </a:solidFill>
                          <a:latin typeface="Arial" panose="020B0604020202020204" pitchFamily="34" charset="0"/>
                          <a:cs typeface="Arial" panose="020B0604020202020204" pitchFamily="34" charset="0"/>
                        </a:rPr>
                        <a:t>PPNR</a:t>
                      </a:r>
                      <a:r>
                        <a:rPr lang="en-US" sz="1100" b="1" i="0" baseline="0" dirty="0" smtClean="0">
                          <a:solidFill>
                            <a:schemeClr val="tx1"/>
                          </a:solidFill>
                          <a:latin typeface="Arial" panose="020B0604020202020204" pitchFamily="34" charset="0"/>
                          <a:cs typeface="Arial" panose="020B0604020202020204" pitchFamily="34" charset="0"/>
                        </a:rPr>
                        <a:t> impairment</a:t>
                      </a:r>
                      <a:endParaRPr lang="en-US" sz="1100" b="1" i="0" dirty="0" smtClean="0">
                        <a:solidFill>
                          <a:schemeClr val="tx1"/>
                        </a:solidFill>
                        <a:latin typeface="Arial" panose="020B0604020202020204" pitchFamily="34" charset="0"/>
                        <a:cs typeface="Arial" panose="020B0604020202020204" pitchFamily="34" charset="0"/>
                      </a:endParaRPr>
                    </a:p>
                  </a:txBody>
                  <a:tcPr marL="0"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$1,069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46%</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$1,339</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0" i="0" kern="1200" dirty="0" smtClean="0">
                          <a:solidFill>
                            <a:schemeClr val="tx1"/>
                          </a:solidFill>
                          <a:latin typeface="Arial" panose="020B0604020202020204" pitchFamily="34" charset="0"/>
                          <a:ea typeface="+mn-ea"/>
                          <a:cs typeface="Arial" panose="020B0604020202020204" pitchFamily="34" charset="0"/>
                        </a:rPr>
                        <a:t>$1,477</a:t>
                      </a: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$1,722</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0" i="0" dirty="0" smtClean="0">
                          <a:solidFill>
                            <a:schemeClr val="tx1"/>
                          </a:solidFill>
                          <a:latin typeface="Arial" panose="020B0604020202020204" pitchFamily="34" charset="0"/>
                          <a:cs typeface="Arial" panose="020B0604020202020204" pitchFamily="34" charset="0"/>
                        </a:rPr>
                        <a:t>$1,795</a:t>
                      </a:r>
                      <a:endParaRPr lang="en-GB" sz="1100" b="0"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916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1100" b="1" dirty="0" smtClean="0">
                          <a:solidFill>
                            <a:schemeClr val="bg1"/>
                          </a:solidFill>
                          <a:latin typeface="Arial" panose="020B0604020202020204" pitchFamily="34" charset="0"/>
                          <a:cs typeface="Arial" panose="020B0604020202020204" pitchFamily="34" charset="0"/>
                        </a:rPr>
                        <a:t>Total SBNA loss budget</a:t>
                      </a:r>
                    </a:p>
                  </a:txBody>
                  <a:tcPr marL="72009"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$2,333</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100%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$2,921</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$3,222</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$3,755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GB" sz="1100" b="1" i="0" dirty="0" smtClean="0">
                          <a:solidFill>
                            <a:schemeClr val="bg1"/>
                          </a:solidFill>
                          <a:latin typeface="Arial" panose="020B0604020202020204" pitchFamily="34" charset="0"/>
                          <a:cs typeface="Arial" panose="020B0604020202020204" pitchFamily="34" charset="0"/>
                        </a:rPr>
                        <a:t>$3,915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bl>
          </a:graphicData>
        </a:graphic>
      </p:graphicFrame>
      <p:sp>
        <p:nvSpPr>
          <p:cNvPr id="35" name="Rectangular Callout 34"/>
          <p:cNvSpPr/>
          <p:nvPr/>
        </p:nvSpPr>
        <p:spPr>
          <a:xfrm>
            <a:off x="4550018" y="1466589"/>
            <a:ext cx="2210353" cy="515596"/>
          </a:xfrm>
          <a:prstGeom prst="wedgeRectCallout">
            <a:avLst>
              <a:gd name="adj1" fmla="val -20234"/>
              <a:gd name="adj2" fmla="val 83555"/>
            </a:avLst>
          </a:prstGeom>
          <a:solidFill>
            <a:schemeClr val="bg2">
              <a:lumMod val="20000"/>
              <a:lumOff val="80000"/>
            </a:schemeClr>
          </a:solidFill>
          <a:ln w="9525" cap="flat" cmpd="sng" algn="ctr">
            <a:solidFill>
              <a:schemeClr val="accent2"/>
            </a:solidFill>
            <a:prstDash val="solid"/>
          </a:ln>
          <a:effectLst/>
        </p:spPr>
        <p:txBody>
          <a:bodyPr lIns="72009" tIns="108014" rIns="72009" bIns="108014"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NCOs based on recommended pre-IHC contribution buffer</a:t>
            </a:r>
          </a:p>
        </p:txBody>
      </p:sp>
      <p:sp>
        <p:nvSpPr>
          <p:cNvPr id="36" name="Rectangular Callout 35"/>
          <p:cNvSpPr/>
          <p:nvPr/>
        </p:nvSpPr>
        <p:spPr>
          <a:xfrm>
            <a:off x="7111448" y="1466589"/>
            <a:ext cx="1946827" cy="515596"/>
          </a:xfrm>
          <a:prstGeom prst="wedgeRectCallout">
            <a:avLst>
              <a:gd name="adj1" fmla="val -19667"/>
              <a:gd name="adj2" fmla="val 87712"/>
            </a:avLst>
          </a:prstGeom>
          <a:solidFill>
            <a:schemeClr val="bg2">
              <a:lumMod val="20000"/>
              <a:lumOff val="80000"/>
            </a:schemeClr>
          </a:solidFill>
          <a:ln w="9525" cap="flat" cmpd="sng" algn="ctr">
            <a:solidFill>
              <a:schemeClr val="accent2"/>
            </a:solidFill>
            <a:prstDash val="solid"/>
          </a:ln>
          <a:effectLst/>
        </p:spPr>
        <p:txBody>
          <a:bodyPr lIns="72009" tIns="108014" rIns="72009" bIns="108014"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Maximum capital constraint (post-IHC contribution)</a:t>
            </a:r>
          </a:p>
        </p:txBody>
      </p:sp>
      <p:sp>
        <p:nvSpPr>
          <p:cNvPr id="37" name="Footnote"/>
          <p:cNvSpPr/>
          <p:nvPr/>
        </p:nvSpPr>
        <p:spPr>
          <a:xfrm>
            <a:off x="374978" y="6024563"/>
            <a:ext cx="5765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AutoNum type="arabicPeriod"/>
            </a:pPr>
            <a:r>
              <a:rPr lang="en-GB" sz="800" dirty="0" smtClean="0">
                <a:latin typeface="+mj-lt"/>
                <a:sym typeface="+mn-lt"/>
              </a:rPr>
              <a:t>As entity binding constraints are identified, remaining SHUSA allocated buffer reallocated to remaining entities</a:t>
            </a:r>
            <a:endParaRPr lang="en-GB" sz="800" dirty="0" smtClean="0">
              <a:solidFill>
                <a:schemeClr val="tx1"/>
              </a:solidFill>
              <a:latin typeface="+mj-lt"/>
              <a:sym typeface="+mn-lt"/>
            </a:endParaRP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2016 results</a:t>
            </a:r>
            <a:endParaRPr lang="en-GB" sz="800" dirty="0">
              <a:solidFill>
                <a:schemeClr val="tx1"/>
              </a:solidFill>
              <a:latin typeface="+mj-lt"/>
              <a:sym typeface="+mn-lt"/>
            </a:endParaRPr>
          </a:p>
        </p:txBody>
      </p:sp>
      <p:sp>
        <p:nvSpPr>
          <p:cNvPr id="4" name="TextBox 3"/>
          <p:cNvSpPr txBox="1"/>
          <p:nvPr/>
        </p:nvSpPr>
        <p:spPr>
          <a:xfrm>
            <a:off x="374978" y="1470025"/>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22"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SBNA</a:t>
            </a:r>
            <a:endParaRPr lang="en-US" dirty="0"/>
          </a:p>
        </p:txBody>
      </p:sp>
      <p:sp>
        <p:nvSpPr>
          <p:cNvPr id="23" name="Rectangle 2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spTree>
    <p:extLst>
      <p:ext uri="{BB962C8B-B14F-4D97-AF65-F5344CB8AC3E}">
        <p14:creationId xmlns:p14="http://schemas.microsoft.com/office/powerpoint/2010/main" val="1602299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1483824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740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pSp>
        <p:nvGrpSpPr>
          <p:cNvPr id="7" name="Group 6"/>
          <p:cNvGrpSpPr/>
          <p:nvPr/>
        </p:nvGrpSpPr>
        <p:grpSpPr>
          <a:xfrm>
            <a:off x="367721" y="72184"/>
            <a:ext cx="4471656" cy="189008"/>
            <a:chOff x="403281" y="164517"/>
            <a:chExt cx="4471656" cy="189008"/>
          </a:xfrm>
        </p:grpSpPr>
        <p:sp>
          <p:nvSpPr>
            <p:cNvPr id="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Credit risk – </a:t>
              </a:r>
              <a:r>
                <a:rPr lang="en-US" sz="1200" dirty="0">
                  <a:solidFill>
                    <a:schemeClr val="accent1"/>
                  </a:solidFill>
                </a:rPr>
                <a:t>Losses</a:t>
              </a:r>
              <a:r>
                <a:rPr lang="en-US" sz="1200" dirty="0" smtClean="0">
                  <a:solidFill>
                    <a:schemeClr val="accent1"/>
                  </a:solidFill>
                  <a:latin typeface="Arial" panose="020B0604020202020204" pitchFamily="34" charset="0"/>
                  <a:cs typeface="Arial" panose="020B0604020202020204" pitchFamily="34" charset="0"/>
                </a:rPr>
                <a:t>: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Net Charge-off rate</a:t>
              </a:r>
              <a:r>
                <a:rPr lang="en-US" sz="1200" dirty="0">
                  <a:solidFill>
                    <a:schemeClr val="accent1"/>
                  </a:solidFill>
                </a:rPr>
                <a:t> </a:t>
              </a:r>
              <a:r>
                <a:rPr lang="en-US" sz="1200" dirty="0" smtClean="0">
                  <a:solidFill>
                    <a:schemeClr val="accent1"/>
                  </a:solidFill>
                </a:rPr>
                <a:t>– </a:t>
              </a:r>
              <a:r>
                <a:rPr lang="en-US" sz="1200" dirty="0">
                  <a:solidFill>
                    <a:schemeClr val="accent1"/>
                  </a:solidFill>
                </a:rPr>
                <a:t>SBNA</a:t>
              </a:r>
              <a:endParaRPr lang="en-US" sz="1200" dirty="0">
                <a:solidFill>
                  <a:schemeClr val="accent1"/>
                </a:solidFill>
                <a:latin typeface="Arial" panose="020B0604020202020204" pitchFamily="34" charset="0"/>
                <a:cs typeface="Arial" panose="020B0604020202020204" pitchFamily="34" charset="0"/>
              </a:endParaRP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latin typeface="Arial" panose="020B0604020202020204" pitchFamily="34" charset="0"/>
                  <a:ea typeface="ＭＳ Ｐゴシック" pitchFamily="-112" charset="-128"/>
                  <a:cs typeface="Arial" panose="020B0604020202020204" pitchFamily="34" charset="0"/>
                </a:rPr>
                <a:t>2</a:t>
              </a:r>
              <a:endParaRPr kumimoji="0" lang="en-US" b="1" i="0" u="none" strike="noStrike" cap="none" normalizeH="0" baseline="0" dirty="0">
                <a:ln>
                  <a:noFill/>
                </a:ln>
                <a:solidFill>
                  <a:schemeClr val="bg1"/>
                </a:solidFill>
                <a:effectLst/>
                <a:latin typeface="Arial" panose="020B0604020202020204" pitchFamily="34" charset="0"/>
                <a:ea typeface="ＭＳ Ｐゴシック" pitchFamily="-112" charset="-128"/>
                <a:cs typeface="Arial" panose="020B0604020202020204" pitchFamily="34" charset="0"/>
              </a:endParaRPr>
            </a:p>
          </p:txBody>
        </p:sp>
      </p:grpSp>
      <p:graphicFrame>
        <p:nvGraphicFramePr>
          <p:cNvPr id="10" name="Object 9"/>
          <p:cNvGraphicFramePr>
            <a:graphicFrameLocks/>
          </p:cNvGraphicFramePr>
          <p:nvPr>
            <p:custDataLst>
              <p:tags r:id="rId4"/>
            </p:custDataLst>
            <p:extLst>
              <p:ext uri="{D42A27DB-BD31-4B8C-83A1-F6EECF244321}">
                <p14:modId xmlns:p14="http://schemas.microsoft.com/office/powerpoint/2010/main" val="1752294290"/>
              </p:ext>
            </p:extLst>
          </p:nvPr>
        </p:nvGraphicFramePr>
        <p:xfrm>
          <a:off x="228600" y="1828799"/>
          <a:ext cx="4352922" cy="3248100"/>
        </p:xfrm>
        <a:graphic>
          <a:graphicData uri="http://schemas.openxmlformats.org/presentationml/2006/ole">
            <mc:AlternateContent xmlns:mc="http://schemas.openxmlformats.org/markup-compatibility/2006">
              <mc:Choice xmlns:v="urn:schemas-microsoft-com:vml" Requires="v">
                <p:oleObj spid="_x0000_s347403" name="Chart" r:id="rId24" imgW="4352922" imgH="3248100" progId="MSGraph.Chart.8">
                  <p:embed followColorScheme="full"/>
                </p:oleObj>
              </mc:Choice>
              <mc:Fallback>
                <p:oleObj name="Chart" r:id="rId24" imgW="4352922" imgH="3248100" progId="MSGraph.Chart.8">
                  <p:embed followColorScheme="full"/>
                  <p:pic>
                    <p:nvPicPr>
                      <p:cNvPr id="0" name=""/>
                      <p:cNvPicPr/>
                      <p:nvPr/>
                    </p:nvPicPr>
                    <p:blipFill>
                      <a:blip r:embed="rId25"/>
                      <a:stretch>
                        <a:fillRect/>
                      </a:stretch>
                    </p:blipFill>
                    <p:spPr>
                      <a:xfrm>
                        <a:off x="228600" y="1828799"/>
                        <a:ext cx="4352922" cy="3248100"/>
                      </a:xfrm>
                      <a:prstGeom prst="rect">
                        <a:avLst/>
                      </a:prstGeom>
                    </p:spPr>
                  </p:pic>
                </p:oleObj>
              </mc:Fallback>
            </mc:AlternateContent>
          </a:graphicData>
        </a:graphic>
      </p:graphicFrame>
      <p:sp>
        <p:nvSpPr>
          <p:cNvPr id="12" name="Text Placeholder 6162"/>
          <p:cNvSpPr>
            <a:spLocks noGrp="1"/>
          </p:cNvSpPr>
          <p:nvPr>
            <p:custDataLst>
              <p:tags r:id="rId5"/>
            </p:custDataLst>
          </p:nvPr>
        </p:nvSpPr>
        <p:spPr bwMode="gray">
          <a:xfrm>
            <a:off x="522288"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6943740-5A8E-4ACC-9DD0-BC007338A616}" type="datetime'''''J''''''a''''''''''''''''n-''''1''''''''''''''''''6'">
              <a:rPr lang="en-US" sz="1000">
                <a:latin typeface="Arial"/>
                <a:cs typeface="Arial"/>
                <a:sym typeface="Arial"/>
              </a:rPr>
              <a:pPr/>
              <a:t>Jan-16</a:t>
            </a:fld>
            <a:endParaRPr lang="en-GB" sz="1000" dirty="0">
              <a:latin typeface="Arial"/>
              <a:cs typeface="Arial"/>
              <a:sym typeface="Arial"/>
            </a:endParaRPr>
          </a:p>
        </p:txBody>
      </p:sp>
      <p:sp>
        <p:nvSpPr>
          <p:cNvPr id="58" name="Text Placeholder 16"/>
          <p:cNvSpPr>
            <a:spLocks noGrp="1"/>
          </p:cNvSpPr>
          <p:nvPr>
            <p:custDataLst>
              <p:tags r:id="rId6"/>
            </p:custDataLst>
          </p:nvPr>
        </p:nvSpPr>
        <p:spPr bwMode="gray">
          <a:xfrm>
            <a:off x="10366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906BBE7-054A-453D-B976-B1E910E37A78}" type="datetime'''''''''M''''a''''y-''''''1''''''6'''''''">
              <a:rPr lang="en-US" sz="1000">
                <a:latin typeface="Arial"/>
                <a:cs typeface="Arial"/>
                <a:sym typeface="Arial"/>
              </a:rPr>
              <a:pPr marL="0" indent="0" algn="ctr">
                <a:lnSpc>
                  <a:spcPct val="100000"/>
                </a:lnSpc>
                <a:spcBef>
                  <a:spcPct val="0"/>
                </a:spcBef>
                <a:buNone/>
              </a:pPr>
              <a:t>May-16</a:t>
            </a:fld>
            <a:endParaRPr lang="en-US" sz="1000" dirty="0">
              <a:latin typeface="Arial"/>
              <a:cs typeface="Arial"/>
              <a:sym typeface="Arial"/>
            </a:endParaRPr>
          </a:p>
        </p:txBody>
      </p:sp>
      <p:sp>
        <p:nvSpPr>
          <p:cNvPr id="59" name="Text Placeholder 17"/>
          <p:cNvSpPr>
            <a:spLocks noGrp="1"/>
          </p:cNvSpPr>
          <p:nvPr>
            <p:custDataLst>
              <p:tags r:id="rId7"/>
            </p:custDataLst>
          </p:nvPr>
        </p:nvSpPr>
        <p:spPr bwMode="gray">
          <a:xfrm>
            <a:off x="1587500"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E7C6644-E256-47BC-85D8-3DE86D5D08F3}" type="datetime'''''''''''''''S''''''''''''''''''''ep-''''''''''''''''16'''''">
              <a:rPr lang="en-US" sz="1000">
                <a:latin typeface="Arial"/>
                <a:cs typeface="Arial"/>
                <a:sym typeface="Arial"/>
              </a:rPr>
              <a:pPr marL="0" indent="0" algn="ctr">
                <a:lnSpc>
                  <a:spcPct val="100000"/>
                </a:lnSpc>
                <a:spcBef>
                  <a:spcPct val="0"/>
                </a:spcBef>
                <a:buNone/>
              </a:pPr>
              <a:t>Sep-16</a:t>
            </a:fld>
            <a:endParaRPr lang="en-US" sz="1000" dirty="0">
              <a:latin typeface="Arial"/>
              <a:cs typeface="Arial"/>
              <a:sym typeface="Arial"/>
            </a:endParaRPr>
          </a:p>
        </p:txBody>
      </p:sp>
      <p:sp>
        <p:nvSpPr>
          <p:cNvPr id="17" name="Text Placeholder 6168"/>
          <p:cNvSpPr>
            <a:spLocks noGrp="1"/>
          </p:cNvSpPr>
          <p:nvPr>
            <p:custDataLst>
              <p:tags r:id="rId8"/>
            </p:custDataLst>
          </p:nvPr>
        </p:nvSpPr>
        <p:spPr bwMode="gray">
          <a:xfrm>
            <a:off x="2132013"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BBD3373-A688-4B6C-9D5A-C7B9362C6070}" type="datetime'''''''''''''''''''''''J''''''''''a''n-''''1''''''''''''''7'''">
              <a:rPr lang="en-US" sz="1000">
                <a:latin typeface="Arial"/>
                <a:cs typeface="Arial"/>
                <a:sym typeface="Arial"/>
              </a:rPr>
              <a:pPr/>
              <a:t>Jan-17</a:t>
            </a:fld>
            <a:endParaRPr lang="en-GB" sz="1000" dirty="0">
              <a:latin typeface="Arial"/>
              <a:cs typeface="Arial"/>
              <a:sym typeface="Arial"/>
            </a:endParaRPr>
          </a:p>
        </p:txBody>
      </p:sp>
      <p:sp>
        <p:nvSpPr>
          <p:cNvPr id="61" name="Text Placeholder 19"/>
          <p:cNvSpPr>
            <a:spLocks noGrp="1"/>
          </p:cNvSpPr>
          <p:nvPr>
            <p:custDataLst>
              <p:tags r:id="rId9"/>
            </p:custDataLst>
          </p:nvPr>
        </p:nvSpPr>
        <p:spPr bwMode="gray">
          <a:xfrm>
            <a:off x="31972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98FA2D4-DEA1-448A-B95D-AC6074A17592}" type="datetime'''''''''''''''''''''''''S''''''e''''p''''''''''-''''''''17'">
              <a:rPr lang="en-US" sz="1000">
                <a:latin typeface="Arial"/>
                <a:cs typeface="Arial"/>
                <a:sym typeface="Arial"/>
              </a:rPr>
              <a:pPr marL="0" indent="0" algn="ctr">
                <a:lnSpc>
                  <a:spcPct val="100000"/>
                </a:lnSpc>
                <a:spcBef>
                  <a:spcPct val="0"/>
                </a:spcBef>
                <a:buNone/>
              </a:pPr>
              <a:t>Sep-17</a:t>
            </a:fld>
            <a:endParaRPr lang="en-US" sz="1000" dirty="0">
              <a:latin typeface="Arial"/>
              <a:cs typeface="Arial"/>
              <a:sym typeface="Arial"/>
            </a:endParaRPr>
          </a:p>
        </p:txBody>
      </p:sp>
      <p:sp>
        <p:nvSpPr>
          <p:cNvPr id="20" name="Text Placeholder 6174"/>
          <p:cNvSpPr>
            <a:spLocks noGrp="1"/>
          </p:cNvSpPr>
          <p:nvPr>
            <p:custDataLst>
              <p:tags r:id="rId10"/>
            </p:custDataLst>
          </p:nvPr>
        </p:nvSpPr>
        <p:spPr bwMode="gray">
          <a:xfrm>
            <a:off x="3741738" y="4937125"/>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F3B1EC4-573C-412A-BF6A-BF6E179A08CC}" type="datetime'''''''''''''''J''''''''''a''n-''''''''''''''''''1''8'''''''">
              <a:rPr lang="en-US" sz="1000">
                <a:latin typeface="Arial"/>
                <a:cs typeface="Arial"/>
                <a:sym typeface="Arial"/>
              </a:rPr>
              <a:pPr/>
              <a:t>Jan-18</a:t>
            </a:fld>
            <a:endParaRPr lang="en-GB" sz="1000" dirty="0">
              <a:latin typeface="Arial"/>
              <a:cs typeface="Arial"/>
              <a:sym typeface="Arial"/>
            </a:endParaRPr>
          </a:p>
        </p:txBody>
      </p:sp>
      <p:sp>
        <p:nvSpPr>
          <p:cNvPr id="62" name="Text Placeholder 20"/>
          <p:cNvSpPr>
            <a:spLocks noGrp="1"/>
          </p:cNvSpPr>
          <p:nvPr>
            <p:custDataLst>
              <p:tags r:id="rId11"/>
            </p:custDataLst>
          </p:nvPr>
        </p:nvSpPr>
        <p:spPr bwMode="gray">
          <a:xfrm>
            <a:off x="425608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E55D449-32EC-4D37-ADBA-E31D7F8D79BE}" type="datetime'M''''''a''''y''''''''''''''''''''''''-''18'''''''''''">
              <a:rPr lang="en-US" sz="1000">
                <a:latin typeface="Arial"/>
                <a:cs typeface="Arial"/>
                <a:sym typeface="Arial"/>
              </a:rPr>
              <a:pPr marL="0" indent="0" algn="ctr">
                <a:lnSpc>
                  <a:spcPct val="100000"/>
                </a:lnSpc>
                <a:spcBef>
                  <a:spcPct val="0"/>
                </a:spcBef>
                <a:buNone/>
              </a:pPr>
              <a:t>May-18</a:t>
            </a:fld>
            <a:endParaRPr lang="en-US" sz="1000" dirty="0">
              <a:latin typeface="Arial"/>
              <a:cs typeface="Arial"/>
              <a:sym typeface="Arial"/>
            </a:endParaRPr>
          </a:p>
        </p:txBody>
      </p:sp>
      <p:sp>
        <p:nvSpPr>
          <p:cNvPr id="60" name="Text Placeholder 18"/>
          <p:cNvSpPr>
            <a:spLocks noGrp="1"/>
          </p:cNvSpPr>
          <p:nvPr>
            <p:custDataLst>
              <p:tags r:id="rId12"/>
            </p:custDataLst>
          </p:nvPr>
        </p:nvSpPr>
        <p:spPr bwMode="gray">
          <a:xfrm>
            <a:off x="2646363"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79FAEB0-1092-423A-81A1-16E7F8D6969A}" type="datetime'''''''''M''ay''''''''''''''''''''''''''-''''''17'''''">
              <a:rPr lang="en-US" sz="1000">
                <a:latin typeface="Arial"/>
                <a:cs typeface="Arial"/>
                <a:sym typeface="Arial"/>
              </a:rPr>
              <a:pPr marL="0" indent="0" algn="ctr">
                <a:lnSpc>
                  <a:spcPct val="100000"/>
                </a:lnSpc>
                <a:spcBef>
                  <a:spcPct val="0"/>
                </a:spcBef>
                <a:buNone/>
              </a:pPr>
              <a:t>May-17</a:t>
            </a:fld>
            <a:endParaRPr lang="en-US" sz="1000" dirty="0">
              <a:latin typeface="Arial"/>
              <a:cs typeface="Arial"/>
              <a:sym typeface="Arial"/>
            </a:endParaRPr>
          </a:p>
        </p:txBody>
      </p:sp>
      <p:cxnSp>
        <p:nvCxnSpPr>
          <p:cNvPr id="21" name="Straight Connector 20"/>
          <p:cNvCxnSpPr/>
          <p:nvPr>
            <p:custDataLst>
              <p:tags r:id="rId13"/>
            </p:custDataLst>
          </p:nvPr>
        </p:nvCxnSpPr>
        <p:spPr bwMode="gray">
          <a:xfrm>
            <a:off x="2732088" y="548481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4"/>
            </p:custDataLst>
          </p:nvPr>
        </p:nvCxnSpPr>
        <p:spPr bwMode="gray">
          <a:xfrm>
            <a:off x="2732088" y="568801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5"/>
            </p:custDataLst>
          </p:nvPr>
        </p:nvCxnSpPr>
        <p:spPr bwMode="gray">
          <a:xfrm>
            <a:off x="661988" y="568801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6"/>
            </p:custDataLst>
          </p:nvPr>
        </p:nvCxnSpPr>
        <p:spPr bwMode="gray">
          <a:xfrm>
            <a:off x="661988" y="548481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6215"/>
          <p:cNvSpPr>
            <a:spLocks noGrp="1"/>
          </p:cNvSpPr>
          <p:nvPr>
            <p:custDataLst>
              <p:tags r:id="rId17"/>
            </p:custDataLst>
          </p:nvPr>
        </p:nvSpPr>
        <p:spPr bwMode="auto">
          <a:xfrm>
            <a:off x="998538" y="5618163"/>
            <a:ext cx="1631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3C6CBD-1A2E-4A95-870E-71DA186AB85F}" type="datetime'''''B''''H''C ''Str''''''''''es''s NCO'' rat''e'''''''''''''''">
              <a:rPr lang="en-US" sz="1000">
                <a:latin typeface="Arial"/>
                <a:cs typeface="Arial"/>
                <a:sym typeface="Arial"/>
              </a:rPr>
              <a:pPr/>
              <a:t>BHC Stress NCO rate</a:t>
            </a:fld>
            <a:r>
              <a:rPr lang="en-US" sz="1000" smtClean="0">
                <a:latin typeface="Arial"/>
                <a:cs typeface="Arial"/>
                <a:sym typeface="Arial"/>
              </a:rPr>
              <a:t> </a:t>
            </a:r>
            <a:r>
              <a:rPr lang="en-US" sz="1000" dirty="0" smtClean="0">
                <a:latin typeface="Arial"/>
                <a:cs typeface="Arial"/>
                <a:sym typeface="Arial"/>
              </a:rPr>
              <a:t>(2016)</a:t>
            </a:r>
            <a:endParaRPr lang="en-GB" sz="1000" dirty="0">
              <a:latin typeface="Arial"/>
              <a:cs typeface="Arial"/>
              <a:sym typeface="Arial"/>
            </a:endParaRPr>
          </a:p>
        </p:txBody>
      </p:sp>
      <p:sp>
        <p:nvSpPr>
          <p:cNvPr id="25" name="Text Placeholder 6216"/>
          <p:cNvSpPr>
            <a:spLocks noGrp="1"/>
          </p:cNvSpPr>
          <p:nvPr>
            <p:custDataLst>
              <p:tags r:id="rId18"/>
            </p:custDataLst>
          </p:nvPr>
        </p:nvSpPr>
        <p:spPr bwMode="auto">
          <a:xfrm>
            <a:off x="998538" y="5414963"/>
            <a:ext cx="12573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0F51154-50EA-4A25-A270-37A6A196C697}" type="datetime'''''''''''''B''a''''se'' ''''''''''N''C''O rat''''e'">
              <a:rPr lang="en-US" sz="1000">
                <a:latin typeface="Arial"/>
                <a:cs typeface="Arial"/>
                <a:sym typeface="Arial"/>
              </a:rPr>
              <a:pPr/>
              <a:t>Base NCO rate</a:t>
            </a:fld>
            <a:r>
              <a:rPr lang="en-US" sz="1000" dirty="0" smtClean="0">
                <a:latin typeface="Arial"/>
                <a:cs typeface="Arial"/>
                <a:sym typeface="Arial"/>
              </a:rPr>
              <a:t> (2016)</a:t>
            </a:r>
            <a:endParaRPr lang="en-GB" sz="1000" dirty="0">
              <a:latin typeface="Arial"/>
              <a:cs typeface="Arial"/>
              <a:sym typeface="Arial"/>
            </a:endParaRPr>
          </a:p>
        </p:txBody>
      </p:sp>
      <p:sp>
        <p:nvSpPr>
          <p:cNvPr id="27" name="Text Placeholder 14"/>
          <p:cNvSpPr>
            <a:spLocks noGrp="1"/>
          </p:cNvSpPr>
          <p:nvPr>
            <p:custDataLst>
              <p:tags r:id="rId19"/>
            </p:custDataLst>
          </p:nvPr>
        </p:nvSpPr>
        <p:spPr bwMode="auto">
          <a:xfrm>
            <a:off x="3068638" y="5618163"/>
            <a:ext cx="14335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CD6E69B-6AEC-493D-A526-086F0B45B01B}" type="datetime'Av''e''r''''a''''''g''e'''' ''S''''tr''es''s'''' NCO r''ate'''">
              <a:rPr lang="en-US" sz="1000">
                <a:latin typeface="Arial"/>
                <a:cs typeface="Arial"/>
                <a:sym typeface="Arial"/>
              </a:rPr>
              <a:pPr/>
              <a:t>Average Stress NCO rate</a:t>
            </a:fld>
            <a:endParaRPr lang="en-GB" sz="1000" dirty="0">
              <a:latin typeface="Arial"/>
              <a:cs typeface="Arial"/>
              <a:sym typeface="Arial"/>
            </a:endParaRPr>
          </a:p>
        </p:txBody>
      </p:sp>
      <p:sp>
        <p:nvSpPr>
          <p:cNvPr id="28" name="Text Placeholder 13"/>
          <p:cNvSpPr>
            <a:spLocks noGrp="1"/>
          </p:cNvSpPr>
          <p:nvPr>
            <p:custDataLst>
              <p:tags r:id="rId20"/>
            </p:custDataLst>
          </p:nvPr>
        </p:nvSpPr>
        <p:spPr bwMode="auto">
          <a:xfrm>
            <a:off x="3068638" y="5414963"/>
            <a:ext cx="13620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1DE975F-721F-41B4-8DC6-564E6673D578}" type="datetime'''''A''ve''r''a''''g''''e Ba''''se'' ''''NC''O'' ra''''t''e'''">
              <a:rPr lang="en-US" sz="1000">
                <a:latin typeface="Arial"/>
                <a:cs typeface="Arial"/>
                <a:sym typeface="Arial"/>
              </a:rPr>
              <a:pPr/>
              <a:t>Average Base NCO rate</a:t>
            </a:fld>
            <a:endParaRPr lang="en-GB" sz="1000" dirty="0">
              <a:latin typeface="Arial"/>
              <a:cs typeface="Arial"/>
              <a:sym typeface="Arial"/>
            </a:endParaRPr>
          </a:p>
        </p:txBody>
      </p:sp>
      <p:cxnSp>
        <p:nvCxnSpPr>
          <p:cNvPr id="34" name="Straight Connector 33"/>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7721" y="6141164"/>
            <a:ext cx="3888367" cy="123111"/>
          </a:xfrm>
          <a:prstGeom prst="rect">
            <a:avLst/>
          </a:prstGeom>
          <a:noFill/>
        </p:spPr>
        <p:txBody>
          <a:bodyPr wrap="squar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cxnSp>
        <p:nvCxnSpPr>
          <p:cNvPr id="40" name="Straight Connector 39"/>
          <p:cNvCxnSpPr/>
          <p:nvPr/>
        </p:nvCxnSpPr>
        <p:spPr>
          <a:xfrm>
            <a:off x="3381375" y="3406775"/>
            <a:ext cx="0" cy="901065"/>
          </a:xfrm>
          <a:prstGeom prst="line">
            <a:avLst/>
          </a:prstGeom>
          <a:ln>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5225" y="3719330"/>
            <a:ext cx="1914449" cy="169277"/>
          </a:xfrm>
          <a:prstGeom prst="rect">
            <a:avLst/>
          </a:prstGeom>
          <a:solidFill>
            <a:schemeClr val="bg1"/>
          </a:solidFill>
        </p:spPr>
        <p:txBody>
          <a:bodyPr wrap="square" lIns="0" tIns="0" rIns="0" bIns="0" rtlCol="0">
            <a:spAutoFit/>
          </a:bodyPr>
          <a:lstStyle/>
          <a:p>
            <a:pPr>
              <a:lnSpc>
                <a:spcPct val="100000"/>
              </a:lnSpc>
            </a:pPr>
            <a:r>
              <a:rPr lang="en-GB" sz="1100" b="1" dirty="0" smtClean="0">
                <a:latin typeface="Arial" panose="020B0604020202020204" pitchFamily="34" charset="0"/>
                <a:cs typeface="Arial" panose="020B0604020202020204" pitchFamily="34" charset="0"/>
              </a:rPr>
              <a:t>~2.9x from Stress to Base</a:t>
            </a:r>
          </a:p>
        </p:txBody>
      </p:sp>
      <p:graphicFrame>
        <p:nvGraphicFramePr>
          <p:cNvPr id="67" name="Table 66"/>
          <p:cNvGraphicFramePr>
            <a:graphicFrameLocks noGrp="1"/>
          </p:cNvGraphicFramePr>
          <p:nvPr>
            <p:extLst>
              <p:ext uri="{D42A27DB-BD31-4B8C-83A1-F6EECF244321}">
                <p14:modId xmlns:p14="http://schemas.microsoft.com/office/powerpoint/2010/main" val="3519017634"/>
              </p:ext>
            </p:extLst>
          </p:nvPr>
        </p:nvGraphicFramePr>
        <p:xfrm>
          <a:off x="5219700" y="1488440"/>
          <a:ext cx="3962400" cy="4665725"/>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L="0"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For each portfolio, calibrated preliminary anchor point based on CCAR BHC Stress to Base projected sensitivity</a:t>
                      </a:r>
                    </a:p>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Used CCAR projection;</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improved</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CCAR model has reliable sensitivity, comparable with historical</a:t>
                      </a:r>
                      <a:r>
                        <a:rPr lang="en-US" sz="1200" baseline="0" dirty="0" smtClean="0">
                          <a:latin typeface="Arial" panose="020B0604020202020204" pitchFamily="34" charset="0"/>
                          <a:cs typeface="Arial" panose="020B0604020202020204" pitchFamily="34" charset="0"/>
                        </a:rPr>
                        <a:t> benchmarks</a:t>
                      </a:r>
                      <a:endParaRPr lang="en-US" sz="1200" dirty="0" smtClean="0">
                        <a:latin typeface="Arial" panose="020B0604020202020204" pitchFamily="34" charset="0"/>
                        <a:cs typeface="Arial" panose="020B0604020202020204" pitchFamily="34" charset="0"/>
                      </a:endParaRPr>
                    </a:p>
                    <a:p>
                      <a:pPr marL="171450" indent="-171450" algn="l" fontAlgn="b">
                        <a:lnSpc>
                          <a:spcPct val="100000"/>
                        </a:lnSpc>
                        <a:spcBef>
                          <a:spcPts val="400"/>
                        </a:spcBef>
                        <a:spcAft>
                          <a:spcPts val="0"/>
                        </a:spcAft>
                        <a:buFont typeface="Arial" panose="020B0604020202020204" pitchFamily="34" charset="0"/>
                        <a:buChar char="•"/>
                        <a:defRPr/>
                      </a:pPr>
                      <a:r>
                        <a:rPr lang="en-US" sz="1200" dirty="0" smtClean="0">
                          <a:latin typeface="Arial" panose="020B0604020202020204" pitchFamily="34" charset="0"/>
                          <a:cs typeface="Arial" panose="020B0604020202020204" pitchFamily="34" charset="0"/>
                        </a:rPr>
                        <a:t>SBNA’s</a:t>
                      </a:r>
                      <a:r>
                        <a:rPr lang="en-US" sz="1200" baseline="0" dirty="0" smtClean="0">
                          <a:latin typeface="Arial" panose="020B0604020202020204" pitchFamily="34" charset="0"/>
                          <a:cs typeface="Arial" panose="020B0604020202020204" pitchFamily="34" charset="0"/>
                        </a:rPr>
                        <a:t> t</a:t>
                      </a:r>
                      <a:r>
                        <a:rPr lang="en-US" sz="1200" dirty="0" smtClean="0">
                          <a:latin typeface="Arial" panose="020B0604020202020204" pitchFamily="34" charset="0"/>
                          <a:cs typeface="Arial" panose="020B0604020202020204" pitchFamily="34" charset="0"/>
                        </a:rPr>
                        <a:t>otal portfolio</a:t>
                      </a:r>
                      <a:r>
                        <a:rPr lang="en-US" sz="1200" baseline="0" dirty="0" smtClean="0">
                          <a:latin typeface="Arial" panose="020B0604020202020204" pitchFamily="34" charset="0"/>
                          <a:cs typeface="Arial" panose="020B0604020202020204" pitchFamily="34" charset="0"/>
                        </a:rPr>
                        <a:t> was calculated as the</a:t>
                      </a:r>
                      <a:r>
                        <a:rPr lang="en-US" sz="1200" dirty="0" smtClean="0">
                          <a:latin typeface="Arial" panose="020B0604020202020204" pitchFamily="34" charset="0"/>
                          <a:cs typeface="Arial" panose="020B0604020202020204" pitchFamily="34" charset="0"/>
                        </a:rPr>
                        <a:t>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776855">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the scalars for GCB and CRE based on historical benchmark and strategic outlook</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8" name="Table 67"/>
          <p:cNvGraphicFramePr>
            <a:graphicFrameLocks noGrp="1"/>
          </p:cNvGraphicFramePr>
          <p:nvPr>
            <p:extLst>
              <p:ext uri="{D42A27DB-BD31-4B8C-83A1-F6EECF244321}">
                <p14:modId xmlns:p14="http://schemas.microsoft.com/office/powerpoint/2010/main" val="2650704210"/>
              </p:ext>
            </p:extLst>
          </p:nvPr>
        </p:nvGraphicFramePr>
        <p:xfrm>
          <a:off x="5943601" y="4207510"/>
          <a:ext cx="3231324" cy="1859280"/>
        </p:xfrm>
        <a:graphic>
          <a:graphicData uri="http://schemas.openxmlformats.org/drawingml/2006/table">
            <a:tbl>
              <a:tblPr firstRow="1" bandRow="1">
                <a:tableStyleId>{839DD9DD-9E6C-4910-8AC0-68ADFF6A6AFC}</a:tableStyleId>
              </a:tblPr>
              <a:tblGrid>
                <a:gridCol w="920154"/>
                <a:gridCol w="1011212"/>
                <a:gridCol w="1299958"/>
              </a:tblGrid>
              <a:tr h="0">
                <a:tc>
                  <a:txBody>
                    <a:bodyPr/>
                    <a:lstStyle/>
                    <a:p>
                      <a:endParaRPr lang="en-US" sz="1000" dirty="0">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sz="1000" b="1" dirty="0" smtClean="0">
                          <a:latin typeface="Arial" panose="020B0604020202020204" pitchFamily="34" charset="0"/>
                          <a:cs typeface="Arial" panose="020B0604020202020204" pitchFamily="34" charset="0"/>
                        </a:rPr>
                        <a:t>SBNA</a:t>
                      </a:r>
                      <a:endParaRPr lang="en-US" sz="1000" b="1" dirty="0">
                        <a:latin typeface="Arial" panose="020B0604020202020204" pitchFamily="34" charset="0"/>
                        <a:cs typeface="Arial" panose="020B0604020202020204" pitchFamily="34" charset="0"/>
                      </a:endParaRPr>
                    </a:p>
                  </a:txBody>
                  <a:tcPr marL="0">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CRE</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6.8</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4.5</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C&amp;I</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1.9</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1.9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GCB</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000" b="0" i="0" u="none" strike="noStrike" dirty="0" smtClean="0">
                          <a:solidFill>
                            <a:schemeClr val="tx1"/>
                          </a:solidFill>
                          <a:effectLst/>
                          <a:latin typeface="Arial" panose="020B0604020202020204" pitchFamily="34" charset="0"/>
                          <a:cs typeface="Arial" panose="020B0604020202020204" pitchFamily="34" charset="0"/>
                        </a:rPr>
                        <a:t>8.0</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Retail</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2.6</a:t>
                      </a: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2713" indent="0" algn="l" defTabSz="914400" rtl="0" eaLnBrk="1" latinLnBrk="0" hangingPunct="1"/>
                      <a:r>
                        <a:rPr lang="en-US" sz="1000" b="0" i="0" kern="1200" dirty="0" smtClean="0">
                          <a:solidFill>
                            <a:schemeClr val="tx1"/>
                          </a:solidFill>
                          <a:latin typeface="Arial" panose="020B0604020202020204" pitchFamily="34" charset="0"/>
                          <a:ea typeface="+mn-ea"/>
                          <a:cs typeface="Arial" panose="020B0604020202020204" pitchFamily="34" charset="0"/>
                        </a:rPr>
                        <a:t>Business</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2.9</a:t>
                      </a:r>
                      <a:endParaRPr lang="en-US" sz="1000" b="1" dirty="0">
                        <a:latin typeface="Arial" panose="020B0604020202020204" pitchFamily="34" charset="0"/>
                        <a:cs typeface="Arial" panose="020B0604020202020204"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 name="TextBox 1"/>
          <p:cNvSpPr txBox="1"/>
          <p:nvPr/>
        </p:nvSpPr>
        <p:spPr>
          <a:xfrm>
            <a:off x="366712" y="1469120"/>
            <a:ext cx="407670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SBNA</a:t>
            </a:r>
            <a:r>
              <a:rPr lang="en-US" sz="1200" b="1" dirty="0" smtClean="0">
                <a:solidFill>
                  <a:schemeClr val="accent1"/>
                </a:solidFill>
                <a:latin typeface="+mj-lt"/>
              </a:rPr>
              <a:t>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sp>
        <p:nvSpPr>
          <p:cNvPr id="45"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SBNA</a:t>
            </a:r>
            <a:endParaRPr lang="en-US" b="0" dirty="0"/>
          </a:p>
        </p:txBody>
      </p:sp>
      <p:sp>
        <p:nvSpPr>
          <p:cNvPr id="46" name="Rectangle 45"/>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401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0412340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4283485444"/>
              </p:ext>
            </p:extLst>
          </p:nvPr>
        </p:nvGraphicFramePr>
        <p:xfrm>
          <a:off x="365608" y="2474600"/>
          <a:ext cx="8826016" cy="3082120"/>
        </p:xfrm>
        <a:graphic>
          <a:graphicData uri="http://schemas.openxmlformats.org/drawingml/2006/table">
            <a:tbl>
              <a:tblPr firstRow="1" lastRow="1" bandRow="1"/>
              <a:tblGrid>
                <a:gridCol w="1490415"/>
                <a:gridCol w="1047943"/>
                <a:gridCol w="1047943"/>
                <a:gridCol w="1047943"/>
                <a:gridCol w="1047943"/>
                <a:gridCol w="1047943"/>
                <a:gridCol w="1047943"/>
                <a:gridCol w="1047943"/>
              </a:tblGrid>
              <a:tr h="2852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Post-adjusted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Max NCO </a:t>
                      </a:r>
                    </a:p>
                    <a:p>
                      <a:pPr algn="ctr"/>
                      <a:r>
                        <a:rPr lang="en-US" sz="1100" b="1" dirty="0" smtClean="0">
                          <a:solidFill>
                            <a:srgbClr val="FF0000"/>
                          </a:solidFill>
                          <a:latin typeface="Arial" panose="020B0604020202020204" pitchFamily="34" charset="0"/>
                          <a:cs typeface="Arial" panose="020B0604020202020204" pitchFamily="34" charset="0"/>
                        </a:rPr>
                        <a:t>(Post-IHC</a:t>
                      </a:r>
                      <a:r>
                        <a:rPr lang="en-US" sz="1100" b="1" baseline="0" dirty="0" smtClean="0">
                          <a:solidFill>
                            <a:srgbClr val="FF0000"/>
                          </a:solidFill>
                          <a:latin typeface="Arial" panose="020B0604020202020204" pitchFamily="34" charset="0"/>
                          <a:cs typeface="Arial" panose="020B0604020202020204" pitchFamily="34" charset="0"/>
                        </a:rPr>
                        <a:t> budget)</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vMerge="1">
                  <a:txBody>
                    <a:bodyPr/>
                    <a:lstStyle/>
                    <a:p>
                      <a:endParaRPr lang="en-US"/>
                    </a:p>
                  </a:txBody>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US"/>
                    </a:p>
                  </a:txBody>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317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1,563</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1,722</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0.66%</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0.69%</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6032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Commercial</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782</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861</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5">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GB"/>
                    </a:p>
                  </a:txBody>
                  <a:tcPr/>
                </a:tc>
                <a:tc hMerge="1">
                  <a:txBody>
                    <a:bodyPr/>
                    <a:lstStyle/>
                    <a:p>
                      <a:endParaRPr lang="en-GB"/>
                    </a:p>
                  </a:txBody>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ctr" fontAlgn="ctr"/>
                      <a:endParaRPr lang="en-US" sz="1100" b="1" i="0" u="none" strike="noStrike" dirty="0">
                        <a:solidFill>
                          <a:schemeClr val="tx1"/>
                        </a:solidFill>
                        <a:effectLst/>
                        <a:latin typeface="Aria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366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403</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4.2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0.33%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0.34%</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346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381</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0.85%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0.95%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1.12%</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1.17%</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70</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77</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3.0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0.1%</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0.15%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0.13%</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effectLst/>
                          <a:latin typeface="Arial" panose="020B0604020202020204" pitchFamily="34" charset="0"/>
                          <a:cs typeface="Arial" panose="020B0604020202020204" pitchFamily="34" charset="0"/>
                        </a:rPr>
                        <a:t>0.13%</a:t>
                      </a:r>
                      <a:endParaRPr lang="en-US" sz="1100" b="0" i="0" u="none" strike="noStrike" dirty="0">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494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3175"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Cons. </a:t>
                      </a:r>
                      <a:r>
                        <a:rPr lang="en-US" sz="1100" b="1" kern="1200" baseline="0" dirty="0" smtClean="0">
                          <a:solidFill>
                            <a:schemeClr val="tx1"/>
                          </a:solidFill>
                          <a:latin typeface="Arial" panose="020B0604020202020204" pitchFamily="34" charset="0"/>
                          <a:ea typeface="+mn-ea"/>
                          <a:cs typeface="Arial" panose="020B0604020202020204" pitchFamily="34" charset="0"/>
                        </a:rPr>
                        <a:t>&amp; Business </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781</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1" i="0" dirty="0" smtClean="0">
                          <a:solidFill>
                            <a:schemeClr val="tx1"/>
                          </a:solidFill>
                          <a:latin typeface="Arial" panose="020B0604020202020204" pitchFamily="34" charset="0"/>
                          <a:cs typeface="Arial" panose="020B0604020202020204" pitchFamily="34" charset="0"/>
                        </a:rPr>
                        <a:t>860</a:t>
                      </a:r>
                      <a:endParaRPr lang="en-GB" sz="1100" b="1"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gridSpan="5">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b"/>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ltUpDiag">
                      <a:fgClr>
                        <a:schemeClr val="bg1">
                          <a:lumMod val="65000"/>
                        </a:schemeClr>
                      </a:fgClr>
                      <a:bgClr>
                        <a:schemeClr val="bg1"/>
                      </a:bgClr>
                    </a:pattFill>
                  </a:tcPr>
                </a:tc>
                <a:tc hMerge="1">
                  <a:txBody>
                    <a:bodyPr/>
                    <a:lstStyle/>
                    <a:p>
                      <a:endParaRPr lang="en-GB"/>
                    </a:p>
                  </a:txBody>
                  <a:tcPr/>
                </a:tc>
                <a:tc hMerge="1">
                  <a:txBody>
                    <a:bodyPr/>
                    <a:lstStyle/>
                    <a:p>
                      <a:endParaRPr lang="en-GB"/>
                    </a:p>
                  </a:txBody>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8211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549</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604</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b"/>
                      <a:r>
                        <a:rPr lang="en-US" sz="1100" b="0" i="0" u="none" strike="noStrike" dirty="0">
                          <a:solidFill>
                            <a:schemeClr val="tx1"/>
                          </a:solidFill>
                          <a:effectLst/>
                          <a:latin typeface="Arial" panose="020B0604020202020204" pitchFamily="34" charset="0"/>
                          <a:cs typeface="Arial" panose="020B0604020202020204" pitchFamily="34" charset="0"/>
                        </a:rPr>
                        <a:t>2.6</a:t>
                      </a: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0.7%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0.83%</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a:effectLst/>
                          <a:latin typeface="Arial" panose="020B0604020202020204" pitchFamily="34" charset="0"/>
                          <a:cs typeface="Arial" panose="020B0604020202020204" pitchFamily="34" charset="0"/>
                        </a:rPr>
                        <a:t>0.87%</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282115">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232</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a:r>
                        <a:rPr lang="en-GB" sz="1100" b="0" i="0" dirty="0" smtClean="0">
                          <a:solidFill>
                            <a:schemeClr val="tx1"/>
                          </a:solidFill>
                          <a:latin typeface="Arial" panose="020B0604020202020204" pitchFamily="34" charset="0"/>
                          <a:cs typeface="Arial" panose="020B0604020202020204" pitchFamily="34" charset="0"/>
                        </a:rPr>
                        <a:t>256</a:t>
                      </a:r>
                      <a:endParaRPr lang="en-GB" sz="1100" b="0" i="0" dirty="0">
                        <a:solidFill>
                          <a:schemeClr val="tx1"/>
                        </a:solidFill>
                        <a:latin typeface="Arial" panose="020B0604020202020204" pitchFamily="34" charset="0"/>
                        <a:cs typeface="Arial" panose="020B0604020202020204" pitchFamily="34" charset="0"/>
                      </a:endParaRPr>
                    </a:p>
                  </a:txBody>
                  <a:tcPr marL="36576" marR="360615"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39604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1.4%</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a:solidFill>
                            <a:schemeClr val="tx1"/>
                          </a:solidFill>
                          <a:effectLst/>
                          <a:latin typeface="Arial" panose="020B0604020202020204" pitchFamily="34" charset="0"/>
                          <a:cs typeface="Arial" panose="020B0604020202020204" pitchFamily="34" charset="0"/>
                        </a:rPr>
                        <a:t>1.68%</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a:solidFill>
                            <a:schemeClr val="tx1"/>
                          </a:solidFill>
                          <a:effectLst/>
                          <a:latin typeface="Arial" panose="020B0604020202020204" pitchFamily="34" charset="0"/>
                          <a:cs typeface="Arial" panose="020B0604020202020204" pitchFamily="34" charset="0"/>
                        </a:rPr>
                        <a:t>1.75%</a:t>
                      </a:r>
                    </a:p>
                  </a:txBody>
                  <a:tcPr marL="0" marR="28803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24" name="Rectangular Callout 23"/>
          <p:cNvSpPr/>
          <p:nvPr/>
        </p:nvSpPr>
        <p:spPr>
          <a:xfrm>
            <a:off x="372305" y="1813247"/>
            <a:ext cx="1325866" cy="695465"/>
          </a:xfrm>
          <a:prstGeom prst="wedgeRectCallout">
            <a:avLst>
              <a:gd name="adj1" fmla="val 16102"/>
              <a:gd name="adj2" fmla="val 100083"/>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SBNA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limits calculated as weighted average of portfolios</a:t>
            </a:r>
          </a:p>
        </p:txBody>
      </p:sp>
      <p:sp>
        <p:nvSpPr>
          <p:cNvPr id="13" name="Rectangle 12"/>
          <p:cNvSpPr/>
          <p:nvPr/>
        </p:nvSpPr>
        <p:spPr>
          <a:xfrm>
            <a:off x="4991100" y="3099047"/>
            <a:ext cx="2100362" cy="247173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7" name="Group 16"/>
          <p:cNvGrpSpPr/>
          <p:nvPr/>
        </p:nvGrpSpPr>
        <p:grpSpPr>
          <a:xfrm>
            <a:off x="367721" y="72184"/>
            <a:ext cx="4471656" cy="189008"/>
            <a:chOff x="403281" y="164517"/>
            <a:chExt cx="4471656" cy="189008"/>
          </a:xfrm>
        </p:grpSpPr>
        <p:sp>
          <p:nvSpPr>
            <p:cNvPr id="1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19" name="Oval 1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mc:AlternateContent xmlns:mc="http://schemas.openxmlformats.org/markup-compatibility/2006" xmlns:a14="http://schemas.microsoft.com/office/drawing/2010/main">
        <mc:Choice Requires="a14">
          <p:sp>
            <p:nvSpPr>
              <p:cNvPr id="14" name="TextBox 13"/>
              <p:cNvSpPr txBox="1"/>
              <p:nvPr/>
            </p:nvSpPr>
            <p:spPr>
              <a:xfrm>
                <a:off x="2169208" y="6277042"/>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69208" y="6277042"/>
                <a:ext cx="2427331" cy="260521"/>
              </a:xfrm>
              <a:prstGeom prst="rect">
                <a:avLst/>
              </a:prstGeom>
              <a:blipFill rotWithShape="1">
                <a:blip r:embed="rId6"/>
                <a:stretch>
                  <a:fillRect l="-503" t="-4762" r="-1256" b="-21429"/>
                </a:stretch>
              </a:blipFill>
            </p:spPr>
            <p:txBody>
              <a:bodyPr/>
              <a:lstStyle/>
              <a:p>
                <a:r>
                  <a:rPr lang="en-GB">
                    <a:noFill/>
                  </a:rPr>
                  <a:t> </a:t>
                </a:r>
              </a:p>
            </p:txBody>
          </p:sp>
        </mc:Fallback>
      </mc:AlternateContent>
      <p:sp>
        <p:nvSpPr>
          <p:cNvPr id="5" name="TextBox 4"/>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range of stress scalars and NCO anchor points</a:t>
            </a:r>
            <a:endParaRPr lang="en-US" sz="1400" b="1" dirty="0">
              <a:solidFill>
                <a:schemeClr val="accent1"/>
              </a:solidFill>
              <a:latin typeface="+mj-lt"/>
            </a:endParaRPr>
          </a:p>
        </p:txBody>
      </p:sp>
      <p:sp>
        <p:nvSpPr>
          <p:cNvPr id="44"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NCO anchor points – SBNA</a:t>
            </a:r>
            <a:endParaRPr lang="en-US" b="0" dirty="0"/>
          </a:p>
        </p:txBody>
      </p:sp>
      <p:sp>
        <p:nvSpPr>
          <p:cNvPr id="45" name="Rectangle 44"/>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46" name="TextBox 45"/>
          <p:cNvSpPr txBox="1"/>
          <p:nvPr/>
        </p:nvSpPr>
        <p:spPr>
          <a:xfrm>
            <a:off x="1584941" y="1860281"/>
            <a:ext cx="1310640" cy="357021"/>
          </a:xfrm>
          <a:prstGeom prst="rect">
            <a:avLst/>
          </a:prstGeom>
          <a:noFill/>
        </p:spPr>
        <p:txBody>
          <a:bodyPr wrap="square" rtlCol="0">
            <a:spAutoFit/>
          </a:bodyPr>
          <a:lstStyle/>
          <a:p>
            <a:r>
              <a:rPr lang="en-US" b="1" dirty="0" smtClean="0"/>
              <a:t>9Q anchor loss budgets</a:t>
            </a:r>
            <a:endParaRPr lang="en-US" b="1" dirty="0"/>
          </a:p>
        </p:txBody>
      </p:sp>
      <p:sp>
        <p:nvSpPr>
          <p:cNvPr id="48" name="TextBox 47"/>
          <p:cNvSpPr txBox="1"/>
          <p:nvPr/>
        </p:nvSpPr>
        <p:spPr>
          <a:xfrm>
            <a:off x="2971622" y="1883921"/>
            <a:ext cx="886861"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50" name="TextBox 49"/>
          <p:cNvSpPr txBox="1"/>
          <p:nvPr/>
        </p:nvSpPr>
        <p:spPr>
          <a:xfrm>
            <a:off x="3900266" y="1860281"/>
            <a:ext cx="1167948" cy="357021"/>
          </a:xfrm>
          <a:prstGeom prst="rect">
            <a:avLst/>
          </a:prstGeom>
          <a:noFill/>
        </p:spPr>
        <p:txBody>
          <a:bodyPr wrap="square" rtlCol="0">
            <a:spAutoFit/>
          </a:bodyPr>
          <a:lstStyle/>
          <a:p>
            <a:r>
              <a:rPr lang="en-US" b="1" dirty="0" smtClean="0"/>
              <a:t>Avg. stress balances</a:t>
            </a:r>
            <a:endParaRPr lang="en-US" b="1" dirty="0"/>
          </a:p>
        </p:txBody>
      </p:sp>
      <p:sp>
        <p:nvSpPr>
          <p:cNvPr id="52" name="TextBox 51"/>
          <p:cNvSpPr txBox="1"/>
          <p:nvPr/>
        </p:nvSpPr>
        <p:spPr>
          <a:xfrm>
            <a:off x="5055216" y="1860281"/>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53" name="TextBox 52"/>
          <p:cNvSpPr txBox="1"/>
          <p:nvPr/>
        </p:nvSpPr>
        <p:spPr>
          <a:xfrm>
            <a:off x="6367585" y="1860281"/>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69" name="Group 68"/>
          <p:cNvGrpSpPr/>
          <p:nvPr/>
        </p:nvGrpSpPr>
        <p:grpSpPr>
          <a:xfrm>
            <a:off x="6154285" y="1899022"/>
            <a:ext cx="288862" cy="277640"/>
            <a:chOff x="3436947" y="3809384"/>
            <a:chExt cx="288862" cy="277640"/>
          </a:xfrm>
        </p:grpSpPr>
        <p:sp>
          <p:nvSpPr>
            <p:cNvPr id="70" name="Oval 69"/>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1" name="Rectangle 70"/>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2" name="Group 71"/>
          <p:cNvGrpSpPr/>
          <p:nvPr/>
        </p:nvGrpSpPr>
        <p:grpSpPr>
          <a:xfrm>
            <a:off x="4853879" y="1899022"/>
            <a:ext cx="235853" cy="277640"/>
            <a:chOff x="3464198" y="3809384"/>
            <a:chExt cx="235853" cy="277640"/>
          </a:xfrm>
        </p:grpSpPr>
        <p:sp>
          <p:nvSpPr>
            <p:cNvPr id="73" name="Oval 72"/>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4" name="Rectangle 73"/>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5" name="Group 74"/>
          <p:cNvGrpSpPr/>
          <p:nvPr/>
        </p:nvGrpSpPr>
        <p:grpSpPr>
          <a:xfrm>
            <a:off x="3804713" y="1899022"/>
            <a:ext cx="235853" cy="277640"/>
            <a:chOff x="3464198" y="3809384"/>
            <a:chExt cx="235853" cy="277640"/>
          </a:xfrm>
        </p:grpSpPr>
        <p:sp>
          <p:nvSpPr>
            <p:cNvPr id="76" name="Oval 75"/>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7" name="Rectangle 76"/>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8" name="Group 77"/>
          <p:cNvGrpSpPr/>
          <p:nvPr/>
        </p:nvGrpSpPr>
        <p:grpSpPr>
          <a:xfrm>
            <a:off x="2775340" y="1899022"/>
            <a:ext cx="235853" cy="277640"/>
            <a:chOff x="3464198" y="3809384"/>
            <a:chExt cx="235853" cy="277640"/>
          </a:xfrm>
        </p:grpSpPr>
        <p:sp>
          <p:nvSpPr>
            <p:cNvPr id="79" name="Oval 78"/>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0" name="Rectangle 79"/>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81" name="Straight Connector 80"/>
          <p:cNvCxnSpPr/>
          <p:nvPr/>
        </p:nvCxnSpPr>
        <p:spPr>
          <a:xfrm flipV="1">
            <a:off x="1794585"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rot="16200000" flipH="1">
            <a:off x="2347763" y="2116010"/>
            <a:ext cx="365760" cy="54864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159299"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463099" y="2197120"/>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6" name="Rectangular Callout 85"/>
          <p:cNvSpPr/>
          <p:nvPr/>
        </p:nvSpPr>
        <p:spPr>
          <a:xfrm>
            <a:off x="7695974" y="1750974"/>
            <a:ext cx="1538831" cy="639935"/>
          </a:xfrm>
          <a:prstGeom prst="wedgeRectCallout">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fontAlgn="auto">
              <a:lnSpc>
                <a:spcPct val="100000"/>
              </a:lnSpc>
              <a:spcBef>
                <a:spcPts val="0"/>
              </a:spcBef>
              <a:spcAft>
                <a:spcPts val="0"/>
              </a:spcAft>
            </a:pPr>
            <a:r>
              <a:rPr lang="en-GB" kern="0" dirty="0">
                <a:solidFill>
                  <a:srgbClr val="000000"/>
                </a:solidFill>
                <a:latin typeface="Arial"/>
              </a:rPr>
              <a:t>Implied </a:t>
            </a:r>
            <a:r>
              <a:rPr lang="en-GB" kern="0" dirty="0" smtClean="0">
                <a:solidFill>
                  <a:srgbClr val="000000"/>
                </a:solidFill>
                <a:latin typeface="Arial"/>
              </a:rPr>
              <a:t>limits if include IHC </a:t>
            </a:r>
            <a:r>
              <a:rPr lang="en-GB" kern="0" dirty="0">
                <a:solidFill>
                  <a:srgbClr val="000000"/>
                </a:solidFill>
                <a:latin typeface="Arial"/>
              </a:rPr>
              <a:t>entity contribution and related </a:t>
            </a:r>
            <a:r>
              <a:rPr lang="en-GB" kern="0" dirty="0" smtClean="0">
                <a:solidFill>
                  <a:srgbClr val="000000"/>
                </a:solidFill>
                <a:latin typeface="Arial"/>
              </a:rPr>
              <a:t>changes to capital </a:t>
            </a:r>
            <a:r>
              <a:rPr lang="en-GB" kern="0" dirty="0">
                <a:solidFill>
                  <a:srgbClr val="000000"/>
                </a:solidFill>
                <a:latin typeface="Arial"/>
              </a:rPr>
              <a:t>actions</a:t>
            </a:r>
          </a:p>
        </p:txBody>
      </p:sp>
      <p:cxnSp>
        <p:nvCxnSpPr>
          <p:cNvPr id="87" name="Elbow Connector 86"/>
          <p:cNvCxnSpPr/>
          <p:nvPr/>
        </p:nvCxnSpPr>
        <p:spPr>
          <a:xfrm rot="5400000">
            <a:off x="4842766" y="1889207"/>
            <a:ext cx="467104" cy="10972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5400000">
            <a:off x="6280280" y="1972473"/>
            <a:ext cx="457200" cy="91440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9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269136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31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35277906"/>
              </p:ext>
            </p:extLst>
          </p:nvPr>
        </p:nvGraphicFramePr>
        <p:xfrm>
          <a:off x="367720" y="1935163"/>
          <a:ext cx="8823904" cy="3082659"/>
        </p:xfrm>
        <a:graphic>
          <a:graphicData uri="http://schemas.openxmlformats.org/drawingml/2006/table">
            <a:tbl>
              <a:tblPr firstRow="1" lastRow="1" bandRow="1"/>
              <a:tblGrid>
                <a:gridCol w="1442307"/>
                <a:gridCol w="1071532"/>
                <a:gridCol w="1071532"/>
                <a:gridCol w="1071532"/>
                <a:gridCol w="1071532"/>
                <a:gridCol w="3095469"/>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80594"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0.5%</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0.6%</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2">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N/A</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CRE</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0.3%</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0.5%</a:t>
                      </a:r>
                    </a:p>
                  </a:txBody>
                  <a:tcPr marL="0" marR="36004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C&amp;I</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0.85%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0.95%</a:t>
                      </a: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2">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No change</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from 2015 in risk tolerance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GCB –</a:t>
                      </a:r>
                      <a:r>
                        <a:rPr lang="en-US" sz="1100" b="0" i="0" kern="1200" baseline="0" dirty="0" smtClean="0">
                          <a:solidFill>
                            <a:schemeClr val="tx1"/>
                          </a:solidFill>
                          <a:latin typeface="Arial" panose="020B0604020202020204" pitchFamily="34" charset="0"/>
                          <a:ea typeface="+mn-ea"/>
                          <a:cs typeface="Arial" panose="020B0604020202020204" pitchFamily="34" charset="0"/>
                        </a:rPr>
                        <a:t> Large Corporates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0.1%</a:t>
                      </a:r>
                    </a:p>
                  </a:txBody>
                  <a:tcPr marL="288036" marR="2880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tx1"/>
                          </a:solidFill>
                          <a:effectLst/>
                          <a:latin typeface="Arial" panose="020B0604020202020204" pitchFamily="34" charset="0"/>
                          <a:cs typeface="Arial" panose="020B0604020202020204" pitchFamily="34" charset="0"/>
                        </a:rPr>
                        <a:t>0.15%</a:t>
                      </a:r>
                    </a:p>
                  </a:txBody>
                  <a:tcPr marL="0" marR="36004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marL="0" marR="0" indent="0" algn="l" defTabSz="457200" rtl="0" eaLnBrk="1" fontAlgn="ctr" latinLnBrk="0" hangingPunct="1">
                        <a:lnSpc>
                          <a:spcPct val="100000"/>
                        </a:lnSpc>
                        <a:spcBef>
                          <a:spcPts val="0"/>
                        </a:spcBef>
                        <a:spcAft>
                          <a:spcPts val="0"/>
                        </a:spcAft>
                        <a:buClrTx/>
                        <a:buSzTx/>
                        <a:buFontTx/>
                        <a:buNone/>
                        <a:tabLst/>
                        <a:defRPr/>
                      </a:pPr>
                      <a:endParaRPr lang="en-US" sz="1100" b="0" i="1" u="none" strike="noStrike" dirty="0" smtClean="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p>
                      <a:pPr marL="112713" indent="0" algn="l" defTabSz="914400" rtl="0" eaLnBrk="1" latinLnBrk="0" hangingPunct="1"/>
                      <a:r>
                        <a:rPr lang="en-US" sz="1100" b="0" i="0" kern="1200" dirty="0" err="1" smtClean="0">
                          <a:solidFill>
                            <a:schemeClr val="tx1"/>
                          </a:solidFill>
                          <a:latin typeface="Arial" panose="020B0604020202020204" pitchFamily="34" charset="0"/>
                          <a:ea typeface="+mn-ea"/>
                          <a:cs typeface="Arial" panose="020B0604020202020204" pitchFamily="34" charset="0"/>
                        </a:rPr>
                        <a:t>GCB</a:t>
                      </a:r>
                      <a:r>
                        <a:rPr lang="en-US" sz="1100" b="0" i="0" kern="1200" dirty="0" smtClean="0">
                          <a:solidFill>
                            <a:schemeClr val="tx1"/>
                          </a:solidFill>
                          <a:latin typeface="Arial" panose="020B0604020202020204" pitchFamily="34" charset="0"/>
                          <a:ea typeface="+mn-ea"/>
                          <a:cs typeface="Arial" panose="020B0604020202020204" pitchFamily="34" charset="0"/>
                        </a:rPr>
                        <a:t> – MRG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Targeted</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level of defaults for MRG portfolio set at 0 per year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Retail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Limits aligned with strategic risk taking goals and existing Consumer</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Risk Appetite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814">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271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Business Banking</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32404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057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Additional buffer</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applied for red limit to differentiate from amber trigger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17728"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3" name="Rectangle 12"/>
          <p:cNvSpPr/>
          <p:nvPr/>
        </p:nvSpPr>
        <p:spPr>
          <a:xfrm>
            <a:off x="3951479" y="2378382"/>
            <a:ext cx="2127852" cy="2640186"/>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7" name="Group 16"/>
          <p:cNvGrpSpPr/>
          <p:nvPr/>
        </p:nvGrpSpPr>
        <p:grpSpPr>
          <a:xfrm>
            <a:off x="367721" y="72184"/>
            <a:ext cx="4471656" cy="189008"/>
            <a:chOff x="403281" y="164517"/>
            <a:chExt cx="4471656" cy="189008"/>
          </a:xfrm>
        </p:grpSpPr>
        <p:sp>
          <p:nvSpPr>
            <p:cNvPr id="1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19" name="Oval 1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TextBox 4"/>
          <p:cNvSpPr txBox="1"/>
          <p:nvPr/>
        </p:nvSpPr>
        <p:spPr>
          <a:xfrm>
            <a:off x="372305" y="1470219"/>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anchor points and revised NCO limits based on management adjustment</a:t>
            </a:r>
            <a:endParaRPr lang="en-US" sz="1400" b="1" dirty="0">
              <a:solidFill>
                <a:schemeClr val="accent1"/>
              </a:solidFill>
              <a:latin typeface="+mj-lt"/>
            </a:endParaRPr>
          </a:p>
        </p:txBody>
      </p:sp>
      <p:sp>
        <p:nvSpPr>
          <p:cNvPr id="26"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SBNA</a:t>
            </a:r>
            <a:endParaRPr lang="en-US" b="0" dirty="0"/>
          </a:p>
        </p:txBody>
      </p:sp>
      <p:sp>
        <p:nvSpPr>
          <p:cNvPr id="27" name="Rectangle 26"/>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21372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26596624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464"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sz="1100" dirty="0" smtClean="0">
              <a:solidFill>
                <a:schemeClr val="tx1"/>
              </a:solidFill>
              <a:latin typeface="Arial"/>
              <a:cs typeface="Arial"/>
              <a:sym typeface="Arial"/>
            </a:endParaRPr>
          </a:p>
        </p:txBody>
      </p:sp>
      <p:graphicFrame>
        <p:nvGraphicFramePr>
          <p:cNvPr id="15" name="Object 14"/>
          <p:cNvGraphicFramePr>
            <a:graphicFrameLocks/>
          </p:cNvGraphicFramePr>
          <p:nvPr>
            <p:custDataLst>
              <p:tags r:id="rId4"/>
            </p:custDataLst>
            <p:extLst>
              <p:ext uri="{D42A27DB-BD31-4B8C-83A1-F6EECF244321}">
                <p14:modId xmlns:p14="http://schemas.microsoft.com/office/powerpoint/2010/main" val="99772052"/>
              </p:ext>
            </p:extLst>
          </p:nvPr>
        </p:nvGraphicFramePr>
        <p:xfrm>
          <a:off x="495300" y="2019300"/>
          <a:ext cx="8782022" cy="2619270"/>
        </p:xfrm>
        <a:graphic>
          <a:graphicData uri="http://schemas.openxmlformats.org/presentationml/2006/ole">
            <mc:AlternateContent xmlns:mc="http://schemas.openxmlformats.org/markup-compatibility/2006">
              <mc:Choice xmlns:v="urn:schemas-microsoft-com:vml" Requires="v">
                <p:oleObj spid="_x0000_s350465" name="Chart" r:id="rId27" imgW="8782022" imgH="2619270" progId="MSGraph.Chart.8">
                  <p:embed followColorScheme="full"/>
                </p:oleObj>
              </mc:Choice>
              <mc:Fallback>
                <p:oleObj name="Chart" r:id="rId27" imgW="8782022" imgH="2619270" progId="MSGraph.Chart.8">
                  <p:embed followColorScheme="full"/>
                  <p:pic>
                    <p:nvPicPr>
                      <p:cNvPr id="0" name=""/>
                      <p:cNvPicPr/>
                      <p:nvPr/>
                    </p:nvPicPr>
                    <p:blipFill>
                      <a:blip r:embed="rId28"/>
                      <a:stretch>
                        <a:fillRect/>
                      </a:stretch>
                    </p:blipFill>
                    <p:spPr>
                      <a:xfrm>
                        <a:off x="495300" y="2019300"/>
                        <a:ext cx="8782022" cy="2619270"/>
                      </a:xfrm>
                      <a:prstGeom prst="rect">
                        <a:avLst/>
                      </a:prstGeom>
                    </p:spPr>
                  </p:pic>
                </p:oleObj>
              </mc:Fallback>
            </mc:AlternateContent>
          </a:graphicData>
        </a:graphic>
      </p:graphicFrame>
      <p:sp>
        <p:nvSpPr>
          <p:cNvPr id="61" name="Text Placeholder 23"/>
          <p:cNvSpPr>
            <a:spLocks noGrp="1"/>
          </p:cNvSpPr>
          <p:nvPr>
            <p:custDataLst>
              <p:tags r:id="rId5"/>
            </p:custDataLst>
          </p:nvPr>
        </p:nvSpPr>
        <p:spPr bwMode="gray">
          <a:xfrm>
            <a:off x="371475" y="4449763"/>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C796C18-BE83-46EF-B17B-F070D8A4D362}" type="datetime'''''''''''''''''''''''''''''''''''''''''''0.''''''0'''">
              <a:rPr lang="en-US" sz="1100">
                <a:latin typeface="Arial"/>
                <a:cs typeface="Arial"/>
                <a:sym typeface="Arial"/>
              </a:rPr>
              <a:pPr marL="0" indent="0" algn="r">
                <a:lnSpc>
                  <a:spcPct val="100000"/>
                </a:lnSpc>
                <a:spcBef>
                  <a:spcPct val="0"/>
                </a:spcBef>
                <a:buNone/>
              </a:pPr>
              <a:t>0.0</a:t>
            </a:fld>
            <a:endParaRPr lang="en-GB" sz="1100" dirty="0">
              <a:latin typeface="Arial"/>
              <a:cs typeface="Arial"/>
              <a:sym typeface="Arial"/>
            </a:endParaRPr>
          </a:p>
        </p:txBody>
      </p:sp>
      <p:sp>
        <p:nvSpPr>
          <p:cNvPr id="124" name="Text Placeholder 217"/>
          <p:cNvSpPr>
            <a:spLocks noGrp="1"/>
          </p:cNvSpPr>
          <p:nvPr>
            <p:custDataLst>
              <p:tags r:id="rId6"/>
            </p:custDataLst>
          </p:nvPr>
        </p:nvSpPr>
        <p:spPr bwMode="gray">
          <a:xfrm>
            <a:off x="371475" y="2058988"/>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9544B6-411B-4E70-9E50-BCCCABA8B699}" type="datetime'1''''''''''.''''''''''''''5'''''''''''">
              <a:rPr lang="en-US" sz="1100">
                <a:latin typeface="Arial"/>
                <a:cs typeface="Arial"/>
                <a:sym typeface="Arial"/>
              </a:rPr>
              <a:pPr marL="0" indent="0" algn="r">
                <a:lnSpc>
                  <a:spcPct val="100000"/>
                </a:lnSpc>
                <a:spcBef>
                  <a:spcPct val="0"/>
                </a:spcBef>
                <a:buNone/>
              </a:pPr>
              <a:t>1.5</a:t>
            </a:fld>
            <a:endParaRPr lang="en-GB" sz="1100" dirty="0">
              <a:latin typeface="Arial"/>
              <a:cs typeface="Arial"/>
              <a:sym typeface="Arial"/>
            </a:endParaRPr>
          </a:p>
        </p:txBody>
      </p:sp>
      <p:sp>
        <p:nvSpPr>
          <p:cNvPr id="106" name="Text Placeholder 199"/>
          <p:cNvSpPr>
            <a:spLocks noGrp="1"/>
          </p:cNvSpPr>
          <p:nvPr>
            <p:custDataLst>
              <p:tags r:id="rId7"/>
            </p:custDataLst>
          </p:nvPr>
        </p:nvSpPr>
        <p:spPr bwMode="gray">
          <a:xfrm>
            <a:off x="371475" y="3649663"/>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8AF0A4-C177-4F02-9990-3D271E8644F9}" type="datetime'''''''''''''''''''''''0''.''''''''''''''''''5'''''''''''''''">
              <a:rPr lang="en-US" sz="1100">
                <a:latin typeface="Arial"/>
                <a:cs typeface="Arial"/>
                <a:sym typeface="Arial"/>
              </a:rPr>
              <a:pPr marL="0" indent="0" algn="r">
                <a:lnSpc>
                  <a:spcPct val="100000"/>
                </a:lnSpc>
                <a:spcBef>
                  <a:spcPct val="0"/>
                </a:spcBef>
                <a:buNone/>
              </a:pPr>
              <a:t>0.5</a:t>
            </a:fld>
            <a:endParaRPr lang="en-GB" sz="1100" dirty="0">
              <a:latin typeface="Arial"/>
              <a:cs typeface="Arial"/>
              <a:sym typeface="Arial"/>
            </a:endParaRPr>
          </a:p>
        </p:txBody>
      </p:sp>
      <p:sp>
        <p:nvSpPr>
          <p:cNvPr id="107" name="Text Placeholder 200"/>
          <p:cNvSpPr>
            <a:spLocks noGrp="1"/>
          </p:cNvSpPr>
          <p:nvPr>
            <p:custDataLst>
              <p:tags r:id="rId8"/>
            </p:custDataLst>
          </p:nvPr>
        </p:nvSpPr>
        <p:spPr bwMode="gray">
          <a:xfrm>
            <a:off x="371475" y="2859088"/>
            <a:ext cx="193675"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8503C13-E5E1-4623-AE08-322B7FB22D72}" type="datetime'1''''.''''''''''''''''''''''''''''''''0'''''''''''''''''">
              <a:rPr lang="en-US" sz="1100">
                <a:latin typeface="Arial"/>
                <a:cs typeface="Arial"/>
                <a:sym typeface="Arial"/>
              </a:rPr>
              <a:pPr marL="0" indent="0" algn="r">
                <a:lnSpc>
                  <a:spcPct val="100000"/>
                </a:lnSpc>
                <a:spcBef>
                  <a:spcPct val="0"/>
                </a:spcBef>
                <a:buNone/>
              </a:pPr>
              <a:t>1.0</a:t>
            </a:fld>
            <a:endParaRPr lang="en-GB" sz="1100" dirty="0">
              <a:latin typeface="Arial"/>
              <a:cs typeface="Arial"/>
              <a:sym typeface="Arial"/>
            </a:endParaRPr>
          </a:p>
        </p:txBody>
      </p:sp>
      <p:sp>
        <p:nvSpPr>
          <p:cNvPr id="16" name="Text Placeholder 6490"/>
          <p:cNvSpPr>
            <a:spLocks noGrp="1"/>
          </p:cNvSpPr>
          <p:nvPr>
            <p:custDataLst>
              <p:tags r:id="rId9"/>
            </p:custDataLst>
          </p:nvPr>
        </p:nvSpPr>
        <p:spPr bwMode="auto">
          <a:xfrm>
            <a:off x="865822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ADC9A136-DC2E-4778-A3C8-E969759110F2}" type="datetime'''''''2''''''''''''''''''''''''0''''''''''''''18'">
              <a:rPr lang="en-US" sz="1100">
                <a:latin typeface="Arial"/>
                <a:cs typeface="Arial"/>
                <a:sym typeface="Arial"/>
              </a:rPr>
              <a:pPr/>
              <a:t>2018</a:t>
            </a:fld>
            <a:endParaRPr lang="en-GB" sz="1100" dirty="0">
              <a:latin typeface="Arial"/>
              <a:cs typeface="Arial"/>
              <a:sym typeface="Arial"/>
            </a:endParaRPr>
          </a:p>
        </p:txBody>
      </p:sp>
      <p:sp>
        <p:nvSpPr>
          <p:cNvPr id="17" name="Text Placeholder 6489"/>
          <p:cNvSpPr>
            <a:spLocks noGrp="1"/>
          </p:cNvSpPr>
          <p:nvPr>
            <p:custDataLst>
              <p:tags r:id="rId10"/>
            </p:custDataLst>
          </p:nvPr>
        </p:nvSpPr>
        <p:spPr bwMode="auto">
          <a:xfrm>
            <a:off x="6610350"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F93B92E4-F046-44AA-8EA5-B7A9BD716506}" type="datetime'2''''''''''0''''''''''''''''''''''''17'''">
              <a:rPr lang="en-US" sz="1100">
                <a:latin typeface="Arial"/>
                <a:cs typeface="Arial"/>
                <a:sym typeface="Arial"/>
              </a:rPr>
              <a:pPr/>
              <a:t>2017</a:t>
            </a:fld>
            <a:endParaRPr lang="en-GB" sz="1100" dirty="0">
              <a:latin typeface="Arial"/>
              <a:cs typeface="Arial"/>
              <a:sym typeface="Arial"/>
            </a:endParaRPr>
          </a:p>
        </p:txBody>
      </p:sp>
      <p:sp>
        <p:nvSpPr>
          <p:cNvPr id="18" name="Text Placeholder 6488"/>
          <p:cNvSpPr>
            <a:spLocks noGrp="1"/>
          </p:cNvSpPr>
          <p:nvPr>
            <p:custDataLst>
              <p:tags r:id="rId11"/>
            </p:custDataLst>
          </p:nvPr>
        </p:nvSpPr>
        <p:spPr bwMode="auto">
          <a:xfrm>
            <a:off x="456247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951DE1C-90B0-42D1-BA09-798FB4743880}" type="datetime'''''2''0''''''''''''''''''''''''''''1''''6'''''''''''">
              <a:rPr lang="en-US" sz="1100">
                <a:latin typeface="Arial"/>
                <a:cs typeface="Arial"/>
                <a:sym typeface="Arial"/>
              </a:rPr>
              <a:pPr/>
              <a:t>2016</a:t>
            </a:fld>
            <a:endParaRPr lang="en-GB" sz="1100" dirty="0">
              <a:latin typeface="Arial"/>
              <a:cs typeface="Arial"/>
              <a:sym typeface="Arial"/>
            </a:endParaRPr>
          </a:p>
        </p:txBody>
      </p:sp>
      <p:sp>
        <p:nvSpPr>
          <p:cNvPr id="19" name="Text Placeholder 6487"/>
          <p:cNvSpPr>
            <a:spLocks noGrp="1"/>
          </p:cNvSpPr>
          <p:nvPr>
            <p:custDataLst>
              <p:tags r:id="rId12"/>
            </p:custDataLst>
          </p:nvPr>
        </p:nvSpPr>
        <p:spPr bwMode="auto">
          <a:xfrm>
            <a:off x="2514600"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52BB0DA-5914-4A87-B8B2-0D402814D5FB}" type="datetime'''''''''''''''''''''''''2''''0''''''''''''1''''''5'''''">
              <a:rPr lang="en-US" sz="1100">
                <a:latin typeface="Arial"/>
                <a:cs typeface="Arial"/>
                <a:sym typeface="Arial"/>
              </a:rPr>
              <a:pPr/>
              <a:t>2015</a:t>
            </a:fld>
            <a:endParaRPr lang="en-GB" sz="1100" dirty="0">
              <a:latin typeface="Arial"/>
              <a:cs typeface="Arial"/>
              <a:sym typeface="Arial"/>
            </a:endParaRPr>
          </a:p>
        </p:txBody>
      </p:sp>
      <p:sp>
        <p:nvSpPr>
          <p:cNvPr id="20" name="Text Placeholder 6486"/>
          <p:cNvSpPr>
            <a:spLocks noGrp="1"/>
          </p:cNvSpPr>
          <p:nvPr>
            <p:custDataLst>
              <p:tags r:id="rId13"/>
            </p:custDataLst>
          </p:nvPr>
        </p:nvSpPr>
        <p:spPr bwMode="auto">
          <a:xfrm>
            <a:off x="466725" y="4614863"/>
            <a:ext cx="3238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CF99EFA-1FEF-4631-B0A5-FEF72A06FB79}" type="datetime'''''''''''''''''''''''''''''''2''''0''''''1''''''''''4'''''''">
              <a:rPr lang="en-US" sz="1100">
                <a:latin typeface="Arial"/>
                <a:cs typeface="Arial"/>
                <a:sym typeface="Arial"/>
              </a:rPr>
              <a:pPr/>
              <a:t>2014</a:t>
            </a:fld>
            <a:endParaRPr lang="en-GB" sz="1100" dirty="0">
              <a:latin typeface="Arial"/>
              <a:cs typeface="Arial"/>
              <a:sym typeface="Arial"/>
            </a:endParaRPr>
          </a:p>
        </p:txBody>
      </p:sp>
      <p:cxnSp>
        <p:nvCxnSpPr>
          <p:cNvPr id="23" name="Straight Connector 22"/>
          <p:cNvCxnSpPr/>
          <p:nvPr>
            <p:custDataLst>
              <p:tags r:id="rId14"/>
            </p:custDataLst>
          </p:nvPr>
        </p:nvCxnSpPr>
        <p:spPr bwMode="gray">
          <a:xfrm>
            <a:off x="6526213" y="5135563"/>
            <a:ext cx="328612" cy="0"/>
          </a:xfrm>
          <a:prstGeom prst="line">
            <a:avLst/>
          </a:prstGeom>
          <a:ln w="9525">
            <a:solidFill>
              <a:srgbClr val="80808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15"/>
            </p:custDataLst>
          </p:nvPr>
        </p:nvCxnSpPr>
        <p:spPr bwMode="gray">
          <a:xfrm>
            <a:off x="5200650" y="5354638"/>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6"/>
            </p:custDataLst>
          </p:nvPr>
        </p:nvCxnSpPr>
        <p:spPr bwMode="gray">
          <a:xfrm>
            <a:off x="5200650" y="5135563"/>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7"/>
            </p:custDataLst>
          </p:nvPr>
        </p:nvCxnSpPr>
        <p:spPr bwMode="gray">
          <a:xfrm>
            <a:off x="2174875" y="5354638"/>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18"/>
            </p:custDataLst>
          </p:nvPr>
        </p:nvCxnSpPr>
        <p:spPr bwMode="gray">
          <a:xfrm>
            <a:off x="2174875" y="5135563"/>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1"/>
          <p:cNvSpPr>
            <a:spLocks noGrp="1"/>
          </p:cNvSpPr>
          <p:nvPr>
            <p:custDataLst>
              <p:tags r:id="rId19"/>
            </p:custDataLst>
          </p:nvPr>
        </p:nvSpPr>
        <p:spPr bwMode="auto">
          <a:xfrm>
            <a:off x="6905625" y="5057775"/>
            <a:ext cx="13144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F9280B2-90A8-47A7-816E-704964D274BA}" type="datetime'A''''vera''''''''''g''e'' Bas''e ''''''''''''''C''''C''''AR'">
              <a:rPr lang="en-US" sz="1100">
                <a:latin typeface="Arial"/>
                <a:cs typeface="Arial"/>
                <a:sym typeface="Arial"/>
              </a:rPr>
              <a:pPr/>
              <a:t>Average Base CCAR</a:t>
            </a:fld>
            <a:endParaRPr lang="en-GB" sz="1100" dirty="0">
              <a:latin typeface="Arial"/>
              <a:cs typeface="Arial"/>
              <a:sym typeface="Arial"/>
            </a:endParaRPr>
          </a:p>
        </p:txBody>
      </p:sp>
      <p:sp>
        <p:nvSpPr>
          <p:cNvPr id="33" name="Text Placeholder 6715"/>
          <p:cNvSpPr>
            <a:spLocks noGrp="1"/>
          </p:cNvSpPr>
          <p:nvPr>
            <p:custDataLst>
              <p:tags r:id="rId20"/>
            </p:custDataLst>
          </p:nvPr>
        </p:nvSpPr>
        <p:spPr bwMode="auto">
          <a:xfrm>
            <a:off x="5580063" y="5276850"/>
            <a:ext cx="544513"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68ADA2D-3DFE-41F9-892F-B539CFFA004D}" type="datetime'''R''''''''''''ed ''''''''l''''''im''i''''''''''''''''''t'''">
              <a:rPr lang="en-US" sz="1100">
                <a:latin typeface="Arial"/>
                <a:cs typeface="Arial"/>
                <a:sym typeface="Arial"/>
              </a:rPr>
              <a:pPr/>
              <a:t>Red limit</a:t>
            </a:fld>
            <a:endParaRPr lang="en-GB" sz="1100" dirty="0">
              <a:latin typeface="Arial"/>
              <a:cs typeface="Arial"/>
              <a:sym typeface="Arial"/>
            </a:endParaRPr>
          </a:p>
        </p:txBody>
      </p:sp>
      <p:sp>
        <p:nvSpPr>
          <p:cNvPr id="34" name="Text Placeholder 6719"/>
          <p:cNvSpPr>
            <a:spLocks noGrp="1"/>
          </p:cNvSpPr>
          <p:nvPr>
            <p:custDataLst>
              <p:tags r:id="rId21"/>
            </p:custDataLst>
          </p:nvPr>
        </p:nvSpPr>
        <p:spPr bwMode="auto">
          <a:xfrm>
            <a:off x="5580063" y="5057775"/>
            <a:ext cx="84455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E458245-4B64-47C2-8B40-6C9DEDF8D811}" type="datetime'Am''''''b''''''e''''''''''''''''r ''t''''r''igg''''''''er'''">
              <a:rPr lang="en-US" sz="1100">
                <a:latin typeface="Arial"/>
                <a:cs typeface="Arial"/>
                <a:sym typeface="Arial"/>
              </a:rPr>
              <a:pPr/>
              <a:t>Amber trigger</a:t>
            </a:fld>
            <a:endParaRPr lang="en-GB" sz="1100" dirty="0">
              <a:latin typeface="Arial"/>
              <a:cs typeface="Arial"/>
              <a:sym typeface="Arial"/>
            </a:endParaRPr>
          </a:p>
        </p:txBody>
      </p:sp>
      <p:sp>
        <p:nvSpPr>
          <p:cNvPr id="35" name="Text Placeholder 6720"/>
          <p:cNvSpPr>
            <a:spLocks noGrp="1"/>
          </p:cNvSpPr>
          <p:nvPr>
            <p:custDataLst>
              <p:tags r:id="rId22"/>
            </p:custDataLst>
          </p:nvPr>
        </p:nvSpPr>
        <p:spPr bwMode="auto">
          <a:xfrm>
            <a:off x="2554288" y="5276850"/>
            <a:ext cx="25304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E9E3BAF-9D5F-44F5-8411-695F2B24D298}" type="datetime'H''istorica''l 12mo ''''tra''iling loss r''''ate (annual'')'''">
              <a:rPr lang="en-US" sz="1100" smtClean="0">
                <a:latin typeface="Arial"/>
                <a:cs typeface="Arial"/>
                <a:sym typeface="Arial"/>
              </a:rPr>
              <a:pPr/>
              <a:t>Historical 12mo trailing loss rate (annual)</a:t>
            </a:fld>
            <a:endParaRPr lang="en-GB" sz="1100" dirty="0">
              <a:latin typeface="Arial"/>
              <a:cs typeface="Arial"/>
              <a:sym typeface="Arial"/>
            </a:endParaRPr>
          </a:p>
        </p:txBody>
      </p:sp>
      <p:sp>
        <p:nvSpPr>
          <p:cNvPr id="30" name="Text Placeholder 6718"/>
          <p:cNvSpPr>
            <a:spLocks noGrp="1"/>
          </p:cNvSpPr>
          <p:nvPr>
            <p:custDataLst>
              <p:tags r:id="rId23"/>
            </p:custDataLst>
          </p:nvPr>
        </p:nvSpPr>
        <p:spPr bwMode="auto">
          <a:xfrm>
            <a:off x="2554288" y="5057775"/>
            <a:ext cx="2544763"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89D4D0B-C373-4FDE-85C5-1C8F315E92F0}" type="datetime'Proje''cted 12mo tr''aili''''ng l''oss ''rate (''a''nnual)'">
              <a:rPr lang="en-US" sz="1100">
                <a:latin typeface="Arial"/>
                <a:cs typeface="Arial"/>
                <a:sym typeface="Arial"/>
              </a:rPr>
              <a:pPr/>
              <a:t>Projected 12mo trailing loss rate (annual)</a:t>
            </a:fld>
            <a:endParaRPr lang="en-GB" sz="1100" dirty="0">
              <a:latin typeface="Arial"/>
              <a:cs typeface="Arial"/>
              <a:sym typeface="Arial"/>
            </a:endParaRPr>
          </a:p>
        </p:txBody>
      </p:sp>
      <p:sp>
        <p:nvSpPr>
          <p:cNvPr id="38" name="TextBox 37"/>
          <p:cNvSpPr txBox="1"/>
          <p:nvPr/>
        </p:nvSpPr>
        <p:spPr>
          <a:xfrm>
            <a:off x="8558213" y="3401227"/>
            <a:ext cx="559929" cy="132344"/>
          </a:xfrm>
          <a:prstGeom prst="rect">
            <a:avLst/>
          </a:prstGeom>
          <a:noFill/>
        </p:spPr>
        <p:txBody>
          <a:bodyPr wrap="square" lIns="0" tIns="0" rIns="0" bIns="0" rtlCol="0">
            <a:spAutoFit/>
          </a:bodyPr>
          <a:lstStyle/>
          <a:p>
            <a:r>
              <a:rPr lang="en-US" b="1" dirty="0" smtClean="0">
                <a:solidFill>
                  <a:srgbClr val="FF0000"/>
                </a:solidFill>
              </a:rPr>
              <a:t>0.6%</a:t>
            </a:r>
            <a:endParaRPr lang="en-US" b="1" dirty="0">
              <a:solidFill>
                <a:srgbClr val="FF0000"/>
              </a:solidFill>
            </a:endParaRPr>
          </a:p>
        </p:txBody>
      </p:sp>
      <p:sp>
        <p:nvSpPr>
          <p:cNvPr id="39" name="TextBox 38"/>
          <p:cNvSpPr txBox="1"/>
          <p:nvPr/>
        </p:nvSpPr>
        <p:spPr>
          <a:xfrm>
            <a:off x="8558213" y="3761639"/>
            <a:ext cx="559929" cy="132344"/>
          </a:xfrm>
          <a:prstGeom prst="rect">
            <a:avLst/>
          </a:prstGeom>
          <a:noFill/>
        </p:spPr>
        <p:txBody>
          <a:bodyPr wrap="square" lIns="0" tIns="0" rIns="0" bIns="0" rtlCol="0">
            <a:spAutoFit/>
          </a:bodyPr>
          <a:lstStyle/>
          <a:p>
            <a:r>
              <a:rPr lang="en-US" b="1" dirty="0" smtClean="0">
                <a:solidFill>
                  <a:srgbClr val="FFC000"/>
                </a:solidFill>
              </a:rPr>
              <a:t>0.5%</a:t>
            </a:r>
            <a:endParaRPr lang="en-US" b="1" dirty="0">
              <a:solidFill>
                <a:srgbClr val="FFC000"/>
              </a:solidFill>
            </a:endParaRPr>
          </a:p>
        </p:txBody>
      </p:sp>
      <p:sp>
        <p:nvSpPr>
          <p:cNvPr id="43" name="TextBox 42"/>
          <p:cNvSpPr txBox="1"/>
          <p:nvPr/>
        </p:nvSpPr>
        <p:spPr>
          <a:xfrm>
            <a:off x="348508" y="6141927"/>
            <a:ext cx="2183290" cy="123111"/>
          </a:xfrm>
          <a:prstGeom prst="rect">
            <a:avLst/>
          </a:prstGeom>
          <a:noFill/>
        </p:spPr>
        <p:txBody>
          <a:bodyPr wrap="none" lIns="0" tIns="0" rIns="0" bIns="0" rtlCol="0">
            <a:spAutoFit/>
          </a:bodyPr>
          <a:lstStyle/>
          <a:p>
            <a:pPr algn="l">
              <a:lnSpc>
                <a:spcPct val="100000"/>
              </a:lnSpc>
            </a:pPr>
            <a:r>
              <a:rPr lang="en-GB" sz="800" dirty="0" smtClean="0">
                <a:sym typeface="Arial"/>
              </a:rPr>
              <a:t>Charts for entity portfolio level limits in appendix</a:t>
            </a:r>
            <a:endParaRPr lang="en-GB" sz="800" dirty="0">
              <a:latin typeface="Arial"/>
              <a:sym typeface="Arial"/>
            </a:endParaRPr>
          </a:p>
        </p:txBody>
      </p:sp>
      <mc:AlternateContent xmlns:mc="http://schemas.openxmlformats.org/markup-compatibility/2006" xmlns:a14="http://schemas.microsoft.com/office/drawing/2010/main">
        <mc:Choice Requires="a14">
          <p:sp>
            <p:nvSpPr>
              <p:cNvPr id="53" name="TextBox 52"/>
              <p:cNvSpPr txBox="1"/>
              <p:nvPr/>
            </p:nvSpPr>
            <p:spPr>
              <a:xfrm>
                <a:off x="2183830" y="6273800"/>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183830" y="6273800"/>
                <a:ext cx="2427331" cy="260521"/>
              </a:xfrm>
              <a:prstGeom prst="rect">
                <a:avLst/>
              </a:prstGeom>
              <a:blipFill rotWithShape="1">
                <a:blip r:embed="rId29"/>
                <a:stretch>
                  <a:fillRect l="-251" t="-2326" r="-1508" b="-20930"/>
                </a:stretch>
              </a:blipFill>
            </p:spPr>
            <p:txBody>
              <a:bodyPr/>
              <a:lstStyle/>
              <a:p>
                <a:r>
                  <a:rPr lang="en-GB">
                    <a:noFill/>
                  </a:rPr>
                  <a:t> </a:t>
                </a:r>
              </a:p>
            </p:txBody>
          </p:sp>
        </mc:Fallback>
      </mc:AlternateContent>
      <p:grpSp>
        <p:nvGrpSpPr>
          <p:cNvPr id="44" name="Group 43"/>
          <p:cNvGrpSpPr/>
          <p:nvPr/>
        </p:nvGrpSpPr>
        <p:grpSpPr>
          <a:xfrm>
            <a:off x="367721" y="72184"/>
            <a:ext cx="4471656" cy="189008"/>
            <a:chOff x="403281" y="164517"/>
            <a:chExt cx="4471656" cy="189008"/>
          </a:xfrm>
        </p:grpSpPr>
        <p:sp>
          <p:nvSpPr>
            <p:cNvPr id="45"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SBNA</a:t>
              </a:r>
            </a:p>
          </p:txBody>
        </p:sp>
        <p:sp>
          <p:nvSpPr>
            <p:cNvPr id="46" name="Oval 4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2305" y="1470025"/>
            <a:ext cx="4423533"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Historic and </a:t>
            </a:r>
            <a:r>
              <a:rPr lang="en-US" sz="1400" b="1" dirty="0" err="1" smtClean="0">
                <a:solidFill>
                  <a:schemeClr val="accent1"/>
                </a:solidFill>
                <a:latin typeface="+mj-lt"/>
              </a:rPr>
              <a:t>CCAR</a:t>
            </a:r>
            <a:r>
              <a:rPr lang="en-US" sz="1400" b="1" dirty="0" smtClean="0">
                <a:solidFill>
                  <a:schemeClr val="accent1"/>
                </a:solidFill>
                <a:latin typeface="+mj-lt"/>
              </a:rPr>
              <a:t> forecasts</a:t>
            </a:r>
          </a:p>
          <a:p>
            <a:pPr algn="l">
              <a:lnSpc>
                <a:spcPct val="100000"/>
              </a:lnSpc>
              <a:spcBef>
                <a:spcPts val="0"/>
              </a:spcBef>
              <a:spcAft>
                <a:spcPts val="0"/>
              </a:spcAft>
            </a:pPr>
            <a:r>
              <a:rPr lang="en-US" sz="1400" dirty="0" smtClean="0">
                <a:solidFill>
                  <a:schemeClr val="accent1"/>
                </a:solidFill>
                <a:latin typeface="+mj-lt"/>
              </a:rPr>
              <a:t>%, 2014Q1–2018Q1, vs. 2016 NCO limits</a:t>
            </a:r>
            <a:endParaRPr lang="en-US" sz="1400" dirty="0">
              <a:solidFill>
                <a:schemeClr val="accent1"/>
              </a:solidFill>
              <a:latin typeface="+mj-lt"/>
            </a:endParaRPr>
          </a:p>
        </p:txBody>
      </p:sp>
      <p:sp>
        <p:nvSpPr>
          <p:cNvPr id="55"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Test NCO limits against CCAR forecasted rates – SBNA</a:t>
            </a:r>
            <a:endParaRPr lang="en-US" b="0" dirty="0"/>
          </a:p>
        </p:txBody>
      </p:sp>
      <p:sp>
        <p:nvSpPr>
          <p:cNvPr id="56" name="Rectangle 55"/>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Tree>
    <p:extLst>
      <p:ext uri="{BB962C8B-B14F-4D97-AF65-F5344CB8AC3E}">
        <p14:creationId xmlns:p14="http://schemas.microsoft.com/office/powerpoint/2010/main" val="400809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266472" cy="189008"/>
            <a:chOff x="403281" y="164517"/>
            <a:chExt cx="4266472" cy="189008"/>
          </a:xfrm>
        </p:grpSpPr>
        <p:sp>
          <p:nvSpPr>
            <p:cNvPr id="6"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4978" y="1470025"/>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20"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SC</a:t>
            </a:r>
            <a:endParaRPr lang="en-US" dirty="0"/>
          </a:p>
        </p:txBody>
      </p:sp>
      <p:sp>
        <p:nvSpPr>
          <p:cNvPr id="21" name="Rectangle 20"/>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graphicFrame>
        <p:nvGraphicFramePr>
          <p:cNvPr id="22" name="Table 21"/>
          <p:cNvGraphicFramePr>
            <a:graphicFrameLocks noGrp="1"/>
          </p:cNvGraphicFramePr>
          <p:nvPr>
            <p:extLst>
              <p:ext uri="{D42A27DB-BD31-4B8C-83A1-F6EECF244321}">
                <p14:modId xmlns:p14="http://schemas.microsoft.com/office/powerpoint/2010/main" val="1181032583"/>
              </p:ext>
            </p:extLst>
          </p:nvPr>
        </p:nvGraphicFramePr>
        <p:xfrm>
          <a:off x="366714" y="2015731"/>
          <a:ext cx="8859840" cy="4265315"/>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Pre-Allocated</a:t>
                      </a:r>
                      <a:r>
                        <a:rPr lang="en-US" sz="1100" b="1" baseline="0" dirty="0" smtClean="0">
                          <a:solidFill>
                            <a:schemeClr val="tx1"/>
                          </a:solidFill>
                          <a:latin typeface="Arial" panose="020B0604020202020204" pitchFamily="34" charset="0"/>
                          <a:cs typeface="Arial" panose="020B0604020202020204" pitchFamily="34" charset="0"/>
                        </a:rPr>
                        <a:t> capital buffer ($M)</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2016 loss </a:t>
                      </a:r>
                      <a:r>
                        <a:rPr lang="en-US" sz="1100" b="1" baseline="0" dirty="0" smtClean="0">
                          <a:solidFill>
                            <a:schemeClr val="tx1"/>
                          </a:solidFill>
                          <a:latin typeface="Arial" panose="020B0604020202020204" pitchFamily="34" charset="0"/>
                          <a:cs typeface="Arial" panose="020B0604020202020204" pitchFamily="34" charset="0"/>
                        </a:rPr>
                        <a:t>budget ($M)</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381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mpd="sng">
                      <a:solidFill>
                        <a:srgbClr val="FFFFFF"/>
                      </a:solidFill>
                    </a:lnL>
                    <a:lnR w="12700" cmpd="sng">
                      <a:solidFill>
                        <a:srgbClr val="FFFFFF"/>
                      </a:solidFill>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b">
                    <a:lnL w="12700" cmpd="sng">
                      <a:solidFill>
                        <a:srgbClr val="FFFFFF"/>
                      </a:solidFill>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SC Auto</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$8,685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66.1%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$105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$353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$8,790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$9,038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Core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$5,487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41.8%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$223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$5,554</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$5,710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FICO&lt;640</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$5,160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39.3%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$210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$5,222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$5,369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kern="1200" baseline="0" dirty="0" smtClean="0">
                          <a:solidFill>
                            <a:schemeClr val="tx1"/>
                          </a:solidFill>
                          <a:latin typeface="Arial" panose="020B0604020202020204" pitchFamily="34" charset="0"/>
                          <a:ea typeface="+mn-ea"/>
                          <a:cs typeface="Arial" panose="020B0604020202020204" pitchFamily="34" charset="0"/>
                        </a:rPr>
                        <a:t>FICO&gt;640</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$328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$13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$332</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$341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Chrysler</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$2,723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20.7%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$111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$2,756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$2,833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Eligible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a:solidFill>
                            <a:schemeClr val="tx1"/>
                          </a:solidFill>
                          <a:effectLst/>
                          <a:latin typeface="Arial" panose="020B0604020202020204" pitchFamily="34" charset="0"/>
                          <a:ea typeface="+mn-ea"/>
                          <a:cs typeface="Arial" panose="020B0604020202020204" pitchFamily="34" charset="0"/>
                        </a:rPr>
                        <a:t>$116</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0.9%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$117</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$120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457200" indent="0"/>
                      <a:r>
                        <a:rPr lang="en-US" sz="1100" b="0" i="0" baseline="0" dirty="0" smtClean="0">
                          <a:solidFill>
                            <a:schemeClr val="tx1"/>
                          </a:solidFill>
                          <a:latin typeface="Arial" panose="020B0604020202020204" pitchFamily="34" charset="0"/>
                          <a:cs typeface="Arial" panose="020B0604020202020204" pitchFamily="34" charset="0"/>
                        </a:rPr>
                        <a:t>Ineligible</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$2,607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19.8%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$106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$2,639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$2,713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233363" indent="0"/>
                      <a:r>
                        <a:rPr lang="en-US" sz="1100" b="0" i="0" baseline="0" dirty="0" smtClean="0">
                          <a:solidFill>
                            <a:schemeClr val="tx1"/>
                          </a:solidFill>
                          <a:latin typeface="Arial" panose="020B0604020202020204" pitchFamily="34" charset="0"/>
                          <a:cs typeface="Arial" panose="020B0604020202020204" pitchFamily="34" charset="0"/>
                        </a:rPr>
                        <a:t>Other</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$119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0.9%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$121</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$124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SC Unsecured</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$849 </a:t>
                      </a:r>
                      <a:endParaRPr lang="en-US" sz="11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6.5%</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$34 </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$859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$883 </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dirty="0" smtClean="0">
                          <a:solidFill>
                            <a:schemeClr val="tx1"/>
                          </a:solidFill>
                          <a:latin typeface="Arial" panose="020B0604020202020204" pitchFamily="34" charset="0"/>
                          <a:cs typeface="Arial" panose="020B0604020202020204" pitchFamily="34" charset="0"/>
                        </a:rPr>
                        <a:t>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$9,534</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73%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kern="1200">
                          <a:solidFill>
                            <a:schemeClr val="tx1"/>
                          </a:solidFill>
                          <a:latin typeface="Arial" panose="020B0604020202020204" pitchFamily="34" charset="0"/>
                          <a:ea typeface="+mn-ea"/>
                          <a:cs typeface="Arial" panose="020B0604020202020204" pitchFamily="34" charset="0"/>
                        </a:rPr>
                        <a:t>$115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$388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$9,649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$9,921 </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i="0" dirty="0" smtClean="0">
                          <a:solidFill>
                            <a:schemeClr val="tx1"/>
                          </a:solidFill>
                          <a:latin typeface="Arial" panose="020B0604020202020204" pitchFamily="34" charset="0"/>
                          <a:cs typeface="Arial" panose="020B0604020202020204" pitchFamily="34" charset="0"/>
                        </a:rPr>
                        <a:t>PPNR</a:t>
                      </a:r>
                      <a:r>
                        <a:rPr lang="en-US" sz="1100" b="1" i="0" baseline="0" dirty="0" smtClean="0">
                          <a:solidFill>
                            <a:schemeClr val="tx1"/>
                          </a:solidFill>
                          <a:latin typeface="Arial" panose="020B0604020202020204" pitchFamily="34" charset="0"/>
                          <a:cs typeface="Arial" panose="020B0604020202020204" pitchFamily="34" charset="0"/>
                        </a:rPr>
                        <a:t> impairment</a:t>
                      </a:r>
                      <a:endParaRPr lang="en-US" sz="1100" b="1" i="0" dirty="0" smtClean="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$3,603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27%</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$43</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$146</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$3,646</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$3,749</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11657">
                <a:tc>
                  <a:txBody>
                    <a:bodyPr/>
                    <a:lstStyle/>
                    <a:p>
                      <a:r>
                        <a:rPr lang="en-US" sz="1100" b="1" dirty="0" smtClean="0">
                          <a:solidFill>
                            <a:schemeClr val="bg1"/>
                          </a:solidFill>
                          <a:latin typeface="Arial" panose="020B0604020202020204" pitchFamily="34" charset="0"/>
                          <a:cs typeface="Arial" panose="020B0604020202020204" pitchFamily="34" charset="0"/>
                        </a:rPr>
                        <a:t>Total SC loss budget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$13,136</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100%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$159</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$534</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$13,295</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c>
                  <a:txBody>
                    <a:bodyPr/>
                    <a:lstStyle/>
                    <a:p>
                      <a:pPr algn="ctr"/>
                      <a:r>
                        <a:rPr lang="en-GB" sz="1100" b="1" i="0" dirty="0" smtClean="0">
                          <a:solidFill>
                            <a:schemeClr val="bg1"/>
                          </a:solidFill>
                          <a:latin typeface="Arial" panose="020B0604020202020204" pitchFamily="34" charset="0"/>
                          <a:cs typeface="Arial" panose="020B0604020202020204" pitchFamily="34" charset="0"/>
                        </a:rPr>
                        <a:t>$13,670</a:t>
                      </a:r>
                      <a:endParaRPr lang="en-GB" sz="1100" b="1" i="0" dirty="0">
                        <a:solidFill>
                          <a:schemeClr val="bg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06060"/>
                    </a:solidFill>
                  </a:tcPr>
                </a:tc>
              </a:tr>
            </a:tbl>
          </a:graphicData>
        </a:graphic>
      </p:graphicFrame>
      <p:sp>
        <p:nvSpPr>
          <p:cNvPr id="23" name="Rectangular Callout 22"/>
          <p:cNvSpPr/>
          <p:nvPr/>
        </p:nvSpPr>
        <p:spPr>
          <a:xfrm>
            <a:off x="6536933" y="1475434"/>
            <a:ext cx="2688347" cy="370847"/>
          </a:xfrm>
          <a:prstGeom prst="wedgeRectCallout">
            <a:avLst>
              <a:gd name="adj1" fmla="val -23505"/>
              <a:gd name="adj2" fmla="val 91551"/>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0000"/>
                </a:solidFill>
                <a:effectLst/>
                <a:uLnTx/>
                <a:uFillTx/>
                <a:latin typeface="Arial"/>
                <a:ea typeface="+mn-ea"/>
                <a:cs typeface="+mn-cs"/>
                <a:sym typeface="Arial"/>
              </a:rPr>
              <a:t>Loss budget based on recommended pre-IHC contribution buffer</a:t>
            </a:r>
          </a:p>
        </p:txBody>
      </p:sp>
      <p:sp>
        <p:nvSpPr>
          <p:cNvPr id="24" name="Rectangle 23"/>
          <p:cNvSpPr/>
          <p:nvPr/>
        </p:nvSpPr>
        <p:spPr>
          <a:xfrm>
            <a:off x="6888480" y="5344160"/>
            <a:ext cx="2336800" cy="31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8944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8087410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149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37" name="TextBox 36"/>
          <p:cNvSpPr txBox="1"/>
          <p:nvPr/>
        </p:nvSpPr>
        <p:spPr>
          <a:xfrm>
            <a:off x="367721" y="6143625"/>
            <a:ext cx="4075692" cy="123111"/>
          </a:xfrm>
          <a:prstGeom prst="rect">
            <a:avLst/>
          </a:prstGeom>
          <a:noFill/>
        </p:spPr>
        <p:txBody>
          <a:bodyPr wrap="squar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grpSp>
        <p:nvGrpSpPr>
          <p:cNvPr id="33" name="Group 32"/>
          <p:cNvGrpSpPr/>
          <p:nvPr/>
        </p:nvGrpSpPr>
        <p:grpSpPr>
          <a:xfrm>
            <a:off x="367721" y="72184"/>
            <a:ext cx="4266472" cy="189008"/>
            <a:chOff x="403281" y="164517"/>
            <a:chExt cx="4266472" cy="189008"/>
          </a:xfrm>
        </p:grpSpPr>
        <p:sp>
          <p:nvSpPr>
            <p:cNvPr id="35"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36" name="Oval 3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46" name="Straight Connector 45"/>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ext uri="{D42A27DB-BD31-4B8C-83A1-F6EECF244321}">
                <p14:modId xmlns:p14="http://schemas.microsoft.com/office/powerpoint/2010/main" val="1185302803"/>
              </p:ext>
            </p:extLst>
          </p:nvPr>
        </p:nvGraphicFramePr>
        <p:xfrm>
          <a:off x="5219700" y="1488440"/>
          <a:ext cx="3962400" cy="3940810"/>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For each portfolio, calibrated preliminary anchor point based on CCAR BHC Stress to Base projected sensitivity</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Used CCAR projection; improved CCAR model has reliable sensitivity, comparable with historical benchmarks</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SC’s total portfolio was calculated as the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051940">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Auto’s scalar to exclude </a:t>
                      </a:r>
                      <a:r>
                        <a:rPr lang="en-US" sz="1200" baseline="0" dirty="0" err="1" smtClean="0">
                          <a:latin typeface="Arial" panose="020B0604020202020204" pitchFamily="34" charset="0"/>
                          <a:cs typeface="Arial" panose="020B0604020202020204" pitchFamily="34" charset="0"/>
                        </a:rPr>
                        <a:t>CCAR</a:t>
                      </a:r>
                      <a:r>
                        <a:rPr lang="en-US" sz="1200" baseline="0" dirty="0" smtClean="0">
                          <a:latin typeface="Arial" panose="020B0604020202020204" pitchFamily="34" charset="0"/>
                          <a:cs typeface="Arial" panose="020B0604020202020204" pitchFamily="34" charset="0"/>
                        </a:rPr>
                        <a:t> model idiosyncratic overlay</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extBox 1"/>
          <p:cNvSpPr txBox="1"/>
          <p:nvPr/>
        </p:nvSpPr>
        <p:spPr>
          <a:xfrm>
            <a:off x="366712" y="1469120"/>
            <a:ext cx="409575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SC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1526971997"/>
              </p:ext>
            </p:extLst>
          </p:nvPr>
        </p:nvGraphicFramePr>
        <p:xfrm>
          <a:off x="381000" y="1828800"/>
          <a:ext cx="4362585" cy="3057525"/>
        </p:xfrm>
        <a:graphic>
          <a:graphicData uri="http://schemas.openxmlformats.org/presentationml/2006/ole">
            <mc:AlternateContent xmlns:mc="http://schemas.openxmlformats.org/markup-compatibility/2006">
              <mc:Choice xmlns:v="urn:schemas-microsoft-com:vml" Requires="v">
                <p:oleObj spid="_x0000_s351499" name="Chart" r:id="rId26" imgW="4362585" imgH="3057525" progId="MSGraph.Chart.8">
                  <p:embed followColorScheme="full"/>
                </p:oleObj>
              </mc:Choice>
              <mc:Fallback>
                <p:oleObj name="Chart" r:id="rId26" imgW="4362585" imgH="3057525" progId="MSGraph.Chart.8">
                  <p:embed followColorScheme="full"/>
                  <p:pic>
                    <p:nvPicPr>
                      <p:cNvPr id="0" name=""/>
                      <p:cNvPicPr/>
                      <p:nvPr/>
                    </p:nvPicPr>
                    <p:blipFill>
                      <a:blip r:embed="rId27"/>
                      <a:stretch>
                        <a:fillRect/>
                      </a:stretch>
                    </p:blipFill>
                    <p:spPr>
                      <a:xfrm>
                        <a:off x="381000" y="1828800"/>
                        <a:ext cx="4362585" cy="3057525"/>
                      </a:xfrm>
                      <a:prstGeom prst="rect">
                        <a:avLst/>
                      </a:prstGeom>
                    </p:spPr>
                  </p:pic>
                </p:oleObj>
              </mc:Fallback>
            </mc:AlternateContent>
          </a:graphicData>
        </a:graphic>
      </p:graphicFrame>
      <p:sp>
        <p:nvSpPr>
          <p:cNvPr id="57" name="Text Placeholder 11"/>
          <p:cNvSpPr>
            <a:spLocks noGrp="1"/>
          </p:cNvSpPr>
          <p:nvPr>
            <p:custDataLst>
              <p:tags r:id="rId5"/>
            </p:custDataLst>
          </p:nvPr>
        </p:nvSpPr>
        <p:spPr bwMode="gray">
          <a:xfrm>
            <a:off x="4448175"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61C77EF-05D0-4799-887E-D1F9E05838E0}" type="datetime'''''J''''''u''''''''''''''''''l''''''''-''1''''''8'''">
              <a:rPr lang="en-US" sz="1000">
                <a:cs typeface="Arial"/>
              </a:rPr>
              <a:pPr/>
              <a:t>Jul-18</a:t>
            </a:fld>
            <a:endParaRPr lang="en-US" sz="1000" dirty="0">
              <a:latin typeface="Arial"/>
              <a:cs typeface="Arial"/>
              <a:sym typeface="Arial"/>
            </a:endParaRPr>
          </a:p>
        </p:txBody>
      </p:sp>
      <p:sp>
        <p:nvSpPr>
          <p:cNvPr id="56" name="Text Placeholder 10"/>
          <p:cNvSpPr>
            <a:spLocks noGrp="1"/>
          </p:cNvSpPr>
          <p:nvPr>
            <p:custDataLst>
              <p:tags r:id="rId6"/>
            </p:custDataLst>
          </p:nvPr>
        </p:nvSpPr>
        <p:spPr bwMode="gray">
          <a:xfrm>
            <a:off x="368458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7DC7D2-7C7D-4374-B531-30120A90EA2B}" type="datetime'''J''''''''a''''''n''''''-''''''''''''''1''''''''''''''''8'">
              <a:rPr lang="en-US" sz="1000">
                <a:cs typeface="Arial"/>
              </a:rPr>
              <a:pPr/>
              <a:t>Jan-18</a:t>
            </a:fld>
            <a:endParaRPr lang="en-US" sz="1000" dirty="0">
              <a:latin typeface="Arial"/>
              <a:cs typeface="Arial"/>
              <a:sym typeface="Arial"/>
            </a:endParaRPr>
          </a:p>
        </p:txBody>
      </p:sp>
      <p:sp>
        <p:nvSpPr>
          <p:cNvPr id="55" name="Text Placeholder 9"/>
          <p:cNvSpPr>
            <a:spLocks noGrp="1"/>
          </p:cNvSpPr>
          <p:nvPr>
            <p:custDataLst>
              <p:tags r:id="rId7"/>
            </p:custDataLst>
          </p:nvPr>
        </p:nvSpPr>
        <p:spPr bwMode="gray">
          <a:xfrm>
            <a:off x="2943225"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586ED7-DA4D-4E66-AC2B-305EA552D21A}" type="datetime'''J''''''''''''ul-''''''''''1''''7'''''''''''''''''''''''''''">
              <a:rPr lang="en-US" sz="1000">
                <a:cs typeface="Arial"/>
              </a:rPr>
              <a:pPr/>
              <a:t>Jul-17</a:t>
            </a:fld>
            <a:endParaRPr lang="en-US" sz="1000" dirty="0">
              <a:latin typeface="Arial"/>
              <a:cs typeface="Arial"/>
              <a:sym typeface="Arial"/>
            </a:endParaRPr>
          </a:p>
        </p:txBody>
      </p:sp>
      <p:sp>
        <p:nvSpPr>
          <p:cNvPr id="54" name="Text Placeholder 7"/>
          <p:cNvSpPr>
            <a:spLocks noGrp="1"/>
          </p:cNvSpPr>
          <p:nvPr>
            <p:custDataLst>
              <p:tags r:id="rId8"/>
            </p:custDataLst>
          </p:nvPr>
        </p:nvSpPr>
        <p:spPr bwMode="gray">
          <a:xfrm>
            <a:off x="217963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C94DC0-AEBA-4019-905B-3BDD779A928B}" type="datetime'J''''''a''''''''''''''''''''''''''n-''1''7'''">
              <a:rPr lang="en-US" sz="1000">
                <a:cs typeface="Arial"/>
              </a:rPr>
              <a:pPr/>
              <a:t>Jan-17</a:t>
            </a:fld>
            <a:endParaRPr lang="en-US" sz="1000" dirty="0">
              <a:latin typeface="Arial"/>
              <a:cs typeface="Arial"/>
              <a:sym typeface="Arial"/>
            </a:endParaRPr>
          </a:p>
        </p:txBody>
      </p:sp>
      <p:sp>
        <p:nvSpPr>
          <p:cNvPr id="52" name="Text Placeholder 5"/>
          <p:cNvSpPr>
            <a:spLocks noGrp="1"/>
          </p:cNvSpPr>
          <p:nvPr>
            <p:custDataLst>
              <p:tags r:id="rId9"/>
            </p:custDataLst>
          </p:nvPr>
        </p:nvSpPr>
        <p:spPr bwMode="gray">
          <a:xfrm>
            <a:off x="1447800" y="47466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B6B960-332F-4987-899F-67F9F87EF7D1}" type="datetime'J''''''''''u''''''''''''''''l-''''1''''''''''''''''6'''">
              <a:rPr lang="en-US" sz="1000">
                <a:cs typeface="Arial"/>
              </a:rPr>
              <a:pPr/>
              <a:t>Jul-16</a:t>
            </a:fld>
            <a:endParaRPr lang="en-US" sz="1000" dirty="0">
              <a:latin typeface="Arial"/>
              <a:cs typeface="Arial"/>
              <a:sym typeface="Arial"/>
            </a:endParaRPr>
          </a:p>
        </p:txBody>
      </p:sp>
      <p:sp>
        <p:nvSpPr>
          <p:cNvPr id="53" name="Text Placeholder 3"/>
          <p:cNvSpPr>
            <a:spLocks noGrp="1"/>
          </p:cNvSpPr>
          <p:nvPr>
            <p:custDataLst>
              <p:tags r:id="rId10"/>
            </p:custDataLst>
          </p:nvPr>
        </p:nvSpPr>
        <p:spPr bwMode="gray">
          <a:xfrm>
            <a:off x="674688" y="47466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41D8D3F-1216-4D46-A6E6-33D3CD564119}" type="datetime'J''''''a''''''''''''''''''''n''-''1''''''''''''''''''''6'''">
              <a:rPr lang="en-US" sz="1000">
                <a:cs typeface="Arial"/>
              </a:rPr>
              <a:pPr/>
              <a:t>Jan-16</a:t>
            </a:fld>
            <a:endParaRPr lang="en-US" sz="1000" dirty="0">
              <a:latin typeface="Arial"/>
              <a:cs typeface="Arial"/>
              <a:sym typeface="Arial"/>
            </a:endParaRPr>
          </a:p>
        </p:txBody>
      </p:sp>
      <p:cxnSp>
        <p:nvCxnSpPr>
          <p:cNvPr id="68" name="Straight Connector 67"/>
          <p:cNvCxnSpPr/>
          <p:nvPr>
            <p:custDataLst>
              <p:tags r:id="rId11"/>
            </p:custDataLst>
          </p:nvPr>
        </p:nvCxnSpPr>
        <p:spPr bwMode="gray">
          <a:xfrm>
            <a:off x="2847975" y="5688013"/>
            <a:ext cx="285750" cy="0"/>
          </a:xfrm>
          <a:prstGeom prst="line">
            <a:avLst/>
          </a:prstGeom>
          <a:ln w="19050">
            <a:solidFill>
              <a:srgbClr val="FFBF27"/>
            </a:solidFill>
            <a:prstDash val="lg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custDataLst>
              <p:tags r:id="rId12"/>
            </p:custDataLst>
          </p:nvPr>
        </p:nvCxnSpPr>
        <p:spPr bwMode="gray">
          <a:xfrm>
            <a:off x="2847975" y="5332413"/>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3"/>
            </p:custDataLst>
          </p:nvPr>
        </p:nvCxnSpPr>
        <p:spPr bwMode="gray">
          <a:xfrm>
            <a:off x="2847975" y="5129213"/>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4"/>
            </p:custDataLst>
          </p:nvPr>
        </p:nvCxnSpPr>
        <p:spPr bwMode="gray">
          <a:xfrm>
            <a:off x="417513" y="5688013"/>
            <a:ext cx="285750" cy="0"/>
          </a:xfrm>
          <a:prstGeom prst="line">
            <a:avLst/>
          </a:prstGeom>
          <a:ln w="19050">
            <a:solidFill>
              <a:srgbClr val="FFBF27"/>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custDataLst>
              <p:tags r:id="rId15"/>
            </p:custDataLst>
          </p:nvPr>
        </p:nvCxnSpPr>
        <p:spPr bwMode="gray">
          <a:xfrm>
            <a:off x="417513" y="5332413"/>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6"/>
            </p:custDataLst>
          </p:nvPr>
        </p:nvCxnSpPr>
        <p:spPr bwMode="gray">
          <a:xfrm>
            <a:off x="417513" y="5129213"/>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6215"/>
          <p:cNvSpPr>
            <a:spLocks noGrp="1"/>
          </p:cNvSpPr>
          <p:nvPr>
            <p:custDataLst>
              <p:tags r:id="rId17"/>
            </p:custDataLst>
          </p:nvPr>
        </p:nvSpPr>
        <p:spPr bwMode="auto">
          <a:xfrm>
            <a:off x="754063" y="5262563"/>
            <a:ext cx="19224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BC2F3CD-66FD-4CC3-931A-56E159AD2FB4}" type="datetime'B''HC S''t''''''r''''ess'' NCO ra''te (w''/ ''o''ve''rlay'')'">
              <a:rPr lang="en-US" sz="1000">
                <a:cs typeface="Arial"/>
              </a:rPr>
              <a:pPr/>
              <a:t>BHC Stress NCO rate (w/ overlay)</a:t>
            </a:fld>
            <a:endParaRPr lang="en-GB" sz="1000" dirty="0">
              <a:latin typeface="Arial"/>
              <a:cs typeface="Arial"/>
              <a:sym typeface="Arial"/>
            </a:endParaRPr>
          </a:p>
        </p:txBody>
      </p:sp>
      <p:sp>
        <p:nvSpPr>
          <p:cNvPr id="73" name="Text Placeholder 1"/>
          <p:cNvSpPr>
            <a:spLocks noGrp="1"/>
          </p:cNvSpPr>
          <p:nvPr>
            <p:custDataLst>
              <p:tags r:id="rId18"/>
            </p:custDataLst>
          </p:nvPr>
        </p:nvSpPr>
        <p:spPr bwMode="auto">
          <a:xfrm>
            <a:off x="754063" y="5618163"/>
            <a:ext cx="19923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E9EB8514-340D-4C13-855F-F6CEFA026C2B}" type="datetime'''BHC ''Str''ess ''N''''C''''''O'' rate (w/o'''' ove''rla''y)'">
              <a:rPr lang="en-US" sz="1000">
                <a:cs typeface="Arial"/>
              </a:rPr>
              <a:pPr/>
              <a:t>BHC Stress NCO rate (w/o overlay)</a:t>
            </a:fld>
            <a:endParaRPr lang="en-US" sz="1000" dirty="0">
              <a:latin typeface="Arial"/>
              <a:cs typeface="Arial"/>
              <a:sym typeface="Arial"/>
            </a:endParaRPr>
          </a:p>
        </p:txBody>
      </p:sp>
      <p:sp>
        <p:nvSpPr>
          <p:cNvPr id="72" name="Text Placeholder 13"/>
          <p:cNvSpPr>
            <a:spLocks noGrp="1"/>
          </p:cNvSpPr>
          <p:nvPr>
            <p:custDataLst>
              <p:tags r:id="rId19"/>
            </p:custDataLst>
          </p:nvPr>
        </p:nvSpPr>
        <p:spPr bwMode="auto">
          <a:xfrm>
            <a:off x="3184525" y="5059363"/>
            <a:ext cx="1565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B95CC97-B32A-4798-A086-8C962095A5FC}" type="datetime'''''Average ''9''Q ''''Base ''''N''CO'''''' ''''r''a''t''e'">
              <a:rPr lang="en-US" sz="1000">
                <a:cs typeface="Arial"/>
              </a:rPr>
              <a:pPr/>
              <a:t>Average 9Q Base NCO rate</a:t>
            </a:fld>
            <a:endParaRPr lang="en-GB" sz="1000" dirty="0">
              <a:latin typeface="Arial"/>
              <a:cs typeface="Arial"/>
              <a:sym typeface="Arial"/>
            </a:endParaRPr>
          </a:p>
        </p:txBody>
      </p:sp>
      <p:sp>
        <p:nvSpPr>
          <p:cNvPr id="69" name="Text Placeholder 2"/>
          <p:cNvSpPr>
            <a:spLocks noGrp="1"/>
          </p:cNvSpPr>
          <p:nvPr>
            <p:custDataLst>
              <p:tags r:id="rId20"/>
            </p:custDataLst>
          </p:nvPr>
        </p:nvSpPr>
        <p:spPr bwMode="auto">
          <a:xfrm>
            <a:off x="3184525" y="5618163"/>
            <a:ext cx="1636713" cy="3048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B0A32BA5-CB58-4F0E-9FD5-B79935FFF93D}" type="datetime'Average ''''9Q Stress NC''O rate&#10;'' (''w''/''o ov''erl''ay)'">
              <a:rPr lang="en-US" sz="1000">
                <a:cs typeface="Arial"/>
              </a:rPr>
              <a:pPr/>
              <a:t>Average 9Q Stress NCO rate
 (w/o overlay)</a:t>
            </a:fld>
            <a:endParaRPr lang="en-US" sz="1000" dirty="0">
              <a:latin typeface="Arial"/>
              <a:cs typeface="Arial"/>
              <a:sym typeface="Arial"/>
            </a:endParaRPr>
          </a:p>
        </p:txBody>
      </p:sp>
      <p:sp>
        <p:nvSpPr>
          <p:cNvPr id="70" name="Text Placeholder 6216"/>
          <p:cNvSpPr>
            <a:spLocks noGrp="1"/>
          </p:cNvSpPr>
          <p:nvPr>
            <p:custDataLst>
              <p:tags r:id="rId21"/>
            </p:custDataLst>
          </p:nvPr>
        </p:nvSpPr>
        <p:spPr bwMode="auto">
          <a:xfrm>
            <a:off x="754063" y="5059363"/>
            <a:ext cx="8572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C6A23E5-AEC7-4AC0-819B-B47615B5E792}" type="datetime'''B''''''''''''a''''''''s''''''e ''''''N''''C''O'' rate'''''''">
              <a:rPr lang="en-US" sz="1000">
                <a:cs typeface="Arial"/>
              </a:rPr>
              <a:pPr/>
              <a:t>Base NCO rate</a:t>
            </a:fld>
            <a:endParaRPr lang="en-GB" sz="1000" dirty="0">
              <a:latin typeface="Arial"/>
              <a:cs typeface="Arial"/>
              <a:sym typeface="Arial"/>
            </a:endParaRPr>
          </a:p>
        </p:txBody>
      </p:sp>
      <p:sp>
        <p:nvSpPr>
          <p:cNvPr id="74" name="Text Placeholder 14"/>
          <p:cNvSpPr>
            <a:spLocks noGrp="1"/>
          </p:cNvSpPr>
          <p:nvPr>
            <p:custDataLst>
              <p:tags r:id="rId22"/>
            </p:custDataLst>
          </p:nvPr>
        </p:nvSpPr>
        <p:spPr bwMode="auto">
          <a:xfrm>
            <a:off x="3184525" y="5262563"/>
            <a:ext cx="1636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CD37367-BC64-4EEB-A616-FEE7545D46B4}" type="datetime'''''Average ''''9Q St''ress'' NCO'' rate&#10; (w/ ov''''erlay)'''">
              <a:rPr lang="en-US" sz="1000">
                <a:cs typeface="Arial"/>
              </a:rPr>
              <a:pPr/>
              <a:t>Average 9Q Stress NCO rate
 (w/ overlay)</a:t>
            </a:fld>
            <a:endParaRPr lang="en-GB" sz="1000" dirty="0">
              <a:latin typeface="Arial"/>
              <a:cs typeface="Arial"/>
              <a:sym typeface="Arial"/>
            </a:endParaRPr>
          </a:p>
        </p:txBody>
      </p:sp>
      <p:cxnSp>
        <p:nvCxnSpPr>
          <p:cNvPr id="75" name="Straight Connector 74"/>
          <p:cNvCxnSpPr/>
          <p:nvPr/>
        </p:nvCxnSpPr>
        <p:spPr>
          <a:xfrm>
            <a:off x="2294592" y="3145820"/>
            <a:ext cx="0" cy="640080"/>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017317" y="3395522"/>
            <a:ext cx="5545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~1.7x</a:t>
            </a:r>
          </a:p>
        </p:txBody>
      </p:sp>
      <p:cxnSp>
        <p:nvCxnSpPr>
          <p:cNvPr id="77" name="Straight Connector 76"/>
          <p:cNvCxnSpPr/>
          <p:nvPr/>
        </p:nvCxnSpPr>
        <p:spPr>
          <a:xfrm>
            <a:off x="3272500" y="3348301"/>
            <a:ext cx="0" cy="433613"/>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066494" y="3436162"/>
            <a:ext cx="5545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~1.5x</a:t>
            </a:r>
          </a:p>
        </p:txBody>
      </p:sp>
      <p:graphicFrame>
        <p:nvGraphicFramePr>
          <p:cNvPr id="79" name="Table 78"/>
          <p:cNvGraphicFramePr>
            <a:graphicFrameLocks noGrp="1"/>
          </p:cNvGraphicFramePr>
          <p:nvPr>
            <p:extLst>
              <p:ext uri="{D42A27DB-BD31-4B8C-83A1-F6EECF244321}">
                <p14:modId xmlns:p14="http://schemas.microsoft.com/office/powerpoint/2010/main" val="3967096494"/>
              </p:ext>
            </p:extLst>
          </p:nvPr>
        </p:nvGraphicFramePr>
        <p:xfrm>
          <a:off x="5801361" y="4301490"/>
          <a:ext cx="3425189" cy="883920"/>
        </p:xfrm>
        <a:graphic>
          <a:graphicData uri="http://schemas.openxmlformats.org/drawingml/2006/table">
            <a:tbl>
              <a:tblPr firstRow="1" bandRow="1">
                <a:tableStyleId>{839DD9DD-9E6C-4910-8AC0-68ADFF6A6AFC}</a:tableStyleId>
              </a:tblPr>
              <a:tblGrid>
                <a:gridCol w="975359"/>
                <a:gridCol w="1036320"/>
                <a:gridCol w="1413510"/>
              </a:tblGrid>
              <a:tr h="375920">
                <a:tc>
                  <a:txBody>
                    <a:bodyPr/>
                    <a:lstStyle/>
                    <a:p>
                      <a:endParaRPr lang="en-US" sz="1000" dirty="0">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Auto</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1.5</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1" i="0" kern="1200" dirty="0" smtClean="0">
                          <a:solidFill>
                            <a:schemeClr val="tx1"/>
                          </a:solidFill>
                          <a:latin typeface="Arial" panose="020B0604020202020204" pitchFamily="34" charset="0"/>
                          <a:ea typeface="+mn-ea"/>
                          <a:cs typeface="Arial" panose="020B0604020202020204" pitchFamily="34" charset="0"/>
                        </a:rPr>
                        <a:t>Unsecured</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1.1</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bl>
          </a:graphicData>
        </a:graphic>
      </p:graphicFrame>
      <p:sp>
        <p:nvSpPr>
          <p:cNvPr id="80"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SC</a:t>
            </a:r>
            <a:endParaRPr lang="en-US" b="0" dirty="0"/>
          </a:p>
        </p:txBody>
      </p:sp>
      <p:sp>
        <p:nvSpPr>
          <p:cNvPr id="81" name="Rectangle 80"/>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3301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598797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3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35" name="Group 34"/>
          <p:cNvGrpSpPr/>
          <p:nvPr/>
        </p:nvGrpSpPr>
        <p:grpSpPr>
          <a:xfrm>
            <a:off x="367721" y="72184"/>
            <a:ext cx="4266472" cy="189008"/>
            <a:chOff x="403281" y="164517"/>
            <a:chExt cx="4266472" cy="189008"/>
          </a:xfrm>
        </p:grpSpPr>
        <p:sp>
          <p:nvSpPr>
            <p:cNvPr id="36"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37" name="Oval 3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60" name="Content Placeholder 1"/>
          <p:cNvSpPr>
            <a:spLocks noGrp="1"/>
          </p:cNvSpPr>
          <p:nvPr>
            <p:ph sz="quarter" idx="11"/>
          </p:nvPr>
        </p:nvSpPr>
        <p:spPr>
          <a:xfrm>
            <a:off x="852722" y="452510"/>
            <a:ext cx="8161960" cy="435610"/>
          </a:xfrm>
        </p:spPr>
        <p:txBody>
          <a:bodyPr/>
          <a:lstStyle/>
          <a:p>
            <a:r>
              <a:rPr lang="en-GB" dirty="0"/>
              <a:t>Calibration: </a:t>
            </a:r>
            <a:r>
              <a:rPr lang="en-US" b="0" dirty="0"/>
              <a:t>NCO anchor points – </a:t>
            </a:r>
            <a:r>
              <a:rPr lang="en-US" b="0" dirty="0" smtClean="0"/>
              <a:t>SC</a:t>
            </a:r>
            <a:endParaRPr lang="en-US" b="0" dirty="0"/>
          </a:p>
        </p:txBody>
      </p:sp>
      <p:sp>
        <p:nvSpPr>
          <p:cNvPr id="74" name="Rectangle 73"/>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75" name="Rectangle 74"/>
          <p:cNvSpPr/>
          <p:nvPr/>
        </p:nvSpPr>
        <p:spPr>
          <a:xfrm>
            <a:off x="362780" y="1470025"/>
            <a:ext cx="8425620" cy="277640"/>
          </a:xfrm>
          <a:prstGeom prst="rect">
            <a:avLst/>
          </a:prstGeom>
        </p:spPr>
        <p:txBody>
          <a:bodyPr wrap="square">
            <a:spAutoFit/>
          </a:bodyPr>
          <a:lstStyle/>
          <a:p>
            <a:pPr algn="l"/>
            <a:r>
              <a:rPr lang="en-GB" sz="1400" b="1" dirty="0" smtClean="0">
                <a:solidFill>
                  <a:srgbClr val="FF0000"/>
                </a:solidFill>
                <a:latin typeface="Arial" panose="020B0604020202020204" pitchFamily="34" charset="0"/>
                <a:cs typeface="Arial" panose="020B0604020202020204" pitchFamily="34" charset="0"/>
              </a:rPr>
              <a:t>SBNA range </a:t>
            </a:r>
            <a:r>
              <a:rPr lang="en-GB" sz="1400" b="1" dirty="0">
                <a:solidFill>
                  <a:srgbClr val="FF0000"/>
                </a:solidFill>
                <a:latin typeface="Arial" panose="020B0604020202020204" pitchFamily="34" charset="0"/>
                <a:cs typeface="Arial" panose="020B0604020202020204" pitchFamily="34" charset="0"/>
              </a:rPr>
              <a:t>of stress scalars and NCO </a:t>
            </a:r>
            <a:r>
              <a:rPr lang="en-GB" sz="1400" b="1" dirty="0" smtClean="0">
                <a:solidFill>
                  <a:srgbClr val="FF0000"/>
                </a:solidFill>
                <a:latin typeface="Arial" panose="020B0604020202020204" pitchFamily="34" charset="0"/>
                <a:cs typeface="Arial" panose="020B0604020202020204" pitchFamily="34" charset="0"/>
              </a:rPr>
              <a:t>anchor points</a:t>
            </a:r>
            <a:endParaRPr lang="en-GB" sz="1400" dirty="0">
              <a:solidFill>
                <a:srgbClr val="FF0000"/>
              </a:solidFill>
              <a:latin typeface="Arial" panose="020B0604020202020204" pitchFamily="34" charset="0"/>
              <a:cs typeface="Arial" panose="020B0604020202020204" pitchFamily="34" charset="0"/>
            </a:endParaRPr>
          </a:p>
        </p:txBody>
      </p:sp>
      <p:graphicFrame>
        <p:nvGraphicFramePr>
          <p:cNvPr id="76" name="Table 75"/>
          <p:cNvGraphicFramePr>
            <a:graphicFrameLocks noGrp="1"/>
          </p:cNvGraphicFramePr>
          <p:nvPr>
            <p:extLst>
              <p:ext uri="{D42A27DB-BD31-4B8C-83A1-F6EECF244321}">
                <p14:modId xmlns:p14="http://schemas.microsoft.com/office/powerpoint/2010/main" val="2460297542"/>
              </p:ext>
            </p:extLst>
          </p:nvPr>
        </p:nvGraphicFramePr>
        <p:xfrm>
          <a:off x="365605" y="2501639"/>
          <a:ext cx="8881582" cy="2656781"/>
        </p:xfrm>
        <a:graphic>
          <a:graphicData uri="http://schemas.openxmlformats.org/drawingml/2006/table">
            <a:tbl>
              <a:tblPr firstRow="1" lastRow="1" bandRow="1"/>
              <a:tblGrid>
                <a:gridCol w="1309815"/>
                <a:gridCol w="762935"/>
                <a:gridCol w="878095"/>
                <a:gridCol w="1007649"/>
                <a:gridCol w="1007649"/>
                <a:gridCol w="1065229"/>
                <a:gridCol w="950070"/>
                <a:gridCol w="950070"/>
                <a:gridCol w="950070"/>
              </a:tblGrid>
              <a:tr h="285437">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en-US" sz="1100" b="1" smtClean="0">
                          <a:solidFill>
                            <a:srgbClr val="FF0000"/>
                          </a:solidFill>
                          <a:latin typeface="Arial" panose="020B0604020202020204" pitchFamily="34" charset="0"/>
                          <a:cs typeface="Arial" panose="020B0604020202020204" pitchFamily="34" charset="0"/>
                        </a:rPr>
                        <a:t>Post-adjustment</a:t>
                      </a:r>
                      <a:r>
                        <a:rPr lang="en-US" sz="1100" b="1" baseline="0" smtClean="0">
                          <a:solidFill>
                            <a:srgbClr val="FF0000"/>
                          </a:solidFill>
                          <a:latin typeface="Arial" panose="020B0604020202020204" pitchFamily="34" charset="0"/>
                          <a:cs typeface="Arial" panose="020B0604020202020204" pitchFamily="34" charset="0"/>
                        </a:rPr>
                        <a:t> stress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Trailing</a:t>
                      </a:r>
                      <a:r>
                        <a:rPr lang="en-GB" sz="1100" b="1" baseline="0" dirty="0" smtClean="0">
                          <a:solidFill>
                            <a:srgbClr val="FF0000"/>
                          </a:solidFill>
                          <a:latin typeface="Arial" panose="020B0604020202020204" pitchFamily="34" charset="0"/>
                          <a:cs typeface="Arial" panose="020B0604020202020204" pitchFamily="34" charset="0"/>
                        </a:rPr>
                        <a:t> 12m (Base)</a:t>
                      </a:r>
                      <a:endParaRPr lang="en-GB" sz="1100" b="1" dirty="0" smtClean="0">
                        <a:solidFill>
                          <a:srgbClr val="FF0000"/>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1" i="0" u="none" strike="noStrike" dirty="0" smtClean="0">
                        <a:solidFill>
                          <a:schemeClr val="tx1"/>
                        </a:solidFill>
                        <a:effectLst/>
                        <a:latin typeface="+mj-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45297">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GB"/>
                    </a:p>
                  </a:txBody>
                  <a:tcPr/>
                </a:tc>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Average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Max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$8,790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1" i="0" kern="1200" dirty="0">
                          <a:solidFill>
                            <a:schemeClr val="tx1"/>
                          </a:solidFill>
                          <a:latin typeface="Arial" panose="020B0604020202020204" pitchFamily="34" charset="0"/>
                          <a:ea typeface="+mn-ea"/>
                          <a:cs typeface="Arial" panose="020B0604020202020204" pitchFamily="34" charset="0"/>
                        </a:rPr>
                        <a:t>$9,038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9.3%</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effectLst/>
                          <a:latin typeface="Arial" panose="020B0604020202020204" pitchFamily="34" charset="0"/>
                          <a:cs typeface="Arial" panose="020B0604020202020204" pitchFamily="34" charset="0"/>
                        </a:rPr>
                        <a:t>9.6%</a:t>
                      </a:r>
                      <a:endParaRPr lang="en-US" sz="1100" b="1"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8.6%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Core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$5,554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$5,710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$5,222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$5,369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9.4%</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9.6%</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8.6%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9.6%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$341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7.0%</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7.2%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Chrysler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$2,833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10.3%</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10.6%</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9.7%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$120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3.2%</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3.3%</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3.1%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96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Ineligible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a:solidFill>
                            <a:schemeClr val="tx1"/>
                          </a:solidFill>
                          <a:latin typeface="Arial" panose="020B0604020202020204" pitchFamily="34" charset="0"/>
                          <a:ea typeface="+mn-ea"/>
                          <a:cs typeface="Arial" panose="020B0604020202020204" pitchFamily="34" charset="0"/>
                        </a:rPr>
                        <a:t>$2,639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$2,713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11.5%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11.8%</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10.8%</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543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algn="ctr" defTabSz="457200" rtl="0" eaLnBrk="1" fontAlgn="b" latinLnBrk="0" hangingPunct="1"/>
                      <a:r>
                        <a:rPr lang="en-US" sz="1100" b="0" i="0" kern="1200" dirty="0">
                          <a:solidFill>
                            <a:schemeClr val="tx1"/>
                          </a:solidFill>
                          <a:latin typeface="Arial" panose="020B0604020202020204" pitchFamily="34" charset="0"/>
                          <a:ea typeface="+mn-ea"/>
                          <a:cs typeface="Arial" panose="020B0604020202020204" pitchFamily="34" charset="0"/>
                        </a:rPr>
                        <a:t>$124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3.1%</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effectLst/>
                          <a:latin typeface="Arial" panose="020B0604020202020204" pitchFamily="34" charset="0"/>
                          <a:cs typeface="Arial" panose="020B0604020202020204" pitchFamily="34" charset="0"/>
                        </a:rPr>
                        <a:t>3.15%</a:t>
                      </a:r>
                      <a:endParaRPr lang="en-US" sz="1100" b="0" i="0" u="none" strike="noStrike" dirty="0">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7" name="Rectangle 76"/>
          <p:cNvSpPr/>
          <p:nvPr/>
        </p:nvSpPr>
        <p:spPr>
          <a:xfrm>
            <a:off x="5333004" y="3062177"/>
            <a:ext cx="1996405" cy="2073349"/>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78" name="Rectangular Callout 77"/>
          <p:cNvSpPr/>
          <p:nvPr/>
        </p:nvSpPr>
        <p:spPr>
          <a:xfrm>
            <a:off x="353166" y="2134293"/>
            <a:ext cx="1451928" cy="469764"/>
          </a:xfrm>
          <a:prstGeom prst="wedgeRectCallout">
            <a:avLst>
              <a:gd name="adj1" fmla="val 2801"/>
              <a:gd name="adj2" fmla="val 166144"/>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 calculated as weighted average of portfolios</a:t>
            </a:r>
          </a:p>
        </p:txBody>
      </p:sp>
      <p:sp>
        <p:nvSpPr>
          <p:cNvPr id="79" name="TextBox 78"/>
          <p:cNvSpPr txBox="1"/>
          <p:nvPr/>
        </p:nvSpPr>
        <p:spPr>
          <a:xfrm>
            <a:off x="1547839" y="1764584"/>
            <a:ext cx="1310640" cy="357021"/>
          </a:xfrm>
          <a:prstGeom prst="rect">
            <a:avLst/>
          </a:prstGeom>
          <a:noFill/>
        </p:spPr>
        <p:txBody>
          <a:bodyPr wrap="square" rtlCol="0">
            <a:spAutoFit/>
          </a:bodyPr>
          <a:lstStyle/>
          <a:p>
            <a:r>
              <a:rPr lang="en-US" b="1" dirty="0" smtClean="0"/>
              <a:t>9Q Stress loss budgets</a:t>
            </a:r>
            <a:endParaRPr lang="en-US" b="1" dirty="0"/>
          </a:p>
        </p:txBody>
      </p:sp>
      <p:sp>
        <p:nvSpPr>
          <p:cNvPr id="81" name="TextBox 80"/>
          <p:cNvSpPr txBox="1"/>
          <p:nvPr/>
        </p:nvSpPr>
        <p:spPr>
          <a:xfrm>
            <a:off x="3844224"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82" name="TextBox 81"/>
          <p:cNvSpPr txBox="1"/>
          <p:nvPr/>
        </p:nvSpPr>
        <p:spPr>
          <a:xfrm>
            <a:off x="5062972"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83" name="TextBox 82"/>
          <p:cNvSpPr txBox="1"/>
          <p:nvPr/>
        </p:nvSpPr>
        <p:spPr>
          <a:xfrm>
            <a:off x="6594416"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84" name="Group 83"/>
          <p:cNvGrpSpPr/>
          <p:nvPr/>
        </p:nvGrpSpPr>
        <p:grpSpPr>
          <a:xfrm>
            <a:off x="6259196" y="1803325"/>
            <a:ext cx="288862" cy="277640"/>
            <a:chOff x="3436947" y="3809384"/>
            <a:chExt cx="288862" cy="277640"/>
          </a:xfrm>
        </p:grpSpPr>
        <p:sp>
          <p:nvSpPr>
            <p:cNvPr id="85" name="Oval 84"/>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6" name="Rectangle 85"/>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87" name="Group 86"/>
          <p:cNvGrpSpPr/>
          <p:nvPr/>
        </p:nvGrpSpPr>
        <p:grpSpPr>
          <a:xfrm>
            <a:off x="4844192" y="1803325"/>
            <a:ext cx="235853" cy="277640"/>
            <a:chOff x="3464198" y="3809384"/>
            <a:chExt cx="235853" cy="277640"/>
          </a:xfrm>
        </p:grpSpPr>
        <p:sp>
          <p:nvSpPr>
            <p:cNvPr id="88" name="Oval 87"/>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89" name="Rectangle 88"/>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96" name="Straight Connector 95"/>
          <p:cNvCxnSpPr/>
          <p:nvPr/>
        </p:nvCxnSpPr>
        <p:spPr>
          <a:xfrm flipV="1">
            <a:off x="1757483"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16200000" flipH="1">
            <a:off x="2081307" y="2232823"/>
            <a:ext cx="464732" cy="22103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5167054"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730570"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5400000">
            <a:off x="4990988" y="1976390"/>
            <a:ext cx="467104" cy="7315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6584030" y="1968216"/>
            <a:ext cx="457200" cy="7315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166" y="5230813"/>
            <a:ext cx="5333747" cy="169277"/>
          </a:xfrm>
          <a:prstGeom prst="rect">
            <a:avLst/>
          </a:prstGeom>
          <a:noFill/>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00" b="1" i="1" u="none" strike="noStrike" kern="0" cap="none" spc="0" normalizeH="0" baseline="0" noProof="0" dirty="0" smtClean="0">
                <a:ln>
                  <a:noFill/>
                </a:ln>
                <a:solidFill>
                  <a:srgbClr val="000000"/>
                </a:solidFill>
                <a:effectLst/>
                <a:uLnTx/>
                <a:uFillTx/>
              </a:rPr>
              <a:t>Overlay = management adjustments + uncertainty + idiosyncratic adjustments</a:t>
            </a:r>
          </a:p>
        </p:txBody>
      </p:sp>
      <p:graphicFrame>
        <p:nvGraphicFramePr>
          <p:cNvPr id="103" name="Conclusion"/>
          <p:cNvGraphicFramePr>
            <a:graphicFrameLocks noGrp="1"/>
          </p:cNvGraphicFramePr>
          <p:nvPr>
            <p:extLst>
              <p:ext uri="{D42A27DB-BD31-4B8C-83A1-F6EECF244321}">
                <p14:modId xmlns:p14="http://schemas.microsoft.com/office/powerpoint/2010/main" val="4200381115"/>
              </p:ext>
            </p:extLst>
          </p:nvPr>
        </p:nvGraphicFramePr>
        <p:xfrm>
          <a:off x="443387" y="5541109"/>
          <a:ext cx="8789513" cy="640080"/>
        </p:xfrm>
        <a:graphic>
          <a:graphicData uri="http://schemas.openxmlformats.org/drawingml/2006/table">
            <a:tbl>
              <a:tblPr firstRow="1" bandRow="1">
                <a:tableStyleId>{839DD9DD-9E6C-4910-8AC0-68ADFF6A6AFC}</a:tableStyleId>
              </a:tblPr>
              <a:tblGrid>
                <a:gridCol w="8789513"/>
              </a:tblGrid>
              <a:tr h="254000">
                <a:tc>
                  <a:txBody>
                    <a:bodyPr/>
                    <a:lstStyle/>
                    <a:p>
                      <a:r>
                        <a:rPr kumimoji="0" lang="en-GB" sz="1800" b="0" i="0" u="none" baseline="0" dirty="0" smtClean="0">
                          <a:solidFill>
                            <a:srgbClr val="FF0000"/>
                          </a:solidFill>
                          <a:latin typeface="Arial" panose="020B0604020202020204" pitchFamily="34" charset="0"/>
                          <a:cs typeface="Arial" panose="020B0604020202020204" pitchFamily="34" charset="0"/>
                          <a:sym typeface="+mj-lt"/>
                        </a:rPr>
                        <a:t>Per management request, anchor points were recalibrated using CCAR forecasts </a:t>
                      </a:r>
                      <a:r>
                        <a:rPr kumimoji="0" lang="en-GB" sz="1800" b="1" i="0" u="none" baseline="0" dirty="0" smtClean="0">
                          <a:solidFill>
                            <a:srgbClr val="FF0000"/>
                          </a:solidFill>
                          <a:latin typeface="Arial" panose="020B0604020202020204" pitchFamily="34" charset="0"/>
                          <a:cs typeface="Arial" panose="020B0604020202020204" pitchFamily="34" charset="0"/>
                          <a:sym typeface="+mj-lt"/>
                        </a:rPr>
                        <a:t>excluding</a:t>
                      </a:r>
                      <a:r>
                        <a:rPr kumimoji="0" lang="en-GB" sz="1800" b="0" i="0" u="none" baseline="0" dirty="0" smtClean="0">
                          <a:solidFill>
                            <a:srgbClr val="FF0000"/>
                          </a:solidFill>
                          <a:latin typeface="Arial" panose="020B0604020202020204" pitchFamily="34" charset="0"/>
                          <a:cs typeface="Arial" panose="020B0604020202020204" pitchFamily="34" charset="0"/>
                          <a:sym typeface="+mj-lt"/>
                        </a:rPr>
                        <a:t> idiosyncratic stress and management adjustments to outputs</a:t>
                      </a:r>
                      <a:endParaRPr kumimoji="0" lang="en-GB" sz="1800" b="0" i="0" u="none" baseline="0" dirty="0">
                        <a:solidFill>
                          <a:srgbClr val="FF0000"/>
                        </a:solidFill>
                        <a:latin typeface="Arial" panose="020B0604020202020204" pitchFamily="34" charset="0"/>
                        <a:cs typeface="Arial" panose="020B0604020202020204" pitchFamily="34" charset="0"/>
                        <a:sym typeface="+mj-lt"/>
                      </a:endParaRPr>
                    </a:p>
                  </a:txBody>
                  <a:tcPr anchor="b">
                    <a:lnT w="9525">
                      <a:solidFill>
                        <a:schemeClr val="accent4"/>
                      </a:solidFill>
                    </a:lnT>
                    <a:lnB w="9525" cap="flat" cmpd="sng" algn="ctr">
                      <a:solidFill>
                        <a:schemeClr val="accent4"/>
                      </a:solidFill>
                    </a:lnB>
                  </a:tcPr>
                </a:tc>
              </a:tr>
            </a:tbl>
          </a:graphicData>
        </a:graphic>
      </p:graphicFrame>
      <p:sp>
        <p:nvSpPr>
          <p:cNvPr id="104" name="TextBox 103"/>
          <p:cNvSpPr txBox="1"/>
          <p:nvPr/>
        </p:nvSpPr>
        <p:spPr>
          <a:xfrm>
            <a:off x="2890154" y="1788224"/>
            <a:ext cx="915812"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grpSp>
        <p:nvGrpSpPr>
          <p:cNvPr id="105" name="Group 104"/>
          <p:cNvGrpSpPr/>
          <p:nvPr/>
        </p:nvGrpSpPr>
        <p:grpSpPr>
          <a:xfrm>
            <a:off x="3687076" y="1803325"/>
            <a:ext cx="235853" cy="277640"/>
            <a:chOff x="3464198" y="3809384"/>
            <a:chExt cx="235853" cy="277640"/>
          </a:xfrm>
        </p:grpSpPr>
        <p:sp>
          <p:nvSpPr>
            <p:cNvPr id="106" name="Oval 105"/>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107" name="Rectangle 106"/>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108" name="Group 107"/>
          <p:cNvGrpSpPr/>
          <p:nvPr/>
        </p:nvGrpSpPr>
        <p:grpSpPr>
          <a:xfrm>
            <a:off x="2741076" y="1803325"/>
            <a:ext cx="235853" cy="277640"/>
            <a:chOff x="3464198" y="3809384"/>
            <a:chExt cx="235853" cy="277640"/>
          </a:xfrm>
        </p:grpSpPr>
        <p:sp>
          <p:nvSpPr>
            <p:cNvPr id="109" name="Oval 108"/>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110" name="Rectangle 109"/>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spTree>
    <p:extLst>
      <p:ext uri="{BB962C8B-B14F-4D97-AF65-F5344CB8AC3E}">
        <p14:creationId xmlns:p14="http://schemas.microsoft.com/office/powerpoint/2010/main" val="2953498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RAS scorecard overview</a:t>
            </a:r>
            <a:endParaRPr lang="en-GB" dirty="0"/>
          </a:p>
        </p:txBody>
      </p:sp>
      <p:sp>
        <p:nvSpPr>
          <p:cNvPr id="6" name="Content Placeholder 3"/>
          <p:cNvSpPr txBox="1">
            <a:spLocks/>
          </p:cNvSpPr>
          <p:nvPr/>
        </p:nvSpPr>
        <p:spPr bwMode="gray">
          <a:xfrm>
            <a:off x="367487" y="1160370"/>
            <a:ext cx="8824138"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indent="-180000" algn="l" eaLnBrk="1" hangingPunct="1">
              <a:lnSpc>
                <a:spcPct val="100000"/>
              </a:lnSpc>
              <a:spcBef>
                <a:spcPts val="700"/>
              </a:spcBef>
              <a:spcAft>
                <a:spcPts val="0"/>
              </a:spcAft>
              <a:buChar char="•"/>
              <a:defRPr sz="1200" kern="0">
                <a:latin typeface="+mn-lt"/>
              </a:defRPr>
            </a:lvl1pPr>
            <a:lvl2pPr marL="360000" lvl="1" indent="-180000" algn="l" eaLnBrk="1" hangingPunct="1">
              <a:lnSpc>
                <a:spcPct val="100000"/>
              </a:lnSpc>
              <a:spcBef>
                <a:spcPts val="300"/>
              </a:spcBef>
              <a:spcAft>
                <a:spcPts val="0"/>
              </a:spcAft>
              <a:buFont typeface="Arial" charset="0"/>
              <a:buChar char="–"/>
              <a:defRPr sz="1200" kern="0" baseline="0">
                <a:latin typeface="+mn-lt"/>
              </a:defRPr>
            </a:lvl2pPr>
            <a:lvl3pPr marL="540000" lvl="2" indent="-179388" algn="l" eaLnBrk="1" hangingPunct="1">
              <a:lnSpc>
                <a:spcPct val="100000"/>
              </a:lnSpc>
              <a:spcBef>
                <a:spcPts val="300"/>
              </a:spcBef>
              <a:spcAft>
                <a:spcPts val="0"/>
              </a:spcAft>
              <a:buFont typeface="Arial" charset="0"/>
              <a:buChar char="-"/>
              <a:defRPr sz="1200" kern="0">
                <a:latin typeface="+mn-lt"/>
              </a:defRPr>
            </a:lvl3pPr>
            <a:lvl4pPr marL="720000" lvl="3" indent="-179388" algn="l" eaLnBrk="1" hangingPunct="1">
              <a:lnSpc>
                <a:spcPct val="100000"/>
              </a:lnSpc>
              <a:spcBef>
                <a:spcPts val="300"/>
              </a:spcBef>
              <a:spcAft>
                <a:spcPts val="0"/>
              </a:spcAft>
              <a:buFont typeface="Arial" charset="0"/>
              <a:buChar char="-"/>
              <a:defRPr sz="1200" kern="0">
                <a:latin typeface="+mn-lt"/>
              </a:defRPr>
            </a:lvl4pPr>
            <a:lvl5pPr marL="900000" lvl="4" indent="-180000" algn="l" eaLnBrk="1" hangingPunct="1">
              <a:lnSpc>
                <a:spcPct val="100000"/>
              </a:lnSpc>
              <a:spcBef>
                <a:spcPts val="300"/>
              </a:spcBef>
              <a:spcAft>
                <a:spcPts val="0"/>
              </a:spcAft>
              <a:buFont typeface="Arial" panose="020B0604020202020204" pitchFamily="34" charset="0"/>
              <a:buChar char="-"/>
              <a:defRPr sz="1200" kern="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marL="0" indent="0">
              <a:spcBef>
                <a:spcPts val="1200"/>
              </a:spcBef>
              <a:buNone/>
            </a:pPr>
            <a:r>
              <a:rPr lang="en-GB" sz="1600" u="sng" dirty="0">
                <a:latin typeface="Arial" panose="020B0604020202020204" pitchFamily="34" charset="0"/>
                <a:cs typeface="Arial" panose="020B0604020202020204" pitchFamily="34" charset="0"/>
              </a:rPr>
              <a:t>A</a:t>
            </a:r>
            <a:r>
              <a:rPr lang="en-GB" sz="1600" u="sng" dirty="0" smtClean="0">
                <a:latin typeface="Arial" panose="020B0604020202020204" pitchFamily="34" charset="0"/>
                <a:cs typeface="Arial" panose="020B0604020202020204" pitchFamily="34" charset="0"/>
              </a:rPr>
              <a:t>nalysis and findings</a:t>
            </a:r>
          </a:p>
          <a:p>
            <a:pPr>
              <a:spcBef>
                <a:spcPts val="1200"/>
              </a:spcBef>
            </a:pPr>
            <a:r>
              <a:rPr lang="en-GB" sz="1400" dirty="0">
                <a:latin typeface="Arial" panose="020B0604020202020204" pitchFamily="34" charset="0"/>
                <a:cs typeface="Arial" panose="020B0604020202020204" pitchFamily="34" charset="0"/>
              </a:rPr>
              <a:t>All SHUSA and SBNA monthly </a:t>
            </a:r>
            <a:r>
              <a:rPr lang="en-US" sz="1400" dirty="0" smtClean="0">
                <a:latin typeface="Arial" panose="020B0604020202020204" pitchFamily="34" charset="0"/>
                <a:cs typeface="Arial" panose="020B0604020202020204" pitchFamily="34" charset="0"/>
              </a:rPr>
              <a:t>metrics</a:t>
            </a:r>
            <a:r>
              <a:rPr lang="en-GB" sz="1400" dirty="0" smtClean="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from Jun-15 to May-16 are </a:t>
            </a:r>
            <a:r>
              <a:rPr lang="en-US" sz="1400" dirty="0" smtClean="0">
                <a:latin typeface="Arial" panose="020B0604020202020204" pitchFamily="34" charset="0"/>
                <a:cs typeface="Arial" panose="020B0604020202020204" pitchFamily="34" charset="0"/>
              </a:rPr>
              <a:t>used to analyze breach behavior</a:t>
            </a:r>
          </a:p>
          <a:p>
            <a:pPr>
              <a:spcBef>
                <a:spcPts val="1200"/>
              </a:spcBef>
            </a:pPr>
            <a:r>
              <a:rPr lang="en-GB" sz="1400" dirty="0" smtClean="0">
                <a:latin typeface="Arial" panose="020B0604020202020204" pitchFamily="34" charset="0"/>
                <a:cs typeface="Arial" panose="020B0604020202020204" pitchFamily="34" charset="0"/>
              </a:rPr>
              <a:t>Discounting compensation by numbers of breaches is not recommended due to reasons below: </a:t>
            </a:r>
          </a:p>
          <a:p>
            <a:pPr lvl="1">
              <a:spcBef>
                <a:spcPts val="1200"/>
              </a:spcBef>
            </a:pPr>
            <a:r>
              <a:rPr lang="en-GB" sz="1400" dirty="0" smtClean="0">
                <a:latin typeface="Arial" panose="020B0604020202020204" pitchFamily="34" charset="0"/>
                <a:cs typeface="Arial" panose="020B0604020202020204" pitchFamily="34" charset="0"/>
              </a:rPr>
              <a:t>New businesses don’t have </a:t>
            </a:r>
            <a:r>
              <a:rPr lang="en-GB" sz="1400" dirty="0">
                <a:latin typeface="Arial" panose="020B0604020202020204" pitchFamily="34" charset="0"/>
                <a:cs typeface="Arial" panose="020B0604020202020204" pitchFamily="34" charset="0"/>
              </a:rPr>
              <a:t>historical </a:t>
            </a:r>
            <a:r>
              <a:rPr lang="en-GB" sz="1400" dirty="0" smtClean="0">
                <a:latin typeface="Arial" panose="020B0604020202020204" pitchFamily="34" charset="0"/>
                <a:cs typeface="Arial" panose="020B0604020202020204" pitchFamily="34" charset="0"/>
              </a:rPr>
              <a:t>data to analyse to set limits;</a:t>
            </a:r>
          </a:p>
          <a:p>
            <a:pPr lvl="1">
              <a:spcBef>
                <a:spcPts val="1200"/>
              </a:spcBef>
            </a:pPr>
            <a:r>
              <a:rPr lang="en-GB" sz="1400" dirty="0" smtClean="0">
                <a:latin typeface="Arial" panose="020B0604020202020204" pitchFamily="34" charset="0"/>
                <a:cs typeface="Arial" panose="020B0604020202020204" pitchFamily="34" charset="0"/>
              </a:rPr>
              <a:t>Some businesses set tight amber and red limits to align business strategy</a:t>
            </a:r>
          </a:p>
          <a:p>
            <a:pPr>
              <a:spcBef>
                <a:spcPts val="1200"/>
              </a:spcBef>
            </a:pPr>
            <a:r>
              <a:rPr lang="en-GB" sz="1400" dirty="0" smtClean="0">
                <a:latin typeface="Arial" panose="020B0604020202020204" pitchFamily="34" charset="0"/>
                <a:cs typeface="Arial" panose="020B0604020202020204" pitchFamily="34" charset="0"/>
              </a:rPr>
              <a:t>Delay in action plan and % of breaches in 12 months are recommended to use for scorecard</a:t>
            </a:r>
            <a:endParaRPr lang="en-GB" sz="1400" dirty="0">
              <a:latin typeface="Arial" panose="020B0604020202020204" pitchFamily="34" charset="0"/>
              <a:cs typeface="Arial" panose="020B0604020202020204" pitchFamily="34" charset="0"/>
            </a:endParaRPr>
          </a:p>
          <a:p>
            <a:pPr marL="0" indent="0">
              <a:spcBef>
                <a:spcPts val="1200"/>
              </a:spcBef>
              <a:buNone/>
            </a:pPr>
            <a:r>
              <a:rPr lang="en-GB" sz="1600" u="sng" dirty="0" smtClean="0">
                <a:latin typeface="Arial" panose="020B0604020202020204" pitchFamily="34" charset="0"/>
                <a:cs typeface="Arial" panose="020B0604020202020204" pitchFamily="34" charset="0"/>
              </a:rPr>
              <a:t>Next steps:</a:t>
            </a:r>
            <a:endParaRPr lang="en-GB" sz="1600" u="sng" dirty="0">
              <a:latin typeface="Arial" panose="020B0604020202020204" pitchFamily="34" charset="0"/>
              <a:cs typeface="Arial" panose="020B0604020202020204" pitchFamily="34" charset="0"/>
            </a:endParaRPr>
          </a:p>
          <a:p>
            <a:pPr>
              <a:spcBef>
                <a:spcPts val="1200"/>
              </a:spcBef>
            </a:pPr>
            <a:r>
              <a:rPr lang="en-GB" sz="1400" dirty="0" smtClean="0">
                <a:latin typeface="Arial" panose="020B0604020202020204" pitchFamily="34" charset="0"/>
                <a:cs typeface="Arial" panose="020B0604020202020204" pitchFamily="34" charset="0"/>
              </a:rPr>
              <a:t>Further discuss weight of discount to reflect appropriate compensation scheme</a:t>
            </a:r>
          </a:p>
          <a:p>
            <a:pPr>
              <a:spcBef>
                <a:spcPts val="1200"/>
              </a:spcBef>
            </a:pPr>
            <a:r>
              <a:rPr lang="en-GB" sz="1400" dirty="0" smtClean="0">
                <a:latin typeface="Arial" panose="020B0604020202020204" pitchFamily="34" charset="0"/>
                <a:cs typeface="Arial" panose="020B0604020202020204" pitchFamily="34" charset="0"/>
              </a:rPr>
              <a:t>Further identify applied candidates and ownership for each metric</a:t>
            </a:r>
          </a:p>
          <a:p>
            <a:pPr>
              <a:spcBef>
                <a:spcPts val="1200"/>
              </a:spcBef>
            </a:pPr>
            <a:r>
              <a:rPr lang="en-GB" sz="1400" dirty="0" smtClean="0">
                <a:latin typeface="Arial" panose="020B0604020202020204" pitchFamily="34" charset="0"/>
                <a:cs typeface="Arial" panose="020B0604020202020204" pitchFamily="34" charset="0"/>
              </a:rPr>
              <a:t>Include quarterly metrics in the scorecard</a:t>
            </a:r>
          </a:p>
          <a:p>
            <a:pPr>
              <a:spcBef>
                <a:spcPts val="1200"/>
              </a:spcBef>
            </a:pPr>
            <a:r>
              <a:rPr lang="en-GB" sz="1400" dirty="0" smtClean="0">
                <a:latin typeface="Arial" panose="020B0604020202020204" pitchFamily="34" charset="0"/>
                <a:cs typeface="Arial" panose="020B0604020202020204" pitchFamily="34" charset="0"/>
              </a:rPr>
              <a:t>Consider exceptional cases, e.g. Compliance</a:t>
            </a:r>
          </a:p>
          <a:p>
            <a:pPr>
              <a:spcBef>
                <a:spcPts val="1200"/>
              </a:spcBef>
            </a:pPr>
            <a:r>
              <a:rPr lang="en-GB" sz="1400" dirty="0" smtClean="0">
                <a:latin typeface="Arial" panose="020B0604020202020204" pitchFamily="34" charset="0"/>
                <a:cs typeface="Arial" panose="020B0604020202020204" pitchFamily="34" charset="0"/>
              </a:rPr>
              <a:t>Refine the scorecard based on feedback</a:t>
            </a:r>
          </a:p>
          <a:p>
            <a:pPr marL="0" indent="0">
              <a:spcBef>
                <a:spcPts val="1200"/>
              </a:spcBef>
              <a:buNone/>
            </a:pPr>
            <a:endParaRPr lang="en-GB"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5466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635727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341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952280241"/>
              </p:ext>
            </p:extLst>
          </p:nvPr>
        </p:nvGraphicFramePr>
        <p:xfrm>
          <a:off x="372304" y="1928813"/>
          <a:ext cx="8809795" cy="3072264"/>
        </p:xfrm>
        <a:graphic>
          <a:graphicData uri="http://schemas.openxmlformats.org/drawingml/2006/table">
            <a:tbl>
              <a:tblPr firstRow="1" lastRow="1" bandRow="1"/>
              <a:tblGrid>
                <a:gridCol w="1351721"/>
                <a:gridCol w="1091889"/>
                <a:gridCol w="1091889"/>
                <a:gridCol w="1091889"/>
                <a:gridCol w="1091889"/>
                <a:gridCol w="3090518"/>
              </a:tblGrid>
              <a:tr h="166687">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100" b="1" dirty="0" smtClean="0">
                          <a:solidFill>
                            <a:srgbClr val="FF0000"/>
                          </a:solidFill>
                          <a:latin typeface="Arial" panose="020B0604020202020204" pitchFamily="34" charset="0"/>
                          <a:cs typeface="Arial" panose="020B0604020202020204" pitchFamily="34" charset="0"/>
                        </a:rPr>
                        <a:t>Post-adjustment</a:t>
                      </a:r>
                      <a:r>
                        <a:rPr lang="en-US" sz="1100" b="1" baseline="0" dirty="0" smtClean="0">
                          <a:solidFill>
                            <a:srgbClr val="FF0000"/>
                          </a:solidFill>
                          <a:latin typeface="Arial" panose="020B0604020202020204" pitchFamily="34" charset="0"/>
                          <a:cs typeface="Arial" panose="020B0604020202020204" pitchFamily="34" charset="0"/>
                        </a:rPr>
                        <a:t> stress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08585"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937">
                <a:tc vMerge="1">
                  <a:txBody>
                    <a:bodyPr/>
                    <a:lstStyle/>
                    <a:p>
                      <a:endParaRPr lang="en-GB"/>
                    </a:p>
                  </a:txBody>
                  <a:tcPr/>
                </a:tc>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v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1"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i="0" u="none" strike="noStrike" dirty="0" smtClean="0">
                          <a:effectLst/>
                          <a:latin typeface="Arial"/>
                        </a:rPr>
                        <a:t>9.3%</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dirty="0" smtClean="0">
                          <a:effectLst/>
                          <a:latin typeface="Arial"/>
                        </a:rPr>
                        <a:t>9.6%</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8">
                  <a:txBody>
                    <a:bodyPr/>
                    <a:lstStyle/>
                    <a:p>
                      <a:pPr algn="l" fontAlgn="ctr"/>
                      <a:r>
                        <a:rPr lang="en-US" sz="1100" b="0" i="0" u="none" strike="noStrike" dirty="0" smtClean="0">
                          <a:solidFill>
                            <a:schemeClr val="tx1"/>
                          </a:solidFill>
                          <a:effectLst/>
                          <a:latin typeface="Arial" panose="020B0604020202020204" pitchFamily="34" charset="0"/>
                          <a:cs typeface="Arial" panose="020B0604020202020204" pitchFamily="34" charset="0"/>
                        </a:rPr>
                        <a:t>Inclusion</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of idiosyncratic overlays (e.g., Chrysler recall) in SC create artificially high CCAR stress scalars, compared to actual expected stress scenarios</a:t>
                      </a: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Core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9.2%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9.5%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9.4%</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9.6%</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FICO</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7.0%</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7.2%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Chrysler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10.3%</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10.6%</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3.2%</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3.3%</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233363"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Ineligible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11.5%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11.8%</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31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ctr"/>
                      <a:r>
                        <a:rPr lang="en-US" sz="1100" b="0" i="0" u="none" strike="noStrike" dirty="0">
                          <a:effectLst/>
                          <a:latin typeface="Arial" panose="020B0604020202020204" pitchFamily="34" charset="0"/>
                          <a:cs typeface="Arial" panose="020B0604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smtClean="0">
                          <a:effectLst/>
                          <a:latin typeface="Arial"/>
                        </a:rPr>
                        <a:t>3.1%</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smtClean="0">
                          <a:effectLst/>
                          <a:latin typeface="Arial"/>
                        </a:rPr>
                        <a:t>3.15%</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3" name="Rectangle 12"/>
          <p:cNvSpPr/>
          <p:nvPr/>
        </p:nvSpPr>
        <p:spPr>
          <a:xfrm>
            <a:off x="3917345" y="2490920"/>
            <a:ext cx="2157984" cy="2522224"/>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4" name="Group 13"/>
          <p:cNvGrpSpPr/>
          <p:nvPr/>
        </p:nvGrpSpPr>
        <p:grpSpPr>
          <a:xfrm>
            <a:off x="367721" y="72184"/>
            <a:ext cx="4266472" cy="189008"/>
            <a:chOff x="403281" y="164517"/>
            <a:chExt cx="4266472" cy="189008"/>
          </a:xfrm>
        </p:grpSpPr>
        <p:sp>
          <p:nvSpPr>
            <p:cNvPr id="20"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21" name="Oval 20"/>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anchor points and revised NCO limits based on management adjustment</a:t>
            </a:r>
            <a:endParaRPr lang="en-US" sz="1400" b="1" dirty="0">
              <a:solidFill>
                <a:schemeClr val="accent1"/>
              </a:solidFill>
              <a:latin typeface="+mj-lt"/>
            </a:endParaRPr>
          </a:p>
        </p:txBody>
      </p:sp>
      <p:sp>
        <p:nvSpPr>
          <p:cNvPr id="24"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SC</a:t>
            </a:r>
            <a:endParaRPr lang="en-US" b="0" dirty="0"/>
          </a:p>
        </p:txBody>
      </p:sp>
      <p:sp>
        <p:nvSpPr>
          <p:cNvPr id="32" name="Rectangle 3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1346257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9236515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4687"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ea typeface="ＭＳ Ｐゴシック"/>
              <a:sym typeface="Arial"/>
            </a:endParaRPr>
          </a:p>
        </p:txBody>
      </p:sp>
      <p:grpSp>
        <p:nvGrpSpPr>
          <p:cNvPr id="41" name="Group 40"/>
          <p:cNvGrpSpPr/>
          <p:nvPr/>
        </p:nvGrpSpPr>
        <p:grpSpPr>
          <a:xfrm>
            <a:off x="7283294" y="1935163"/>
            <a:ext cx="1908331" cy="2157413"/>
            <a:chOff x="3381216" y="1708030"/>
            <a:chExt cx="3143270" cy="2881223"/>
          </a:xfrm>
        </p:grpSpPr>
        <p:cxnSp>
          <p:nvCxnSpPr>
            <p:cNvPr id="42" name="Straight Connector 41"/>
            <p:cNvCxnSpPr/>
            <p:nvPr/>
          </p:nvCxnSpPr>
          <p:spPr>
            <a:xfrm>
              <a:off x="3381216" y="1708030"/>
              <a:ext cx="0" cy="2881223"/>
            </a:xfrm>
            <a:prstGeom prst="line">
              <a:avLst/>
            </a:prstGeom>
            <a:ln>
              <a:solidFill>
                <a:srgbClr val="F8B8BC"/>
              </a:solidFill>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381216" y="1708030"/>
              <a:ext cx="3143270" cy="2881223"/>
            </a:xfrm>
            <a:prstGeom prst="rect">
              <a:avLst/>
            </a:prstGeom>
            <a:solidFill>
              <a:srgbClr val="FCE0E2">
                <a:alpha val="4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endParaRPr>
            </a:p>
          </p:txBody>
        </p:sp>
      </p:grpSp>
      <p:sp>
        <p:nvSpPr>
          <p:cNvPr id="44" name="TextBox 43"/>
          <p:cNvSpPr txBox="1"/>
          <p:nvPr/>
        </p:nvSpPr>
        <p:spPr>
          <a:xfrm>
            <a:off x="7338664" y="3895408"/>
            <a:ext cx="1507139" cy="153888"/>
          </a:xfrm>
          <a:prstGeom prst="rect">
            <a:avLst/>
          </a:prstGeom>
          <a:noFill/>
        </p:spPr>
        <p:txBody>
          <a:bodyPr wrap="square" lIns="0" tIns="0" rIns="0" bIns="0" rtlCol="0">
            <a:spAutoFit/>
          </a:bodyPr>
          <a:lstStyle/>
          <a:p>
            <a:pPr algn="l">
              <a:lnSpc>
                <a:spcPct val="100000"/>
              </a:lnSpc>
            </a:pPr>
            <a:r>
              <a:rPr lang="en-GB" dirty="0" smtClean="0">
                <a:solidFill>
                  <a:schemeClr val="accent1"/>
                </a:solidFill>
              </a:rPr>
              <a:t>Forecasted</a:t>
            </a:r>
          </a:p>
        </p:txBody>
      </p:sp>
      <p:cxnSp>
        <p:nvCxnSpPr>
          <p:cNvPr id="48" name="Straight Connector 47"/>
          <p:cNvCxnSpPr/>
          <p:nvPr/>
        </p:nvCxnSpPr>
        <p:spPr>
          <a:xfrm>
            <a:off x="2680600" y="1935163"/>
            <a:ext cx="0" cy="2147887"/>
          </a:xfrm>
          <a:prstGeom prst="line">
            <a:avLst/>
          </a:prstGeom>
          <a:ln>
            <a:solidFill>
              <a:srgbClr val="F8B8BC"/>
            </a:solidFill>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0600" y="1935163"/>
            <a:ext cx="1762813" cy="2147887"/>
          </a:xfrm>
          <a:prstGeom prst="rect">
            <a:avLst/>
          </a:prstGeom>
          <a:solidFill>
            <a:srgbClr val="FCE0E2">
              <a:alpha val="4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dirty="0" smtClean="0">
              <a:solidFill>
                <a:schemeClr val="tx1"/>
              </a:solidFill>
            </a:endParaRPr>
          </a:p>
        </p:txBody>
      </p:sp>
      <p:graphicFrame>
        <p:nvGraphicFramePr>
          <p:cNvPr id="50" name="Object 49"/>
          <p:cNvGraphicFramePr>
            <a:graphicFrameLocks/>
          </p:cNvGraphicFramePr>
          <p:nvPr>
            <p:custDataLst>
              <p:tags r:id="rId4"/>
            </p:custDataLst>
            <p:extLst>
              <p:ext uri="{D42A27DB-BD31-4B8C-83A1-F6EECF244321}">
                <p14:modId xmlns:p14="http://schemas.microsoft.com/office/powerpoint/2010/main" val="2983636423"/>
              </p:ext>
            </p:extLst>
          </p:nvPr>
        </p:nvGraphicFramePr>
        <p:xfrm>
          <a:off x="190501" y="1790700"/>
          <a:ext cx="4362377" cy="2543130"/>
        </p:xfrm>
        <a:graphic>
          <a:graphicData uri="http://schemas.openxmlformats.org/presentationml/2006/ole">
            <mc:AlternateContent xmlns:mc="http://schemas.openxmlformats.org/markup-compatibility/2006">
              <mc:Choice xmlns:v="urn:schemas-microsoft-com:vml" Requires="v">
                <p:oleObj spid="_x0000_s354688" name="Chart" r:id="rId33" imgW="4362377" imgH="2543130" progId="MSGraph.Chart.8">
                  <p:embed followColorScheme="full"/>
                </p:oleObj>
              </mc:Choice>
              <mc:Fallback>
                <p:oleObj name="Chart" r:id="rId33" imgW="4362377" imgH="2543130" progId="MSGraph.Chart.8">
                  <p:embed followColorScheme="full"/>
                  <p:pic>
                    <p:nvPicPr>
                      <p:cNvPr id="0" name=""/>
                      <p:cNvPicPr/>
                      <p:nvPr/>
                    </p:nvPicPr>
                    <p:blipFill>
                      <a:blip r:embed="rId34"/>
                      <a:stretch>
                        <a:fillRect/>
                      </a:stretch>
                    </p:blipFill>
                    <p:spPr>
                      <a:xfrm>
                        <a:off x="190501" y="1790700"/>
                        <a:ext cx="4362377" cy="2543130"/>
                      </a:xfrm>
                      <a:prstGeom prst="rect">
                        <a:avLst/>
                      </a:prstGeom>
                    </p:spPr>
                  </p:pic>
                </p:oleObj>
              </mc:Fallback>
            </mc:AlternateContent>
          </a:graphicData>
        </a:graphic>
      </p:graphicFrame>
      <p:sp>
        <p:nvSpPr>
          <p:cNvPr id="68" name="Text Placeholder 6157"/>
          <p:cNvSpPr>
            <a:spLocks noGrp="1"/>
          </p:cNvSpPr>
          <p:nvPr>
            <p:custDataLst>
              <p:tags r:id="rId5"/>
            </p:custDataLst>
          </p:nvPr>
        </p:nvSpPr>
        <p:spPr bwMode="auto">
          <a:xfrm>
            <a:off x="41687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561A9D5-B60C-48AE-AD17-79A734F289F8}" type="datetime'''J''''''''''''''''a''n'' ''''''''''''''''''''''''18'''''''">
              <a:rPr lang="en-US" sz="1000">
                <a:latin typeface="Arial"/>
                <a:sym typeface="Arial"/>
              </a:rPr>
              <a:pPr/>
              <a:t>Jan 18</a:t>
            </a:fld>
            <a:endParaRPr lang="en-GB" sz="1000" dirty="0">
              <a:latin typeface="Arial"/>
              <a:sym typeface="Arial"/>
            </a:endParaRPr>
          </a:p>
        </p:txBody>
      </p:sp>
      <p:sp>
        <p:nvSpPr>
          <p:cNvPr id="69" name="Text Placeholder 6156"/>
          <p:cNvSpPr>
            <a:spLocks noGrp="1"/>
          </p:cNvSpPr>
          <p:nvPr>
            <p:custDataLst>
              <p:tags r:id="rId6"/>
            </p:custDataLst>
          </p:nvPr>
        </p:nvSpPr>
        <p:spPr bwMode="auto">
          <a:xfrm>
            <a:off x="32448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056111B-E9CC-43BA-A59F-5B3851618773}" type="datetime'''''J''''''''a''n'''''''''''''''''' ''''''''''''''''''1''7'">
              <a:rPr lang="en-US" sz="1000">
                <a:latin typeface="Arial"/>
                <a:sym typeface="Arial"/>
              </a:rPr>
              <a:pPr/>
              <a:t>Jan 17</a:t>
            </a:fld>
            <a:endParaRPr lang="en-GB" sz="1000" dirty="0">
              <a:latin typeface="Arial"/>
              <a:sym typeface="Arial"/>
            </a:endParaRPr>
          </a:p>
        </p:txBody>
      </p:sp>
      <p:sp>
        <p:nvSpPr>
          <p:cNvPr id="70" name="Text Placeholder 11"/>
          <p:cNvSpPr>
            <a:spLocks noGrp="1"/>
          </p:cNvSpPr>
          <p:nvPr>
            <p:custDataLst>
              <p:tags r:id="rId7"/>
            </p:custDataLst>
          </p:nvPr>
        </p:nvSpPr>
        <p:spPr bwMode="auto">
          <a:xfrm>
            <a:off x="231140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0C0D473-0FF8-47A9-8B20-0686D58E5E55}" type="datetime'''''''''''''J''''a''''''n'''''''''''''''''''' ''1''''''6'">
              <a:rPr lang="en-US" sz="1000"/>
              <a:pPr/>
              <a:t>Jan 16</a:t>
            </a:fld>
            <a:endParaRPr lang="en-GB" sz="1000" dirty="0"/>
          </a:p>
        </p:txBody>
      </p:sp>
      <p:sp>
        <p:nvSpPr>
          <p:cNvPr id="71" name="Text Placeholder 10"/>
          <p:cNvSpPr>
            <a:spLocks noGrp="1"/>
          </p:cNvSpPr>
          <p:nvPr>
            <p:custDataLst>
              <p:tags r:id="rId8"/>
            </p:custDataLst>
          </p:nvPr>
        </p:nvSpPr>
        <p:spPr bwMode="auto">
          <a:xfrm>
            <a:off x="13874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124BFB5A-E8D6-4331-B14A-96A1D8E6EB39}" type="datetime'''''''''Ja''''''n'''''''' ''''1''5'''''''''">
              <a:rPr lang="en-US" sz="1000"/>
              <a:pPr/>
              <a:t>Jan 15</a:t>
            </a:fld>
            <a:endParaRPr lang="en-GB" sz="1000" dirty="0"/>
          </a:p>
        </p:txBody>
      </p:sp>
      <p:sp>
        <p:nvSpPr>
          <p:cNvPr id="72" name="Text Placeholder 9"/>
          <p:cNvSpPr>
            <a:spLocks noGrp="1"/>
          </p:cNvSpPr>
          <p:nvPr>
            <p:custDataLst>
              <p:tags r:id="rId9"/>
            </p:custDataLst>
          </p:nvPr>
        </p:nvSpPr>
        <p:spPr bwMode="auto">
          <a:xfrm>
            <a:off x="4635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93431A-E4C5-40CB-BBBF-7B64EC1D1FC7}" type="datetime'''''''''''''''J''''''''''an'''''' 14'''''''''''''''''">
              <a:rPr lang="en-US" sz="1000"/>
              <a:pPr/>
              <a:t>Jan 14</a:t>
            </a:fld>
            <a:endParaRPr lang="en-GB" sz="1000" dirty="0"/>
          </a:p>
        </p:txBody>
      </p:sp>
      <p:sp>
        <p:nvSpPr>
          <p:cNvPr id="73" name="TextBox 72"/>
          <p:cNvSpPr txBox="1"/>
          <p:nvPr/>
        </p:nvSpPr>
        <p:spPr>
          <a:xfrm>
            <a:off x="2746681" y="3895408"/>
            <a:ext cx="808833" cy="153888"/>
          </a:xfrm>
          <a:prstGeom prst="rect">
            <a:avLst/>
          </a:prstGeom>
          <a:noFill/>
        </p:spPr>
        <p:txBody>
          <a:bodyPr wrap="square" lIns="0" tIns="0" rIns="0" bIns="0" rtlCol="0">
            <a:spAutoFit/>
          </a:bodyPr>
          <a:lstStyle/>
          <a:p>
            <a:pPr algn="l">
              <a:lnSpc>
                <a:spcPct val="100000"/>
              </a:lnSpc>
            </a:pPr>
            <a:r>
              <a:rPr lang="en-GB" dirty="0" smtClean="0">
                <a:solidFill>
                  <a:schemeClr val="accent1"/>
                </a:solidFill>
              </a:rPr>
              <a:t>Forecasted</a:t>
            </a:r>
          </a:p>
        </p:txBody>
      </p:sp>
      <p:cxnSp>
        <p:nvCxnSpPr>
          <p:cNvPr id="74" name="Straight Connector 73"/>
          <p:cNvCxnSpPr/>
          <p:nvPr>
            <p:custDataLst>
              <p:tags r:id="rId10"/>
            </p:custDataLst>
          </p:nvPr>
        </p:nvCxnSpPr>
        <p:spPr bwMode="gray">
          <a:xfrm>
            <a:off x="6783388" y="4732338"/>
            <a:ext cx="328613" cy="0"/>
          </a:xfrm>
          <a:prstGeom prst="line">
            <a:avLst/>
          </a:prstGeom>
          <a:ln w="190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custDataLst>
              <p:tags r:id="rId11"/>
            </p:custDataLst>
          </p:nvPr>
        </p:nvCxnSpPr>
        <p:spPr bwMode="gray">
          <a:xfrm>
            <a:off x="4775200" y="4935538"/>
            <a:ext cx="328613" cy="0"/>
          </a:xfrm>
          <a:prstGeom prst="line">
            <a:avLst/>
          </a:prstGeom>
          <a:ln w="19050">
            <a:solidFill>
              <a:srgbClr val="FFBF2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custDataLst>
              <p:tags r:id="rId12"/>
            </p:custDataLst>
          </p:nvPr>
        </p:nvCxnSpPr>
        <p:spPr bwMode="gray">
          <a:xfrm>
            <a:off x="4775200" y="4732338"/>
            <a:ext cx="328613" cy="0"/>
          </a:xfrm>
          <a:prstGeom prst="line">
            <a:avLst/>
          </a:prstGeom>
          <a:ln w="1905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custDataLst>
              <p:tags r:id="rId13"/>
            </p:custDataLst>
          </p:nvPr>
        </p:nvCxnSpPr>
        <p:spPr bwMode="gray">
          <a:xfrm>
            <a:off x="2836863" y="4935538"/>
            <a:ext cx="328613" cy="0"/>
          </a:xfrm>
          <a:prstGeom prst="line">
            <a:avLst/>
          </a:prstGeom>
          <a:ln w="19050">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custDataLst>
              <p:tags r:id="rId14"/>
            </p:custDataLst>
          </p:nvPr>
        </p:nvCxnSpPr>
        <p:spPr bwMode="gray">
          <a:xfrm>
            <a:off x="2836863" y="4732338"/>
            <a:ext cx="328613" cy="0"/>
          </a:xfrm>
          <a:prstGeom prst="line">
            <a:avLst/>
          </a:prstGeom>
          <a:ln w="28575">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custDataLst>
              <p:tags r:id="rId15"/>
            </p:custDataLst>
          </p:nvPr>
        </p:nvCxnSpPr>
        <p:spPr bwMode="gray">
          <a:xfrm>
            <a:off x="1325563" y="4935538"/>
            <a:ext cx="328613" cy="0"/>
          </a:xfrm>
          <a:prstGeom prst="line">
            <a:avLst/>
          </a:prstGeom>
          <a:ln w="28575">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16"/>
            </p:custDataLst>
          </p:nvPr>
        </p:nvCxnSpPr>
        <p:spPr bwMode="gray">
          <a:xfrm>
            <a:off x="1325563" y="4732338"/>
            <a:ext cx="328613" cy="0"/>
          </a:xfrm>
          <a:prstGeom prst="line">
            <a:avLst/>
          </a:prstGeom>
          <a:ln w="9525">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Text Placeholder 6715"/>
          <p:cNvSpPr>
            <a:spLocks noGrp="1"/>
          </p:cNvSpPr>
          <p:nvPr>
            <p:custDataLst>
              <p:tags r:id="rId17"/>
            </p:custDataLst>
          </p:nvPr>
        </p:nvSpPr>
        <p:spPr bwMode="auto">
          <a:xfrm>
            <a:off x="3216275" y="4865688"/>
            <a:ext cx="14573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1D286CE-8025-4ECD-8B7B-7ABEFBB9CA39}" type="datetime'''Am''''''be''''r'''''' trigger (w''/'' ''''overl''ay'')'">
              <a:rPr lang="en-US" sz="1000">
                <a:latin typeface="Arial"/>
                <a:cs typeface="Arial"/>
                <a:sym typeface="Arial"/>
              </a:rPr>
              <a:pPr/>
              <a:t>Amber trigger (w/ overlay)</a:t>
            </a:fld>
            <a:endParaRPr lang="en-GB" sz="1000" dirty="0">
              <a:latin typeface="Arial"/>
              <a:cs typeface="Arial"/>
              <a:sym typeface="Arial"/>
            </a:endParaRPr>
          </a:p>
        </p:txBody>
      </p:sp>
      <p:sp>
        <p:nvSpPr>
          <p:cNvPr id="87" name="Text Placeholder 6719"/>
          <p:cNvSpPr>
            <a:spLocks noGrp="1"/>
          </p:cNvSpPr>
          <p:nvPr>
            <p:custDataLst>
              <p:tags r:id="rId18"/>
            </p:custDataLst>
          </p:nvPr>
        </p:nvSpPr>
        <p:spPr bwMode="auto">
          <a:xfrm>
            <a:off x="3216275" y="4662488"/>
            <a:ext cx="9969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C081113-BD32-4A82-A3AD-C02E89509D3A}" type="datetime'''C''CAR ''''''2''0''''1''6'''''''' ''B''''''a''s''e'">
              <a:rPr lang="en-US" sz="1000">
                <a:latin typeface="Arial"/>
                <a:cs typeface="Arial"/>
                <a:sym typeface="Arial"/>
              </a:rPr>
              <a:pPr/>
              <a:t>CCAR 2016 Base</a:t>
            </a:fld>
            <a:endParaRPr lang="en-GB" sz="1000" dirty="0">
              <a:latin typeface="Arial"/>
              <a:cs typeface="Arial"/>
              <a:sym typeface="Arial"/>
            </a:endParaRPr>
          </a:p>
        </p:txBody>
      </p:sp>
      <p:sp>
        <p:nvSpPr>
          <p:cNvPr id="88" name="Text Placeholder 1"/>
          <p:cNvSpPr>
            <a:spLocks noGrp="1"/>
          </p:cNvSpPr>
          <p:nvPr>
            <p:custDataLst>
              <p:tags r:id="rId19"/>
            </p:custDataLst>
          </p:nvPr>
        </p:nvSpPr>
        <p:spPr bwMode="auto">
          <a:xfrm>
            <a:off x="1704975" y="4865688"/>
            <a:ext cx="10302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09DF811C-604A-4136-BBCF-CD9466B8E3E2}" type="datetime'''S''''''tr''a''te''''''g''''i''''c ''''forec''a''st'">
              <a:rPr lang="en-US" sz="1000">
                <a:latin typeface="Arial"/>
                <a:cs typeface="Arial"/>
                <a:sym typeface="Arial"/>
              </a:rPr>
              <a:pPr/>
              <a:t>Strategic forecast</a:t>
            </a:fld>
            <a:r>
              <a:rPr lang="en-US" sz="1000" baseline="30000" smtClean="0">
                <a:latin typeface="Arial"/>
                <a:cs typeface="Arial"/>
                <a:sym typeface="Arial"/>
              </a:rPr>
              <a:t>1</a:t>
            </a:r>
            <a:endParaRPr lang="en-GB" sz="1000" dirty="0">
              <a:latin typeface="Arial"/>
              <a:cs typeface="Arial"/>
              <a:sym typeface="Arial"/>
            </a:endParaRPr>
          </a:p>
        </p:txBody>
      </p:sp>
      <p:sp>
        <p:nvSpPr>
          <p:cNvPr id="89" name="Text Placeholder 6143"/>
          <p:cNvSpPr>
            <a:spLocks noGrp="1"/>
          </p:cNvSpPr>
          <p:nvPr>
            <p:custDataLst>
              <p:tags r:id="rId20"/>
            </p:custDataLst>
          </p:nvPr>
        </p:nvSpPr>
        <p:spPr bwMode="auto">
          <a:xfrm>
            <a:off x="1704975" y="4662488"/>
            <a:ext cx="4238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5E7C918-8C05-4AA5-8DF6-CF6F63930858}" type="datetime'''''H''''''i''sto''''''''''ri''c'''''''''''''">
              <a:rPr lang="en-US" sz="1000">
                <a:latin typeface="Arial"/>
                <a:cs typeface="Arial"/>
                <a:sym typeface="Arial"/>
              </a:rPr>
              <a:pPr/>
              <a:t>Historic</a:t>
            </a:fld>
            <a:endParaRPr lang="en-GB" sz="1000" dirty="0">
              <a:latin typeface="Arial"/>
              <a:cs typeface="Arial"/>
              <a:sym typeface="Arial"/>
            </a:endParaRPr>
          </a:p>
        </p:txBody>
      </p:sp>
      <p:sp>
        <p:nvSpPr>
          <p:cNvPr id="90" name="Text Placeholder 6152"/>
          <p:cNvSpPr>
            <a:spLocks noGrp="1"/>
          </p:cNvSpPr>
          <p:nvPr>
            <p:custDataLst>
              <p:tags r:id="rId21"/>
            </p:custDataLst>
          </p:nvPr>
        </p:nvSpPr>
        <p:spPr bwMode="auto">
          <a:xfrm>
            <a:off x="7162800" y="4662488"/>
            <a:ext cx="12541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8456010-BD75-41A9-9E02-44E94D40A628}" type="datetime'''R''ed ''l''''''''imit (w/''o'' ''''o''ve''r''l''a''y)'">
              <a:rPr lang="en-US" sz="1000">
                <a:latin typeface="Arial"/>
                <a:cs typeface="Arial"/>
                <a:sym typeface="Arial"/>
              </a:rPr>
              <a:pPr/>
              <a:t>Red limit (w/o overlay)</a:t>
            </a:fld>
            <a:endParaRPr lang="en-GB" sz="1000" dirty="0">
              <a:latin typeface="Arial"/>
              <a:cs typeface="Arial"/>
              <a:sym typeface="Arial"/>
            </a:endParaRPr>
          </a:p>
        </p:txBody>
      </p:sp>
      <p:sp>
        <p:nvSpPr>
          <p:cNvPr id="91" name="Text Placeholder 6716"/>
          <p:cNvSpPr>
            <a:spLocks noGrp="1"/>
          </p:cNvSpPr>
          <p:nvPr>
            <p:custDataLst>
              <p:tags r:id="rId22"/>
            </p:custDataLst>
          </p:nvPr>
        </p:nvSpPr>
        <p:spPr bwMode="auto">
          <a:xfrm>
            <a:off x="5154613" y="4865688"/>
            <a:ext cx="15271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C216B1A-3450-46A5-9084-5B7F047AACED}" type="datetime'Amber'' tr''''''''i''''gger'' ''(''''''w/o o''''''v''erlay'')'">
              <a:rPr lang="en-US" sz="1000">
                <a:latin typeface="Arial"/>
                <a:cs typeface="Arial"/>
                <a:sym typeface="Arial"/>
              </a:rPr>
              <a:pPr/>
              <a:t>Amber trigger (w/o overlay)</a:t>
            </a:fld>
            <a:endParaRPr lang="en-GB" sz="1000" dirty="0">
              <a:latin typeface="Arial"/>
              <a:cs typeface="Arial"/>
              <a:sym typeface="Arial"/>
            </a:endParaRPr>
          </a:p>
        </p:txBody>
      </p:sp>
      <p:sp>
        <p:nvSpPr>
          <p:cNvPr id="92" name="Text Placeholder 6713"/>
          <p:cNvSpPr>
            <a:spLocks noGrp="1"/>
          </p:cNvSpPr>
          <p:nvPr>
            <p:custDataLst>
              <p:tags r:id="rId23"/>
            </p:custDataLst>
          </p:nvPr>
        </p:nvSpPr>
        <p:spPr bwMode="auto">
          <a:xfrm>
            <a:off x="5154613" y="4662488"/>
            <a:ext cx="1184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EA478CF-D638-4468-AE9E-7E47A39E5FB4}" type="datetime'Red'''''' ''''l''''''''imi''''t ''(''w''/ o''''verl''a''y)'''">
              <a:rPr lang="en-US" sz="1000">
                <a:latin typeface="Arial"/>
                <a:cs typeface="Arial"/>
                <a:sym typeface="Arial"/>
              </a:rPr>
              <a:pPr/>
              <a:t>Red limit (w/ overlay)</a:t>
            </a:fld>
            <a:endParaRPr lang="en-GB" sz="1000" dirty="0">
              <a:latin typeface="Arial"/>
              <a:cs typeface="Arial"/>
              <a:sym typeface="Arial"/>
            </a:endParaRPr>
          </a:p>
        </p:txBody>
      </p:sp>
      <p:graphicFrame>
        <p:nvGraphicFramePr>
          <p:cNvPr id="94" name="Table 93"/>
          <p:cNvGraphicFramePr>
            <a:graphicFrameLocks noGrp="1"/>
          </p:cNvGraphicFramePr>
          <p:nvPr>
            <p:extLst>
              <p:ext uri="{D42A27DB-BD31-4B8C-83A1-F6EECF244321}">
                <p14:modId xmlns:p14="http://schemas.microsoft.com/office/powerpoint/2010/main" val="191451621"/>
              </p:ext>
            </p:extLst>
          </p:nvPr>
        </p:nvGraphicFramePr>
        <p:xfrm>
          <a:off x="371028" y="5162985"/>
          <a:ext cx="8820597" cy="731520"/>
        </p:xfrm>
        <a:graphic>
          <a:graphicData uri="http://schemas.openxmlformats.org/drawingml/2006/table">
            <a:tbl>
              <a:tblPr firstRow="1" bandRow="1">
                <a:tableStyleId>{839DD9DD-9E6C-4910-8AC0-68ADFF6A6AFC}</a:tableStyleId>
              </a:tblPr>
              <a:tblGrid>
                <a:gridCol w="2940199"/>
                <a:gridCol w="2940199"/>
                <a:gridCol w="2940199"/>
              </a:tblGrid>
              <a:tr h="0">
                <a:tc>
                  <a:txBody>
                    <a:bodyPr/>
                    <a:lstStyle/>
                    <a:p>
                      <a:r>
                        <a:rPr lang="en-GB" sz="1000" dirty="0" smtClean="0">
                          <a:solidFill>
                            <a:schemeClr val="bg1"/>
                          </a:solidFill>
                          <a:latin typeface="Arial" panose="020B0604020202020204" pitchFamily="34" charset="0"/>
                          <a:cs typeface="Arial" panose="020B0604020202020204" pitchFamily="34" charset="0"/>
                        </a:rPr>
                        <a:t>NCO</a:t>
                      </a:r>
                      <a:r>
                        <a:rPr lang="en-GB" sz="1000" baseline="0" dirty="0" smtClean="0">
                          <a:solidFill>
                            <a:schemeClr val="bg1"/>
                          </a:solidFill>
                          <a:latin typeface="Arial" panose="020B0604020202020204" pitchFamily="34" charset="0"/>
                          <a:cs typeface="Arial" panose="020B0604020202020204" pitchFamily="34" charset="0"/>
                        </a:rPr>
                        <a:t> anchor m</a:t>
                      </a:r>
                      <a:r>
                        <a:rPr lang="en-GB" sz="1000" dirty="0" smtClean="0">
                          <a:solidFill>
                            <a:schemeClr val="bg1"/>
                          </a:solidFill>
                          <a:latin typeface="Arial" panose="020B0604020202020204" pitchFamily="34" charset="0"/>
                          <a:cs typeface="Arial" panose="020B0604020202020204" pitchFamily="34" charset="0"/>
                        </a:rPr>
                        <a:t>ethodology</a:t>
                      </a:r>
                      <a:endParaRPr lang="en-GB" sz="1000" dirty="0">
                        <a:solidFill>
                          <a:schemeClr val="bg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GB" sz="1000" dirty="0" smtClean="0">
                          <a:solidFill>
                            <a:schemeClr val="tx1"/>
                          </a:solidFill>
                          <a:latin typeface="Arial" panose="020B0604020202020204" pitchFamily="34" charset="0"/>
                          <a:cs typeface="Arial" panose="020B0604020202020204" pitchFamily="34" charset="0"/>
                        </a:rPr>
                        <a:t>Amber</a:t>
                      </a:r>
                      <a:r>
                        <a:rPr lang="en-GB" sz="1000" baseline="0" dirty="0" smtClean="0">
                          <a:solidFill>
                            <a:schemeClr val="bg1"/>
                          </a:solidFill>
                          <a:latin typeface="Arial" panose="020B0604020202020204" pitchFamily="34" charset="0"/>
                          <a:cs typeface="Arial" panose="020B0604020202020204" pitchFamily="34" charset="0"/>
                        </a:rPr>
                        <a:t> </a:t>
                      </a:r>
                      <a:r>
                        <a:rPr lang="en-GB" sz="1000" baseline="0" dirty="0" smtClean="0">
                          <a:solidFill>
                            <a:schemeClr val="tx1"/>
                          </a:solidFill>
                          <a:latin typeface="Arial" panose="020B0604020202020204" pitchFamily="34" charset="0"/>
                          <a:cs typeface="Arial" panose="020B0604020202020204" pitchFamily="34" charset="0"/>
                        </a:rPr>
                        <a:t>trigger</a:t>
                      </a:r>
                      <a:endParaRPr lang="en-GB"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sz="1000" dirty="0" smtClean="0">
                          <a:solidFill>
                            <a:schemeClr val="bg1"/>
                          </a:solidFill>
                          <a:latin typeface="Arial" panose="020B0604020202020204" pitchFamily="34" charset="0"/>
                          <a:cs typeface="Arial" panose="020B0604020202020204" pitchFamily="34" charset="0"/>
                        </a:rPr>
                        <a:t>Red limit</a:t>
                      </a:r>
                      <a:endParaRPr lang="en-GB" sz="1000" dirty="0">
                        <a:solidFill>
                          <a:schemeClr val="bg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W/</a:t>
                      </a:r>
                      <a:r>
                        <a:rPr lang="en-GB" sz="1000" b="1" baseline="0" dirty="0" smtClean="0">
                          <a:solidFill>
                            <a:schemeClr val="tx1"/>
                          </a:solidFill>
                          <a:latin typeface="Arial" panose="020B0604020202020204" pitchFamily="34" charset="0"/>
                          <a:cs typeface="Arial" panose="020B0604020202020204" pitchFamily="34" charset="0"/>
                        </a:rPr>
                        <a:t> </a:t>
                      </a:r>
                      <a:r>
                        <a:rPr lang="en-GB" sz="1000" b="1" dirty="0" smtClean="0">
                          <a:solidFill>
                            <a:schemeClr val="tx1"/>
                          </a:solidFill>
                          <a:latin typeface="Arial" panose="020B0604020202020204" pitchFamily="34" charset="0"/>
                          <a:cs typeface="Arial" panose="020B0604020202020204" pitchFamily="34" charset="0"/>
                        </a:rPr>
                        <a:t>overlay</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8.6%</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8.8%</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r>
                        <a:rPr lang="en-GB" sz="1000" b="1" baseline="0" dirty="0" smtClean="0">
                          <a:solidFill>
                            <a:schemeClr val="tx1"/>
                          </a:solidFill>
                          <a:latin typeface="Arial" panose="020B0604020202020204" pitchFamily="34" charset="0"/>
                          <a:cs typeface="Arial" panose="020B0604020202020204" pitchFamily="34" charset="0"/>
                        </a:rPr>
                        <a:t>W/o overlay</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9.3%</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GB" sz="1000" b="1" dirty="0" smtClean="0">
                          <a:solidFill>
                            <a:schemeClr val="tx1"/>
                          </a:solidFill>
                          <a:latin typeface="Arial" panose="020B0604020202020204" pitchFamily="34" charset="0"/>
                          <a:cs typeface="Arial" panose="020B0604020202020204" pitchFamily="34" charset="0"/>
                        </a:rPr>
                        <a:t>9.6%</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aphicFrame>
        <p:nvGraphicFramePr>
          <p:cNvPr id="95" name="Object 94"/>
          <p:cNvGraphicFramePr>
            <a:graphicFrameLocks/>
          </p:cNvGraphicFramePr>
          <p:nvPr>
            <p:custDataLst>
              <p:tags r:id="rId24"/>
            </p:custDataLst>
            <p:extLst>
              <p:ext uri="{D42A27DB-BD31-4B8C-83A1-F6EECF244321}">
                <p14:modId xmlns:p14="http://schemas.microsoft.com/office/powerpoint/2010/main" val="4256863949"/>
              </p:ext>
            </p:extLst>
          </p:nvPr>
        </p:nvGraphicFramePr>
        <p:xfrm>
          <a:off x="4991100" y="1790700"/>
          <a:ext cx="4305379" cy="2543130"/>
        </p:xfrm>
        <a:graphic>
          <a:graphicData uri="http://schemas.openxmlformats.org/presentationml/2006/ole">
            <mc:AlternateContent xmlns:mc="http://schemas.openxmlformats.org/markup-compatibility/2006">
              <mc:Choice xmlns:v="urn:schemas-microsoft-com:vml" Requires="v">
                <p:oleObj spid="_x0000_s354689" name="Chart" r:id="rId35" imgW="4305379" imgH="2543130" progId="MSGraph.Chart.8">
                  <p:embed followColorScheme="full"/>
                </p:oleObj>
              </mc:Choice>
              <mc:Fallback>
                <p:oleObj name="Chart" r:id="rId35" imgW="4305379" imgH="2543130" progId="MSGraph.Chart.8">
                  <p:embed followColorScheme="full"/>
                  <p:pic>
                    <p:nvPicPr>
                      <p:cNvPr id="0" name=""/>
                      <p:cNvPicPr/>
                      <p:nvPr/>
                    </p:nvPicPr>
                    <p:blipFill>
                      <a:blip r:embed="rId36"/>
                      <a:stretch>
                        <a:fillRect/>
                      </a:stretch>
                    </p:blipFill>
                    <p:spPr>
                      <a:xfrm>
                        <a:off x="4991100" y="1790700"/>
                        <a:ext cx="4305379" cy="2543130"/>
                      </a:xfrm>
                      <a:prstGeom prst="rect">
                        <a:avLst/>
                      </a:prstGeom>
                    </p:spPr>
                  </p:pic>
                </p:oleObj>
              </mc:Fallback>
            </mc:AlternateContent>
          </a:graphicData>
        </a:graphic>
      </p:graphicFrame>
      <p:sp>
        <p:nvSpPr>
          <p:cNvPr id="96" name="Text Placeholder 6161"/>
          <p:cNvSpPr>
            <a:spLocks noGrp="1"/>
          </p:cNvSpPr>
          <p:nvPr>
            <p:custDataLst>
              <p:tags r:id="rId25"/>
            </p:custDataLst>
          </p:nvPr>
        </p:nvSpPr>
        <p:spPr bwMode="auto">
          <a:xfrm>
            <a:off x="893127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CC9EA5D-F37E-43A6-957D-D637B768C827}" type="datetime'''''J''''''''''''''''''''''''''''''''a''''''''n'' 18'''''''''">
              <a:rPr lang="en-US" sz="1000">
                <a:latin typeface="Arial"/>
                <a:sym typeface="Arial"/>
              </a:rPr>
              <a:pPr/>
              <a:t>Jan 18</a:t>
            </a:fld>
            <a:endParaRPr lang="en-GB" sz="1000" dirty="0">
              <a:latin typeface="Arial"/>
              <a:sym typeface="Arial"/>
            </a:endParaRPr>
          </a:p>
        </p:txBody>
      </p:sp>
      <p:sp>
        <p:nvSpPr>
          <p:cNvPr id="97" name="Text Placeholder 6160"/>
          <p:cNvSpPr>
            <a:spLocks noGrp="1"/>
          </p:cNvSpPr>
          <p:nvPr>
            <p:custDataLst>
              <p:tags r:id="rId26"/>
            </p:custDataLst>
          </p:nvPr>
        </p:nvSpPr>
        <p:spPr bwMode="auto">
          <a:xfrm>
            <a:off x="800735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7F5A61-952D-4910-93A7-FA74949F225B}" type="datetime'''J''''''''''''''''an 1''''''''7'''''''''''''''''''''''''">
              <a:rPr lang="en-US" sz="1000">
                <a:latin typeface="Arial"/>
                <a:sym typeface="Arial"/>
              </a:rPr>
              <a:pPr/>
              <a:t>Jan 17</a:t>
            </a:fld>
            <a:endParaRPr lang="en-GB" sz="1000" dirty="0">
              <a:latin typeface="Arial"/>
              <a:sym typeface="Arial"/>
            </a:endParaRPr>
          </a:p>
        </p:txBody>
      </p:sp>
      <p:sp>
        <p:nvSpPr>
          <p:cNvPr id="98" name="Text Placeholder 11"/>
          <p:cNvSpPr>
            <a:spLocks noGrp="1"/>
          </p:cNvSpPr>
          <p:nvPr>
            <p:custDataLst>
              <p:tags r:id="rId27"/>
            </p:custDataLst>
          </p:nvPr>
        </p:nvSpPr>
        <p:spPr bwMode="auto">
          <a:xfrm>
            <a:off x="708342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4346F70-CC99-4F17-ABE5-DE10092DDB42}" type="datetime'J''an'''''' ''''1''6'''">
              <a:rPr lang="en-US" sz="1000"/>
              <a:pPr/>
              <a:t>Jan 16</a:t>
            </a:fld>
            <a:endParaRPr lang="en-GB" sz="1000" dirty="0"/>
          </a:p>
        </p:txBody>
      </p:sp>
      <p:sp>
        <p:nvSpPr>
          <p:cNvPr id="99" name="Text Placeholder 10"/>
          <p:cNvSpPr>
            <a:spLocks noGrp="1"/>
          </p:cNvSpPr>
          <p:nvPr>
            <p:custDataLst>
              <p:tags r:id="rId28"/>
            </p:custDataLst>
          </p:nvPr>
        </p:nvSpPr>
        <p:spPr bwMode="auto">
          <a:xfrm>
            <a:off x="6169025"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218F7ECF-A4C2-46A1-AAAD-1EA84D39B582}" type="datetime'''''''J''a''''''''''''n'''' ''''''''''''''''''''''15'">
              <a:rPr lang="en-US" sz="1000"/>
              <a:pPr/>
              <a:t>Jan 15</a:t>
            </a:fld>
            <a:endParaRPr lang="en-GB" sz="1000" dirty="0"/>
          </a:p>
        </p:txBody>
      </p:sp>
      <p:sp>
        <p:nvSpPr>
          <p:cNvPr id="100" name="Text Placeholder 9"/>
          <p:cNvSpPr>
            <a:spLocks noGrp="1"/>
          </p:cNvSpPr>
          <p:nvPr>
            <p:custDataLst>
              <p:tags r:id="rId29"/>
            </p:custDataLst>
          </p:nvPr>
        </p:nvSpPr>
        <p:spPr bwMode="auto">
          <a:xfrm>
            <a:off x="5245100" y="4213225"/>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0C4D792B-5D7E-40F1-88E3-738590778549}" type="datetime'''''''J''''''''''''''''a''''''''''''n ''''''''''1''''''''4'''">
              <a:rPr lang="en-US" sz="1000"/>
              <a:pPr/>
              <a:t>Jan 14</a:t>
            </a:fld>
            <a:endParaRPr lang="en-GB" sz="1000" dirty="0"/>
          </a:p>
        </p:txBody>
      </p:sp>
      <mc:AlternateContent xmlns:mc="http://schemas.openxmlformats.org/markup-compatibility/2006" xmlns:a14="http://schemas.microsoft.com/office/drawing/2010/main">
        <mc:Choice Requires="a14">
          <p:sp>
            <p:nvSpPr>
              <p:cNvPr id="53" name="TextBox 52"/>
              <p:cNvSpPr txBox="1"/>
              <p:nvPr/>
            </p:nvSpPr>
            <p:spPr>
              <a:xfrm>
                <a:off x="2128838" y="6260634"/>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128838" y="6260634"/>
                <a:ext cx="2427331" cy="260521"/>
              </a:xfrm>
              <a:prstGeom prst="rect">
                <a:avLst/>
              </a:prstGeom>
              <a:blipFill rotWithShape="1">
                <a:blip r:embed="rId37"/>
                <a:stretch>
                  <a:fillRect l="-251" t="-2326" r="-1508" b="-20930"/>
                </a:stretch>
              </a:blipFill>
            </p:spPr>
            <p:txBody>
              <a:bodyPr/>
              <a:lstStyle/>
              <a:p>
                <a:r>
                  <a:rPr lang="en-GB">
                    <a:noFill/>
                  </a:rPr>
                  <a:t> </a:t>
                </a:r>
              </a:p>
            </p:txBody>
          </p:sp>
        </mc:Fallback>
      </mc:AlternateContent>
      <p:grpSp>
        <p:nvGrpSpPr>
          <p:cNvPr id="47" name="Group 46"/>
          <p:cNvGrpSpPr/>
          <p:nvPr/>
        </p:nvGrpSpPr>
        <p:grpSpPr>
          <a:xfrm>
            <a:off x="367721" y="72184"/>
            <a:ext cx="4266472" cy="189008"/>
            <a:chOff x="403281" y="164517"/>
            <a:chExt cx="4266472" cy="189008"/>
          </a:xfrm>
        </p:grpSpPr>
        <p:sp>
          <p:nvSpPr>
            <p:cNvPr id="54" name="Text Box 75"/>
            <p:cNvSpPr txBox="1">
              <a:spLocks noChangeArrowheads="1"/>
            </p:cNvSpPr>
            <p:nvPr/>
          </p:nvSpPr>
          <p:spPr bwMode="gray">
            <a:xfrm>
              <a:off x="636148" y="166688"/>
              <a:ext cx="403360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SC</a:t>
              </a:r>
              <a:endParaRPr lang="en-US" sz="1200" dirty="0">
                <a:solidFill>
                  <a:schemeClr val="accent1"/>
                </a:solidFill>
              </a:endParaRPr>
            </a:p>
          </p:txBody>
        </p:sp>
        <p:sp>
          <p:nvSpPr>
            <p:cNvPr id="55" name="Oval 5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1028" y="1462088"/>
            <a:ext cx="441007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Forecasted charge-off rates</a:t>
            </a:r>
          </a:p>
          <a:p>
            <a:pPr algn="l">
              <a:lnSpc>
                <a:spcPct val="100000"/>
              </a:lnSpc>
              <a:spcBef>
                <a:spcPts val="0"/>
              </a:spcBef>
              <a:spcAft>
                <a:spcPts val="0"/>
              </a:spcAft>
            </a:pPr>
            <a:r>
              <a:rPr lang="en-US" sz="1200" dirty="0" smtClean="0">
                <a:solidFill>
                  <a:schemeClr val="accent1"/>
                </a:solidFill>
                <a:latin typeface="+mj-lt"/>
              </a:rPr>
              <a:t>%, 12m trailing loss rate vs. 2016 NCO anchor points</a:t>
            </a:r>
            <a:endParaRPr lang="en-US" sz="1200" dirty="0">
              <a:solidFill>
                <a:schemeClr val="accent1"/>
              </a:solidFill>
              <a:latin typeface="+mj-lt"/>
            </a:endParaRPr>
          </a:p>
        </p:txBody>
      </p:sp>
      <p:sp>
        <p:nvSpPr>
          <p:cNvPr id="3" name="TextBox 2"/>
          <p:cNvSpPr txBox="1"/>
          <p:nvPr/>
        </p:nvSpPr>
        <p:spPr>
          <a:xfrm>
            <a:off x="5101813" y="1462088"/>
            <a:ext cx="4080287"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Forecasted charge-off rates</a:t>
            </a:r>
          </a:p>
          <a:p>
            <a:pPr algn="l">
              <a:lnSpc>
                <a:spcPct val="100000"/>
              </a:lnSpc>
              <a:spcBef>
                <a:spcPts val="0"/>
              </a:spcBef>
              <a:spcAft>
                <a:spcPts val="0"/>
              </a:spcAft>
            </a:pPr>
            <a:r>
              <a:rPr lang="en-US" sz="1200" dirty="0" smtClean="0">
                <a:solidFill>
                  <a:schemeClr val="accent1"/>
                </a:solidFill>
                <a:latin typeface="+mj-lt"/>
              </a:rPr>
              <a:t>%, Monthly loss rate vs. 2016 NCO anchor points</a:t>
            </a:r>
            <a:endParaRPr lang="en-US" sz="1200" dirty="0">
              <a:solidFill>
                <a:schemeClr val="accent1"/>
              </a:solidFill>
              <a:latin typeface="+mj-lt"/>
            </a:endParaRPr>
          </a:p>
        </p:txBody>
      </p:sp>
      <p:sp>
        <p:nvSpPr>
          <p:cNvPr id="64"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Test NCO limits against CCAR forecasted rates – SC Auto</a:t>
            </a:r>
            <a:endParaRPr lang="en-US" b="0" dirty="0"/>
          </a:p>
        </p:txBody>
      </p:sp>
      <p:sp>
        <p:nvSpPr>
          <p:cNvPr id="65" name="Rectangle 64"/>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Tree>
    <p:extLst>
      <p:ext uri="{BB962C8B-B14F-4D97-AF65-F5344CB8AC3E}">
        <p14:creationId xmlns:p14="http://schemas.microsoft.com/office/powerpoint/2010/main" val="408362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7721" y="72184"/>
            <a:ext cx="4471656" cy="189008"/>
            <a:chOff x="403281" y="164517"/>
            <a:chExt cx="4471656" cy="189008"/>
          </a:xfrm>
        </p:grpSpPr>
        <p:sp>
          <p:nvSpPr>
            <p:cNvPr id="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7" name="Oval 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17" name="Footnote"/>
          <p:cNvSpPr/>
          <p:nvPr/>
        </p:nvSpPr>
        <p:spPr>
          <a:xfrm>
            <a:off x="365453" y="5929634"/>
            <a:ext cx="5684994" cy="33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FontTx/>
              <a:buAutoNum type="arabicPeriod"/>
            </a:pPr>
            <a:r>
              <a:rPr lang="en-GB" sz="800" dirty="0" smtClean="0"/>
              <a:t>“Commercial </a:t>
            </a:r>
            <a:r>
              <a:rPr lang="en-GB" sz="800" dirty="0"/>
              <a:t>and </a:t>
            </a:r>
            <a:r>
              <a:rPr lang="en-GB" sz="800" dirty="0" smtClean="0"/>
              <a:t>Other” </a:t>
            </a:r>
            <a:r>
              <a:rPr lang="en-GB" sz="800" dirty="0"/>
              <a:t>category is comprised of Commercial Banking, CRE, and Public Sector </a:t>
            </a:r>
            <a:r>
              <a:rPr lang="en-GB" sz="800" dirty="0" smtClean="0"/>
              <a:t>portfolios</a:t>
            </a:r>
          </a:p>
          <a:p>
            <a:pPr marL="112713" indent="-112713" algn="l">
              <a:buFontTx/>
              <a:buAutoNum type="arabicPeriod"/>
            </a:pPr>
            <a:r>
              <a:rPr lang="en-GB" sz="800" dirty="0" smtClean="0">
                <a:solidFill>
                  <a:schemeClr val="tx1"/>
                </a:solidFill>
                <a:latin typeface="+mj-lt"/>
                <a:sym typeface="+mn-lt"/>
              </a:rPr>
              <a:t>Losses based on NCO (see later slides) and RWA</a:t>
            </a:r>
          </a:p>
          <a:p>
            <a:pPr algn="l">
              <a:lnSpc>
                <a:spcPct val="100000"/>
              </a:lnSpc>
              <a:spcBef>
                <a:spcPts val="0"/>
              </a:spcBef>
              <a:spcAft>
                <a:spcPts val="0"/>
              </a:spcAft>
            </a:pPr>
            <a:r>
              <a:rPr lang="en-GB" sz="800" dirty="0" smtClean="0">
                <a:solidFill>
                  <a:schemeClr val="tx1"/>
                </a:solidFill>
                <a:latin typeface="+mj-lt"/>
                <a:sym typeface="+mn-lt"/>
              </a:rPr>
              <a:t>Source: </a:t>
            </a:r>
            <a:r>
              <a:rPr lang="en-US" sz="800" dirty="0" smtClean="0">
                <a:latin typeface="+mj-lt"/>
                <a:sym typeface="+mn-lt"/>
              </a:rPr>
              <a:t>CCAR 2016 results</a:t>
            </a:r>
            <a:endParaRPr lang="en-GB" sz="800" dirty="0">
              <a:solidFill>
                <a:schemeClr val="tx1"/>
              </a:solidFill>
              <a:latin typeface="+mj-lt"/>
              <a:sym typeface="+mn-lt"/>
            </a:endParaRPr>
          </a:p>
        </p:txBody>
      </p:sp>
      <p:sp>
        <p:nvSpPr>
          <p:cNvPr id="8" name="TextBox 7"/>
          <p:cNvSpPr txBox="1"/>
          <p:nvPr/>
        </p:nvSpPr>
        <p:spPr>
          <a:xfrm>
            <a:off x="365453" y="1460694"/>
            <a:ext cx="525780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buffer allocation to loss budgets</a:t>
            </a:r>
          </a:p>
          <a:p>
            <a:pPr algn="l">
              <a:lnSpc>
                <a:spcPct val="100000"/>
              </a:lnSpc>
              <a:spcBef>
                <a:spcPts val="0"/>
              </a:spcBef>
              <a:spcAft>
                <a:spcPts val="0"/>
              </a:spcAft>
            </a:pPr>
            <a:r>
              <a:rPr lang="en-US" sz="1400" dirty="0" smtClean="0">
                <a:solidFill>
                  <a:schemeClr val="accent1"/>
                </a:solidFill>
                <a:latin typeface="+mj-lt"/>
              </a:rPr>
              <a:t>$MM</a:t>
            </a:r>
            <a:endParaRPr lang="en-US" sz="1400" dirty="0">
              <a:solidFill>
                <a:schemeClr val="accent1"/>
              </a:solidFill>
              <a:latin typeface="+mj-lt"/>
            </a:endParaRPr>
          </a:p>
        </p:txBody>
      </p:sp>
      <p:sp>
        <p:nvSpPr>
          <p:cNvPr id="30" name="Content Placeholder 1"/>
          <p:cNvSpPr>
            <a:spLocks noGrp="1"/>
          </p:cNvSpPr>
          <p:nvPr>
            <p:ph sz="quarter" idx="11"/>
          </p:nvPr>
        </p:nvSpPr>
        <p:spPr>
          <a:xfrm>
            <a:off x="852722" y="452510"/>
            <a:ext cx="8161960" cy="435610"/>
          </a:xfrm>
        </p:spPr>
        <p:txBody>
          <a:bodyPr/>
          <a:lstStyle/>
          <a:p>
            <a:r>
              <a:rPr lang="en-US" dirty="0"/>
              <a:t>Calibration</a:t>
            </a:r>
            <a:r>
              <a:rPr lang="en-US" dirty="0" smtClean="0"/>
              <a:t>: </a:t>
            </a:r>
            <a:r>
              <a:rPr lang="en-US" b="0" dirty="0" smtClean="0"/>
              <a:t>Set loss budget range - BSPR</a:t>
            </a:r>
            <a:endParaRPr lang="en-US" dirty="0"/>
          </a:p>
        </p:txBody>
      </p:sp>
      <p:sp>
        <p:nvSpPr>
          <p:cNvPr id="31" name="Rectangle 30"/>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A</a:t>
            </a:r>
          </a:p>
        </p:txBody>
      </p:sp>
      <p:graphicFrame>
        <p:nvGraphicFramePr>
          <p:cNvPr id="32" name="Table 31"/>
          <p:cNvGraphicFramePr>
            <a:graphicFrameLocks noGrp="1"/>
          </p:cNvGraphicFramePr>
          <p:nvPr>
            <p:extLst>
              <p:ext uri="{D42A27DB-BD31-4B8C-83A1-F6EECF244321}">
                <p14:modId xmlns:p14="http://schemas.microsoft.com/office/powerpoint/2010/main" val="3630626649"/>
              </p:ext>
            </p:extLst>
          </p:nvPr>
        </p:nvGraphicFramePr>
        <p:xfrm>
          <a:off x="366714" y="2015731"/>
          <a:ext cx="8859840" cy="2054700"/>
        </p:xfrm>
        <a:graphic>
          <a:graphicData uri="http://schemas.openxmlformats.org/drawingml/2006/table">
            <a:tbl>
              <a:tblPr firstRow="1" bandRow="1"/>
              <a:tblGrid>
                <a:gridCol w="2109985"/>
                <a:gridCol w="1055480"/>
                <a:gridCol w="1016387"/>
                <a:gridCol w="1169497"/>
                <a:gridCol w="1169497"/>
                <a:gridCol w="1169497"/>
                <a:gridCol w="1169497"/>
              </a:tblGrid>
              <a:tr h="0">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baseline="0" dirty="0" smtClean="0">
                          <a:solidFill>
                            <a:schemeClr val="bg1"/>
                          </a:solidFill>
                          <a:latin typeface="Arial" panose="020B0604020202020204" pitchFamily="34" charset="0"/>
                          <a:cs typeface="Arial" panose="020B0604020202020204" pitchFamily="34" charset="0"/>
                        </a:rPr>
                        <a:t>BHC Stress CCAR losses</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Buffer allocation </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Allocated capital buffer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baseline="0" dirty="0" smtClean="0">
                          <a:solidFill>
                            <a:schemeClr val="tx1"/>
                          </a:solidFill>
                          <a:latin typeface="Arial" panose="020B0604020202020204" pitchFamily="34" charset="0"/>
                          <a:cs typeface="Arial" panose="020B0604020202020204" pitchFamily="34" charset="0"/>
                        </a:rPr>
                        <a:t>2016 loss budget</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bg1"/>
                        </a:solidFill>
                        <a:latin typeface="+mj-lt"/>
                        <a:cs typeface="Arial" panose="020B0604020202020204" pitchFamily="34" charset="0"/>
                      </a:endParaRPr>
                    </a:p>
                  </a:txBody>
                  <a:tcPr marL="36576" marR="36576" marT="27432" marB="27432"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37641">
                <a:tc vMerge="1">
                  <a:txBody>
                    <a:bodyPr/>
                    <a:lstStyle/>
                    <a:p>
                      <a:endParaRPr lang="en-US" sz="1200" b="1" dirty="0" smtClean="0">
                        <a:solidFill>
                          <a:srgbClr val="FF0000"/>
                        </a:solidFill>
                        <a:latin typeface="+mj-lt"/>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200" b="1" i="0" baseline="0" dirty="0" smtClean="0">
                        <a:solidFill>
                          <a:schemeClr val="tx1"/>
                        </a:solidFill>
                        <a:latin typeface="+mj-lt"/>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i="0" kern="1200" baseline="0" dirty="0" smtClean="0">
                        <a:solidFill>
                          <a:schemeClr val="accent5"/>
                        </a:solidFill>
                        <a:latin typeface="+mn-lt"/>
                        <a:ea typeface="+mn-ea"/>
                        <a:cs typeface="Arial" panose="020B0604020202020204" pitchFamily="34" charset="0"/>
                      </a:endParaRPr>
                    </a:p>
                  </a:txBody>
                  <a:tcPr marL="36576" marR="36576" marT="27432" marB="27432"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ctr">
                    <a:lnL w="38100" cmpd="sng">
                      <a:solidFill>
                        <a:srgbClr val="FFFFFF"/>
                      </a:solidFill>
                    </a:lnL>
                    <a:lnR w="12700" cmpd="sng">
                      <a:solidFill>
                        <a:srgbClr val="FFFFFF"/>
                      </a:solid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ctr">
                    <a:lnL w="12700" cmpd="sng">
                      <a:solidFill>
                        <a:srgbClr val="FFFFFF"/>
                      </a:solidFill>
                    </a:lnL>
                    <a:lnR w="12700" cmpd="sng">
                      <a:solidFill>
                        <a:srgbClr val="FFFFFF"/>
                      </a:solid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tx1"/>
                          </a:solidFill>
                          <a:latin typeface="Arial" panose="020B0604020202020204" pitchFamily="34" charset="0"/>
                          <a:ea typeface="+mn-ea"/>
                          <a:cs typeface="Arial" panose="020B0604020202020204" pitchFamily="34" charset="0"/>
                        </a:rPr>
                        <a:t>Amber</a:t>
                      </a:r>
                    </a:p>
                  </a:txBody>
                  <a:tcPr marL="36576" marR="36576" marT="27432" marB="27432" anchor="ctr">
                    <a:lnL w="12700" cmpd="sng">
                      <a:solidFill>
                        <a:srgbClr val="FFFFFF"/>
                      </a:solid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i="0" kern="1200" baseline="0" dirty="0" smtClean="0">
                          <a:solidFill>
                            <a:schemeClr val="bg1"/>
                          </a:solidFill>
                          <a:latin typeface="Arial" panose="020B0604020202020204" pitchFamily="34" charset="0"/>
                          <a:ea typeface="+mn-ea"/>
                          <a:cs typeface="Arial" panose="020B0604020202020204" pitchFamily="34" charset="0"/>
                        </a:rPr>
                        <a:t>Red</a:t>
                      </a:r>
                    </a:p>
                  </a:txBody>
                  <a:tcPr marL="36576" marR="36576" marT="27432" marB="27432"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18911">
                <a:tc>
                  <a:txBody>
                    <a:bodyPr/>
                    <a:lstStyle/>
                    <a:p>
                      <a:r>
                        <a:rPr lang="en-US" sz="1100" b="1" dirty="0" smtClean="0">
                          <a:solidFill>
                            <a:schemeClr val="tx1"/>
                          </a:solidFill>
                          <a:latin typeface="Arial" panose="020B0604020202020204" pitchFamily="34" charset="0"/>
                          <a:cs typeface="Arial" panose="020B0604020202020204" pitchFamily="34" charset="0"/>
                        </a:rPr>
                        <a:t>BSPR Credit</a:t>
                      </a:r>
                      <a:r>
                        <a:rPr lang="en-US" sz="1100" b="1" baseline="0" dirty="0" smtClean="0">
                          <a:solidFill>
                            <a:schemeClr val="tx1"/>
                          </a:solidFill>
                          <a:latin typeface="Arial" panose="020B0604020202020204" pitchFamily="34" charset="0"/>
                          <a:cs typeface="Arial" panose="020B0604020202020204" pitchFamily="34" charset="0"/>
                        </a:rPr>
                        <a:t> </a:t>
                      </a:r>
                      <a:r>
                        <a:rPr lang="en-US" sz="1100" b="1" dirty="0" smtClean="0">
                          <a:solidFill>
                            <a:schemeClr val="tx1"/>
                          </a:solidFill>
                          <a:latin typeface="Arial" panose="020B0604020202020204" pitchFamily="34" charset="0"/>
                          <a:cs typeface="Arial" panose="020B0604020202020204" pitchFamily="34" charset="0"/>
                        </a:rPr>
                        <a:t>loss budget</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$255</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100" b="1" i="0" dirty="0" smtClean="0">
                          <a:solidFill>
                            <a:schemeClr val="tx1"/>
                          </a:solidFill>
                          <a:latin typeface="Arial" panose="020B0604020202020204" pitchFamily="34" charset="0"/>
                          <a:cs typeface="Arial" panose="020B0604020202020204" pitchFamily="34" charset="0"/>
                        </a:rPr>
                        <a:t>52%</a:t>
                      </a:r>
                      <a:endParaRPr lang="en-GB" sz="1100" b="1" i="0"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$63</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$89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1" i="0" u="none" strike="noStrike" dirty="0">
                          <a:effectLst/>
                          <a:latin typeface="Arial"/>
                        </a:rPr>
                        <a:t>$318</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$344</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Mortgages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$56</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$14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smtClean="0">
                          <a:effectLst/>
                          <a:latin typeface="Arial"/>
                        </a:rPr>
                        <a:t>$19</a:t>
                      </a:r>
                      <a:endParaRPr lang="en-US" sz="1100" b="0"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$69</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$75</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606060"/>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Commercial and Other</a:t>
                      </a:r>
                      <a:r>
                        <a:rPr lang="en-US" sz="1100" b="0" i="0" u="none" strike="noStrike" baseline="30000" dirty="0" smtClean="0">
                          <a:solidFill>
                            <a:schemeClr val="tx1"/>
                          </a:solidFill>
                          <a:effectLst/>
                          <a:latin typeface="Arial"/>
                        </a:rPr>
                        <a:t>1</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$117</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24%</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$29</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$41</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$146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$158</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606060"/>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a:rPr>
                        <a:t>Personal Loans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a:rPr>
                        <a:t>$34</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$8</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$43</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$46</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solidFill>
                      <a:srgbClr val="FCE0E2"/>
                    </a:solidFill>
                  </a:tcPr>
                </a:tc>
              </a:tr>
              <a:tr h="318911">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a:rPr>
                        <a:t>Credit Cards</a:t>
                      </a:r>
                      <a:endParaRPr lang="en-US" sz="1100" b="0" i="0" u="none" strike="noStrike" dirty="0">
                        <a:solidFill>
                          <a:schemeClr val="tx1"/>
                        </a:solidFill>
                        <a:effectLst/>
                        <a:latin typeface="Arial"/>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smtClean="0">
                          <a:solidFill>
                            <a:schemeClr val="tx1"/>
                          </a:solidFill>
                          <a:effectLst/>
                          <a:latin typeface="Arial"/>
                        </a:rPr>
                        <a:t>$48</a:t>
                      </a:r>
                      <a:endParaRPr lang="en-US" sz="1100" b="0" i="0" u="none" strike="noStrike" dirty="0">
                        <a:solidFill>
                          <a:schemeClr val="tx1"/>
                        </a:solidFill>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b="0" i="0" u="none" strike="noStrike" dirty="0">
                          <a:solidFill>
                            <a:srgbClr val="000000"/>
                          </a:solidFill>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$17</a:t>
                      </a:r>
                    </a:p>
                  </a:txBody>
                  <a:tcPr marL="0" marR="0" marT="0" marB="0"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100" b="0" i="0" u="none" strike="noStrike" dirty="0">
                          <a:effectLst/>
                          <a:latin typeface="Arial"/>
                        </a:rPr>
                        <a:t>$60</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$65</a:t>
                      </a:r>
                    </a:p>
                  </a:txBody>
                  <a:tcPr marL="0" marR="0" marT="0" marB="0"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sp>
        <p:nvSpPr>
          <p:cNvPr id="33" name="Rectangle 32"/>
          <p:cNvSpPr/>
          <p:nvPr/>
        </p:nvSpPr>
        <p:spPr>
          <a:xfrm>
            <a:off x="6869748" y="2479040"/>
            <a:ext cx="2336800" cy="15849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11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42886980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5592"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30" name="Rectangle 29"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37" name="TextBox 36"/>
          <p:cNvSpPr txBox="1"/>
          <p:nvPr/>
        </p:nvSpPr>
        <p:spPr>
          <a:xfrm>
            <a:off x="360542" y="6136044"/>
            <a:ext cx="3060133" cy="123111"/>
          </a:xfrm>
          <a:prstGeom prst="rect">
            <a:avLst/>
          </a:prstGeom>
          <a:noFill/>
        </p:spPr>
        <p:txBody>
          <a:bodyPr wrap="none" lIns="0" tIns="0" rIns="0" bIns="0" rtlCol="0">
            <a:spAutoFit/>
          </a:bodyPr>
          <a:lstStyle/>
          <a:p>
            <a:pPr algn="l">
              <a:lnSpc>
                <a:spcPct val="100000"/>
              </a:lnSpc>
            </a:pPr>
            <a:r>
              <a:rPr lang="en-GB" sz="800" dirty="0" smtClean="0">
                <a:latin typeface="Arial" panose="020B0604020202020204" pitchFamily="34" charset="0"/>
                <a:cs typeface="Arial" panose="020B0604020202020204" pitchFamily="34" charset="0"/>
              </a:rPr>
              <a:t>Calculated as monthly losses $ / monthly outstanding balances * 12</a:t>
            </a:r>
          </a:p>
        </p:txBody>
      </p:sp>
      <p:grpSp>
        <p:nvGrpSpPr>
          <p:cNvPr id="47" name="Group 46"/>
          <p:cNvGrpSpPr/>
          <p:nvPr/>
        </p:nvGrpSpPr>
        <p:grpSpPr>
          <a:xfrm>
            <a:off x="367721" y="72184"/>
            <a:ext cx="4471656" cy="189008"/>
            <a:chOff x="403281" y="164517"/>
            <a:chExt cx="4471656" cy="189008"/>
          </a:xfrm>
        </p:grpSpPr>
        <p:sp>
          <p:nvSpPr>
            <p:cNvPr id="48"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49" name="Oval 4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8" name="Straight Connector 57"/>
          <p:cNvCxnSpPr/>
          <p:nvPr/>
        </p:nvCxnSpPr>
        <p:spPr>
          <a:xfrm>
            <a:off x="4919028" y="1470025"/>
            <a:ext cx="0" cy="473269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9" name="Table 58"/>
          <p:cNvGraphicFramePr>
            <a:graphicFrameLocks noGrp="1"/>
          </p:cNvGraphicFramePr>
          <p:nvPr>
            <p:extLst>
              <p:ext uri="{D42A27DB-BD31-4B8C-83A1-F6EECF244321}">
                <p14:modId xmlns:p14="http://schemas.microsoft.com/office/powerpoint/2010/main" val="3812576687"/>
              </p:ext>
            </p:extLst>
          </p:nvPr>
        </p:nvGraphicFramePr>
        <p:xfrm>
          <a:off x="5219700" y="1488440"/>
          <a:ext cx="3962400" cy="4669764"/>
        </p:xfrm>
        <a:graphic>
          <a:graphicData uri="http://schemas.openxmlformats.org/drawingml/2006/table">
            <a:tbl>
              <a:tblPr firstRow="1" bandRow="1">
                <a:tableStyleId>{839DD9DD-9E6C-4910-8AC0-68ADFF6A6AFC}</a:tableStyleId>
              </a:tblPr>
              <a:tblGrid>
                <a:gridCol w="494989"/>
                <a:gridCol w="3467411"/>
              </a:tblGrid>
              <a:tr h="0">
                <a:tc>
                  <a:txBody>
                    <a:bodyPr/>
                    <a:lstStyle/>
                    <a:p>
                      <a:endParaRPr lang="en-US" sz="1400" b="1" dirty="0">
                        <a:solidFill>
                          <a:srgbClr val="FF0000"/>
                        </a:solidFill>
                      </a:endParaRP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Calibration approach</a:t>
                      </a:r>
                    </a:p>
                  </a:txBody>
                  <a:tcPr marT="9715" marB="9715">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1623695">
                <a:tc>
                  <a:txBody>
                    <a:bodyPr/>
                    <a:lstStyle/>
                    <a:p>
                      <a:pPr algn="ctr"/>
                      <a:r>
                        <a:rPr lang="en-US" sz="3600" b="1" dirty="0" smtClean="0">
                          <a:solidFill>
                            <a:srgbClr val="FF0000"/>
                          </a:solidFill>
                          <a:latin typeface="Arial" panose="020B0604020202020204" pitchFamily="34" charset="0"/>
                          <a:cs typeface="Arial" panose="020B0604020202020204" pitchFamily="34" charset="0"/>
                        </a:rPr>
                        <a:t>B</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For each portfolio, calibrated preliminary anchor point based on </a:t>
                      </a:r>
                      <a:r>
                        <a:rPr lang="en-US" sz="1200" kern="1200" dirty="0" err="1" smtClean="0">
                          <a:solidFill>
                            <a:schemeClr val="tx1"/>
                          </a:solidFill>
                          <a:latin typeface="Arial" panose="020B0604020202020204" pitchFamily="34" charset="0"/>
                          <a:ea typeface="+mn-ea"/>
                          <a:cs typeface="Arial" panose="020B0604020202020204" pitchFamily="34" charset="0"/>
                        </a:rPr>
                        <a:t>CCAR</a:t>
                      </a:r>
                      <a:r>
                        <a:rPr lang="en-US" sz="1200" kern="1200" dirty="0" smtClean="0">
                          <a:solidFill>
                            <a:schemeClr val="tx1"/>
                          </a:solidFill>
                          <a:latin typeface="Arial" panose="020B0604020202020204" pitchFamily="34" charset="0"/>
                          <a:ea typeface="+mn-ea"/>
                          <a:cs typeface="Arial" panose="020B0604020202020204" pitchFamily="34" charset="0"/>
                        </a:rPr>
                        <a:t> </a:t>
                      </a:r>
                      <a:r>
                        <a:rPr lang="en-US" sz="1200" kern="1200" dirty="0" err="1" smtClean="0">
                          <a:solidFill>
                            <a:schemeClr val="tx1"/>
                          </a:solidFill>
                          <a:latin typeface="Arial" panose="020B0604020202020204" pitchFamily="34" charset="0"/>
                          <a:ea typeface="+mn-ea"/>
                          <a:cs typeface="Arial" panose="020B0604020202020204" pitchFamily="34" charset="0"/>
                        </a:rPr>
                        <a:t>BHC</a:t>
                      </a:r>
                      <a:r>
                        <a:rPr lang="en-US" sz="1200" kern="1200" dirty="0" smtClean="0">
                          <a:solidFill>
                            <a:schemeClr val="tx1"/>
                          </a:solidFill>
                          <a:latin typeface="Arial" panose="020B0604020202020204" pitchFamily="34" charset="0"/>
                          <a:ea typeface="+mn-ea"/>
                          <a:cs typeface="Arial" panose="020B0604020202020204" pitchFamily="34" charset="0"/>
                        </a:rPr>
                        <a:t> Stress to Base projected sensitivity</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Used </a:t>
                      </a:r>
                      <a:r>
                        <a:rPr lang="en-US" sz="1200" kern="1200" dirty="0" err="1" smtClean="0">
                          <a:solidFill>
                            <a:schemeClr val="tx1"/>
                          </a:solidFill>
                          <a:latin typeface="Arial" panose="020B0604020202020204" pitchFamily="34" charset="0"/>
                          <a:ea typeface="+mn-ea"/>
                          <a:cs typeface="Arial" panose="020B0604020202020204" pitchFamily="34" charset="0"/>
                        </a:rPr>
                        <a:t>CCAR</a:t>
                      </a:r>
                      <a:r>
                        <a:rPr lang="en-US" sz="1200" kern="1200" dirty="0" smtClean="0">
                          <a:solidFill>
                            <a:schemeClr val="tx1"/>
                          </a:solidFill>
                          <a:latin typeface="Arial" panose="020B0604020202020204" pitchFamily="34" charset="0"/>
                          <a:ea typeface="+mn-ea"/>
                          <a:cs typeface="Arial" panose="020B0604020202020204" pitchFamily="34" charset="0"/>
                        </a:rPr>
                        <a:t> projection as an anchor, but simplicity of models requires review of scalar output vs. historical benchmarks (see below)</a:t>
                      </a:r>
                    </a:p>
                    <a:p>
                      <a:pPr marL="171450" indent="-171450" algn="l" defTabSz="457200" rtl="0" eaLnBrk="1" fontAlgn="b" latinLnBrk="0" hangingPunct="1">
                        <a:lnSpc>
                          <a:spcPct val="100000"/>
                        </a:lnSpc>
                        <a:spcBef>
                          <a:spcPts val="400"/>
                        </a:spcBef>
                        <a:spcAft>
                          <a:spcPts val="0"/>
                        </a:spcAft>
                        <a:buFont typeface="Arial" panose="020B0604020202020204" pitchFamily="34" charset="0"/>
                        <a:buChar char="•"/>
                        <a:defRPr/>
                      </a:pPr>
                      <a:r>
                        <a:rPr lang="en-US" sz="1200" kern="1200" dirty="0" err="1" smtClean="0">
                          <a:solidFill>
                            <a:schemeClr val="tx1"/>
                          </a:solidFill>
                          <a:latin typeface="Arial" panose="020B0604020202020204" pitchFamily="34" charset="0"/>
                          <a:ea typeface="+mn-ea"/>
                          <a:cs typeface="Arial" panose="020B0604020202020204" pitchFamily="34" charset="0"/>
                        </a:rPr>
                        <a:t>BSPR’s</a:t>
                      </a:r>
                      <a:r>
                        <a:rPr lang="en-US" sz="1200" kern="1200" dirty="0" smtClean="0">
                          <a:solidFill>
                            <a:schemeClr val="tx1"/>
                          </a:solidFill>
                          <a:latin typeface="Arial" panose="020B0604020202020204" pitchFamily="34" charset="0"/>
                          <a:ea typeface="+mn-ea"/>
                          <a:cs typeface="Arial" panose="020B0604020202020204" pitchFamily="34" charset="0"/>
                        </a:rPr>
                        <a:t> total portfolio was calculated as the weighted average of its sub-portfolios</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2780894">
                <a:tc>
                  <a:txBody>
                    <a:bodyPr/>
                    <a:lstStyle/>
                    <a:p>
                      <a:pPr algn="ctr"/>
                      <a:r>
                        <a:rPr lang="en-US" sz="3600" b="1" dirty="0" smtClean="0">
                          <a:solidFill>
                            <a:srgbClr val="FF0000"/>
                          </a:solidFill>
                          <a:latin typeface="Arial" panose="020B0604020202020204" pitchFamily="34" charset="0"/>
                          <a:cs typeface="Arial" panose="020B0604020202020204" pitchFamily="34" charset="0"/>
                        </a:rPr>
                        <a:t>D</a:t>
                      </a:r>
                      <a:endParaRPr lang="en-US" sz="3600" b="1" dirty="0">
                        <a:solidFill>
                          <a:srgbClr val="FF0000"/>
                        </a:solidFill>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Arial" panose="020B0604020202020204" pitchFamily="34" charset="0"/>
                          <a:cs typeface="Arial" panose="020B0604020202020204" pitchFamily="34" charset="0"/>
                        </a:rPr>
                        <a:t>Management reviewed the sub-portfolios</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anchor points</a:t>
                      </a:r>
                      <a:r>
                        <a:rPr lang="en-US" sz="1200" baseline="0" dirty="0" smtClean="0">
                          <a:latin typeface="Arial" panose="020B0604020202020204" pitchFamily="34" charset="0"/>
                          <a:cs typeface="Arial" panose="020B0604020202020204" pitchFamily="34" charset="0"/>
                        </a:rPr>
                        <a:t> and adjusted the scalars for the sub-portfolios based on comparable historical benchmarks</a:t>
                      </a:r>
                      <a:endParaRPr lang="en-US" sz="1200" dirty="0"/>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extBox 1"/>
          <p:cNvSpPr txBox="1"/>
          <p:nvPr/>
        </p:nvSpPr>
        <p:spPr>
          <a:xfrm>
            <a:off x="366712" y="1469120"/>
            <a:ext cx="4095751"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BSPR</a:t>
            </a:r>
            <a:r>
              <a:rPr lang="en-US" sz="1200" b="1" dirty="0" smtClean="0">
                <a:solidFill>
                  <a:schemeClr val="accent1"/>
                </a:solidFill>
                <a:latin typeface="+mj-lt"/>
              </a:rPr>
              <a:t> </a:t>
            </a:r>
            <a:r>
              <a:rPr lang="en-US" sz="1200" b="1" dirty="0" err="1" smtClean="0">
                <a:solidFill>
                  <a:schemeClr val="accent1"/>
                </a:solidFill>
                <a:latin typeface="+mj-lt"/>
              </a:rPr>
              <a:t>CCAR</a:t>
            </a:r>
            <a:r>
              <a:rPr lang="en-US" sz="1200" b="1" dirty="0" smtClean="0">
                <a:solidFill>
                  <a:schemeClr val="accent1"/>
                </a:solidFill>
                <a:latin typeface="+mj-lt"/>
              </a:rPr>
              <a:t> Base vs. </a:t>
            </a:r>
            <a:r>
              <a:rPr lang="en-US" sz="1200" b="1" dirty="0" err="1" smtClean="0">
                <a:solidFill>
                  <a:schemeClr val="accent1"/>
                </a:solidFill>
                <a:latin typeface="+mj-lt"/>
              </a:rPr>
              <a:t>BHC</a:t>
            </a:r>
            <a:r>
              <a:rPr lang="en-US" sz="1200" b="1" dirty="0" smtClean="0">
                <a:solidFill>
                  <a:schemeClr val="accent1"/>
                </a:solidFill>
                <a:latin typeface="+mj-lt"/>
              </a:rPr>
              <a:t> Stress monthly NCO rates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2016 PQ1–PQ9, annualized %</a:t>
            </a:r>
            <a:endParaRPr lang="en-US" sz="1200" dirty="0">
              <a:solidFill>
                <a:schemeClr val="accent1"/>
              </a:solidFill>
              <a:latin typeface="+mj-lt"/>
            </a:endParaRPr>
          </a:p>
        </p:txBody>
      </p:sp>
      <p:sp>
        <p:nvSpPr>
          <p:cNvPr id="63" name="Rectangle 62"/>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D</a:t>
            </a:r>
            <a:endParaRPr lang="en-US" sz="4000" b="1" dirty="0">
              <a:solidFill>
                <a:srgbClr val="FF0000"/>
              </a:solidFill>
              <a:latin typeface="Arial" panose="020B0604020202020204" pitchFamily="34" charset="0"/>
              <a:cs typeface="Arial" panose="020B0604020202020204" pitchFamily="34" charset="0"/>
            </a:endParaRPr>
          </a:p>
        </p:txBody>
      </p:sp>
      <p:sp>
        <p:nvSpPr>
          <p:cNvPr id="64" name="Content Placeholder 1"/>
          <p:cNvSpPr>
            <a:spLocks noGrp="1"/>
          </p:cNvSpPr>
          <p:nvPr>
            <p:ph sz="quarter" idx="11"/>
          </p:nvPr>
        </p:nvSpPr>
        <p:spPr>
          <a:xfrm>
            <a:off x="1381598" y="452510"/>
            <a:ext cx="7633084" cy="435610"/>
          </a:xfrm>
        </p:spPr>
        <p:txBody>
          <a:bodyPr/>
          <a:lstStyle/>
          <a:p>
            <a:r>
              <a:rPr lang="en-US" dirty="0" smtClean="0"/>
              <a:t>Calibration: </a:t>
            </a:r>
            <a:r>
              <a:rPr lang="en-US" b="0" dirty="0"/>
              <a:t>Establish relativity between base and </a:t>
            </a:r>
            <a:r>
              <a:rPr lang="en-US" b="0" dirty="0" smtClean="0"/>
              <a:t>stress - BSPR</a:t>
            </a:r>
            <a:endParaRPr lang="en-US" b="0" dirty="0"/>
          </a:p>
        </p:txBody>
      </p:sp>
      <p:graphicFrame>
        <p:nvGraphicFramePr>
          <p:cNvPr id="65" name="Object 64"/>
          <p:cNvGraphicFramePr>
            <a:graphicFrameLocks/>
          </p:cNvGraphicFramePr>
          <p:nvPr>
            <p:custDataLst>
              <p:tags r:id="rId4"/>
            </p:custDataLst>
            <p:extLst>
              <p:ext uri="{D42A27DB-BD31-4B8C-83A1-F6EECF244321}">
                <p14:modId xmlns:p14="http://schemas.microsoft.com/office/powerpoint/2010/main" val="3512955317"/>
              </p:ext>
            </p:extLst>
          </p:nvPr>
        </p:nvGraphicFramePr>
        <p:xfrm>
          <a:off x="571500" y="1981200"/>
          <a:ext cx="3971857" cy="2762340"/>
        </p:xfrm>
        <a:graphic>
          <a:graphicData uri="http://schemas.openxmlformats.org/presentationml/2006/ole">
            <mc:AlternateContent xmlns:mc="http://schemas.openxmlformats.org/markup-compatibility/2006">
              <mc:Choice xmlns:v="urn:schemas-microsoft-com:vml" Requires="v">
                <p:oleObj spid="_x0000_s355593" name="Chart" r:id="rId33" imgW="3971857" imgH="2762340" progId="MSGraph.Chart.8">
                  <p:embed followColorScheme="full"/>
                </p:oleObj>
              </mc:Choice>
              <mc:Fallback>
                <p:oleObj name="Chart" r:id="rId33" imgW="3971857" imgH="2762340" progId="MSGraph.Chart.8">
                  <p:embed followColorScheme="full"/>
                  <p:pic>
                    <p:nvPicPr>
                      <p:cNvPr id="0" name=""/>
                      <p:cNvPicPr/>
                      <p:nvPr/>
                    </p:nvPicPr>
                    <p:blipFill>
                      <a:blip r:embed="rId34"/>
                      <a:stretch>
                        <a:fillRect/>
                      </a:stretch>
                    </p:blipFill>
                    <p:spPr>
                      <a:xfrm>
                        <a:off x="571500" y="1981200"/>
                        <a:ext cx="3971857" cy="2762340"/>
                      </a:xfrm>
                      <a:prstGeom prst="rect">
                        <a:avLst/>
                      </a:prstGeom>
                    </p:spPr>
                  </p:pic>
                </p:oleObj>
              </mc:Fallback>
            </mc:AlternateContent>
          </a:graphicData>
        </a:graphic>
      </p:graphicFrame>
      <p:sp>
        <p:nvSpPr>
          <p:cNvPr id="66" name="Text Placeholder 90"/>
          <p:cNvSpPr>
            <a:spLocks noGrp="1"/>
          </p:cNvSpPr>
          <p:nvPr>
            <p:custDataLst>
              <p:tags r:id="rId5"/>
            </p:custDataLst>
          </p:nvPr>
        </p:nvSpPr>
        <p:spPr bwMode="gray">
          <a:xfrm>
            <a:off x="339725" y="2752725"/>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3FB738F-F4C9-4182-B5BD-11982B8B9C51}" type="datetime'''''''''''''''1''''''''''''''0''''''''''''.0'''''''''''''''''">
              <a:rPr lang="en-US" sz="1000">
                <a:cs typeface="Arial"/>
              </a:rPr>
              <a:pPr/>
              <a:t>10.0</a:t>
            </a:fld>
            <a:endParaRPr lang="en-US" sz="1000" dirty="0">
              <a:latin typeface="Arial"/>
              <a:cs typeface="Arial"/>
              <a:sym typeface="Arial"/>
            </a:endParaRPr>
          </a:p>
        </p:txBody>
      </p:sp>
      <p:sp>
        <p:nvSpPr>
          <p:cNvPr id="67" name="Text Placeholder 89"/>
          <p:cNvSpPr>
            <a:spLocks noGrp="1"/>
          </p:cNvSpPr>
          <p:nvPr>
            <p:custDataLst>
              <p:tags r:id="rId6"/>
            </p:custDataLst>
          </p:nvPr>
        </p:nvSpPr>
        <p:spPr bwMode="gray">
          <a:xfrm>
            <a:off x="409575" y="3476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AE0DFFB-177B-4C32-BE66-A6F35D045306}" type="datetime'''''6''''''''''''''''''''''.''''''''''''''''''0'''">
              <a:rPr lang="en-US" sz="1000">
                <a:cs typeface="Arial"/>
              </a:rPr>
              <a:pPr/>
              <a:t>6.0</a:t>
            </a:fld>
            <a:endParaRPr lang="en-US" sz="1000" dirty="0">
              <a:latin typeface="Arial"/>
              <a:cs typeface="Arial"/>
              <a:sym typeface="Arial"/>
            </a:endParaRPr>
          </a:p>
        </p:txBody>
      </p:sp>
      <p:sp>
        <p:nvSpPr>
          <p:cNvPr id="68" name="Text Placeholder 88"/>
          <p:cNvSpPr>
            <a:spLocks noGrp="1"/>
          </p:cNvSpPr>
          <p:nvPr>
            <p:custDataLst>
              <p:tags r:id="rId7"/>
            </p:custDataLst>
          </p:nvPr>
        </p:nvSpPr>
        <p:spPr bwMode="gray">
          <a:xfrm>
            <a:off x="4095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6FC6525-C948-45CD-B3B3-976D6D8B464E}" type="datetime'''''2''''.''''''''''''''''''''''''''''''''''''''''''''0'">
              <a:rPr lang="en-US" sz="1000">
                <a:cs typeface="Arial"/>
              </a:rPr>
              <a:pPr/>
              <a:t>2.0</a:t>
            </a:fld>
            <a:endParaRPr lang="en-US" sz="1000" dirty="0">
              <a:latin typeface="Arial"/>
              <a:cs typeface="Arial"/>
              <a:sym typeface="Arial"/>
            </a:endParaRPr>
          </a:p>
        </p:txBody>
      </p:sp>
      <p:sp>
        <p:nvSpPr>
          <p:cNvPr id="69" name="Text Placeholder 35"/>
          <p:cNvSpPr>
            <a:spLocks noGrp="1"/>
          </p:cNvSpPr>
          <p:nvPr>
            <p:custDataLst>
              <p:tags r:id="rId8"/>
            </p:custDataLst>
          </p:nvPr>
        </p:nvSpPr>
        <p:spPr bwMode="gray">
          <a:xfrm>
            <a:off x="409575" y="45720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DC666F4-34CA-48D2-B401-E6755CB7492F}" type="datetime'''''''''0''''.''''0'''''''''''''''''''">
              <a:rPr lang="en-US" sz="1000">
                <a:cs typeface="Arial"/>
              </a:rPr>
              <a:pPr/>
              <a:t>0.0</a:t>
            </a:fld>
            <a:endParaRPr lang="en-US" sz="1000" dirty="0">
              <a:latin typeface="Arial"/>
              <a:cs typeface="Arial"/>
              <a:sym typeface="Arial"/>
            </a:endParaRPr>
          </a:p>
        </p:txBody>
      </p:sp>
      <p:sp>
        <p:nvSpPr>
          <p:cNvPr id="70" name="Text Placeholder 85"/>
          <p:cNvSpPr>
            <a:spLocks noGrp="1"/>
          </p:cNvSpPr>
          <p:nvPr>
            <p:custDataLst>
              <p:tags r:id="rId9"/>
            </p:custDataLst>
          </p:nvPr>
        </p:nvSpPr>
        <p:spPr bwMode="gray">
          <a:xfrm>
            <a:off x="409575" y="3114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7302D75-D728-4B14-89CB-5D7EAD7B9189}" type="datetime'''''''''''''''''''''8''''.''''''''''''''''''''''''''''''''''0'">
              <a:rPr lang="en-US" sz="1000">
                <a:cs typeface="Arial"/>
              </a:rPr>
              <a:pPr/>
              <a:t>8.0</a:t>
            </a:fld>
            <a:endParaRPr lang="en-US" sz="1000" dirty="0">
              <a:latin typeface="Arial"/>
              <a:cs typeface="Arial"/>
              <a:sym typeface="Arial"/>
            </a:endParaRPr>
          </a:p>
        </p:txBody>
      </p:sp>
      <p:sp>
        <p:nvSpPr>
          <p:cNvPr id="71" name="Text Placeholder 91"/>
          <p:cNvSpPr>
            <a:spLocks noGrp="1"/>
          </p:cNvSpPr>
          <p:nvPr>
            <p:custDataLst>
              <p:tags r:id="rId10"/>
            </p:custDataLst>
          </p:nvPr>
        </p:nvSpPr>
        <p:spPr bwMode="gray">
          <a:xfrm>
            <a:off x="339725" y="201930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22EDE0F8-37FC-41AE-B758-773B5943CE55}" type="datetime'1''''''''''''''''''''''4''''''''''''''''''''''''''''.0'">
              <a:rPr lang="en-US" sz="1000">
                <a:cs typeface="Arial"/>
              </a:rPr>
              <a:pPr/>
              <a:t>14.0</a:t>
            </a:fld>
            <a:endParaRPr lang="en-US" sz="1000" dirty="0">
              <a:latin typeface="Arial"/>
              <a:cs typeface="Arial"/>
              <a:sym typeface="Arial"/>
            </a:endParaRPr>
          </a:p>
        </p:txBody>
      </p:sp>
      <p:sp>
        <p:nvSpPr>
          <p:cNvPr id="72" name="Text Placeholder 86"/>
          <p:cNvSpPr>
            <a:spLocks noGrp="1"/>
          </p:cNvSpPr>
          <p:nvPr>
            <p:custDataLst>
              <p:tags r:id="rId11"/>
            </p:custDataLst>
          </p:nvPr>
        </p:nvSpPr>
        <p:spPr bwMode="gray">
          <a:xfrm>
            <a:off x="339725" y="23812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A47F99F-BAB5-4F30-B741-1503A1EA486C}" type="datetime'''1''2''''''''''''''''''.''''''''''''''''0'''''''''''">
              <a:rPr lang="en-US" sz="1000">
                <a:cs typeface="Arial"/>
              </a:rPr>
              <a:pPr/>
              <a:t>12.0</a:t>
            </a:fld>
            <a:endParaRPr lang="en-US" sz="1000" dirty="0">
              <a:latin typeface="Arial"/>
              <a:cs typeface="Arial"/>
              <a:sym typeface="Arial"/>
            </a:endParaRPr>
          </a:p>
        </p:txBody>
      </p:sp>
      <p:sp>
        <p:nvSpPr>
          <p:cNvPr id="73" name="Text Placeholder 84"/>
          <p:cNvSpPr>
            <a:spLocks noGrp="1"/>
          </p:cNvSpPr>
          <p:nvPr>
            <p:custDataLst>
              <p:tags r:id="rId12"/>
            </p:custDataLst>
          </p:nvPr>
        </p:nvSpPr>
        <p:spPr bwMode="gray">
          <a:xfrm>
            <a:off x="409575" y="3838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0B4C9C4-97F2-4ABF-BB4A-AAA468728742}" type="datetime'''''''''''''''''''4.''''''''0'">
              <a:rPr lang="en-US" sz="1000">
                <a:cs typeface="Arial"/>
              </a:rPr>
              <a:pPr/>
              <a:t>4.0</a:t>
            </a:fld>
            <a:endParaRPr lang="en-US" sz="1000" dirty="0">
              <a:latin typeface="Arial"/>
              <a:cs typeface="Arial"/>
              <a:sym typeface="Arial"/>
            </a:endParaRPr>
          </a:p>
        </p:txBody>
      </p:sp>
      <p:sp>
        <p:nvSpPr>
          <p:cNvPr id="74" name="Text Placeholder 33"/>
          <p:cNvSpPr>
            <a:spLocks noGrp="1"/>
          </p:cNvSpPr>
          <p:nvPr>
            <p:custDataLst>
              <p:tags r:id="rId13"/>
            </p:custDataLst>
          </p:nvPr>
        </p:nvSpPr>
        <p:spPr bwMode="auto">
          <a:xfrm>
            <a:off x="384968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68499A-3FBB-4CE1-946A-46A83911701B}" type="datetime'''P''''''''Q''''''''8'''''''''''''''''''''''''''''''">
              <a:rPr lang="en-US" sz="1000">
                <a:cs typeface="Arial"/>
              </a:rPr>
              <a:pPr/>
              <a:t>PQ8</a:t>
            </a:fld>
            <a:endParaRPr lang="en-US" sz="1000" dirty="0">
              <a:latin typeface="Arial"/>
              <a:cs typeface="Arial"/>
              <a:sym typeface="Arial"/>
            </a:endParaRPr>
          </a:p>
        </p:txBody>
      </p:sp>
      <p:sp>
        <p:nvSpPr>
          <p:cNvPr id="77" name="Text Placeholder 31"/>
          <p:cNvSpPr>
            <a:spLocks noGrp="1"/>
          </p:cNvSpPr>
          <p:nvPr>
            <p:custDataLst>
              <p:tags r:id="rId14"/>
            </p:custDataLst>
          </p:nvPr>
        </p:nvSpPr>
        <p:spPr bwMode="auto">
          <a:xfrm>
            <a:off x="29067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79CC94D-E4B5-4FA5-A7E0-7F19CDF139D0}" type="datetime'''''''''''P''Q''''''''''''''''''''''''''''6'''''''''''''''">
              <a:rPr lang="en-US" sz="1000">
                <a:cs typeface="Arial"/>
              </a:rPr>
              <a:pPr/>
              <a:t>PQ6</a:t>
            </a:fld>
            <a:endParaRPr lang="en-US" sz="1000" dirty="0">
              <a:latin typeface="Arial"/>
              <a:cs typeface="Arial"/>
              <a:sym typeface="Arial"/>
            </a:endParaRPr>
          </a:p>
        </p:txBody>
      </p:sp>
      <p:sp>
        <p:nvSpPr>
          <p:cNvPr id="78" name="Text Placeholder 32"/>
          <p:cNvSpPr>
            <a:spLocks noGrp="1"/>
          </p:cNvSpPr>
          <p:nvPr>
            <p:custDataLst>
              <p:tags r:id="rId15"/>
            </p:custDataLst>
          </p:nvPr>
        </p:nvSpPr>
        <p:spPr bwMode="auto">
          <a:xfrm>
            <a:off x="33734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84D3342-8B4F-4DD6-80F7-85149AAE510C}" type="datetime'''''''''''''P''''''''''''''''''''''''''Q''''''''7'''''''">
              <a:rPr lang="en-US" sz="1000">
                <a:cs typeface="Arial"/>
              </a:rPr>
              <a:pPr/>
              <a:t>PQ7</a:t>
            </a:fld>
            <a:endParaRPr lang="en-US" sz="1000" dirty="0">
              <a:latin typeface="Arial"/>
              <a:cs typeface="Arial"/>
              <a:sym typeface="Arial"/>
            </a:endParaRPr>
          </a:p>
        </p:txBody>
      </p:sp>
      <p:sp>
        <p:nvSpPr>
          <p:cNvPr id="79" name="Text Placeholder 30"/>
          <p:cNvSpPr>
            <a:spLocks noGrp="1"/>
          </p:cNvSpPr>
          <p:nvPr>
            <p:custDataLst>
              <p:tags r:id="rId16"/>
            </p:custDataLst>
          </p:nvPr>
        </p:nvSpPr>
        <p:spPr bwMode="auto">
          <a:xfrm>
            <a:off x="243998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C6FE4EE-A3BB-4404-8A98-32F8F5950B1B}" type="datetime'''''''''''''''''''P''''''''''''''''''''''''''''''''''Q5'''">
              <a:rPr lang="en-US" sz="1000">
                <a:cs typeface="Arial"/>
              </a:rPr>
              <a:pPr/>
              <a:t>PQ5</a:t>
            </a:fld>
            <a:endParaRPr lang="en-US" sz="1000" dirty="0">
              <a:latin typeface="Arial"/>
              <a:cs typeface="Arial"/>
              <a:sym typeface="Arial"/>
            </a:endParaRPr>
          </a:p>
        </p:txBody>
      </p:sp>
      <p:sp>
        <p:nvSpPr>
          <p:cNvPr id="80" name="Text Placeholder 34"/>
          <p:cNvSpPr>
            <a:spLocks noGrp="1"/>
          </p:cNvSpPr>
          <p:nvPr>
            <p:custDataLst>
              <p:tags r:id="rId17"/>
            </p:custDataLst>
          </p:nvPr>
        </p:nvSpPr>
        <p:spPr bwMode="auto">
          <a:xfrm>
            <a:off x="43164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57A9C73-358F-4F74-98CB-342C14A7302F}" type="datetime'''''''''''''P''''''Q''''''''''''''9'''''''''''''''">
              <a:rPr lang="en-US" sz="1000">
                <a:cs typeface="Arial"/>
              </a:rPr>
              <a:pPr/>
              <a:t>PQ9</a:t>
            </a:fld>
            <a:endParaRPr lang="en-US" sz="1000" dirty="0">
              <a:latin typeface="Arial"/>
              <a:cs typeface="Arial"/>
              <a:sym typeface="Arial"/>
            </a:endParaRPr>
          </a:p>
        </p:txBody>
      </p:sp>
      <p:sp>
        <p:nvSpPr>
          <p:cNvPr id="81" name="Text Placeholder 29"/>
          <p:cNvSpPr>
            <a:spLocks noGrp="1"/>
          </p:cNvSpPr>
          <p:nvPr>
            <p:custDataLst>
              <p:tags r:id="rId18"/>
            </p:custDataLst>
          </p:nvPr>
        </p:nvSpPr>
        <p:spPr bwMode="auto">
          <a:xfrm>
            <a:off x="19637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6C21DFE-D3C6-47AC-95CD-57C75F07FAC3}" type="datetime'''''''''''''''P''Q''''''''''''''''''''''''''''4'">
              <a:rPr lang="en-US" sz="1000">
                <a:cs typeface="Arial"/>
              </a:rPr>
              <a:pPr/>
              <a:t>PQ4</a:t>
            </a:fld>
            <a:endParaRPr lang="en-US" sz="1000" dirty="0">
              <a:latin typeface="Arial"/>
              <a:cs typeface="Arial"/>
              <a:sym typeface="Arial"/>
            </a:endParaRPr>
          </a:p>
        </p:txBody>
      </p:sp>
      <p:sp>
        <p:nvSpPr>
          <p:cNvPr id="82" name="Text Placeholder 28"/>
          <p:cNvSpPr>
            <a:spLocks noGrp="1"/>
          </p:cNvSpPr>
          <p:nvPr>
            <p:custDataLst>
              <p:tags r:id="rId19"/>
            </p:custDataLst>
          </p:nvPr>
        </p:nvSpPr>
        <p:spPr bwMode="auto">
          <a:xfrm>
            <a:off x="149701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F50BC07-0EFF-4E59-B93F-17F951655168}" type="datetime'''''''''''''''''''''''''''''''P''Q''''''''''''''''''3'''">
              <a:rPr lang="en-US" sz="1000">
                <a:cs typeface="Arial"/>
              </a:rPr>
              <a:pPr/>
              <a:t>PQ3</a:t>
            </a:fld>
            <a:endParaRPr lang="en-US" sz="1000" dirty="0">
              <a:latin typeface="Arial"/>
              <a:cs typeface="Arial"/>
              <a:sym typeface="Arial"/>
            </a:endParaRPr>
          </a:p>
        </p:txBody>
      </p:sp>
      <p:sp>
        <p:nvSpPr>
          <p:cNvPr id="83" name="Text Placeholder 27"/>
          <p:cNvSpPr>
            <a:spLocks noGrp="1"/>
          </p:cNvSpPr>
          <p:nvPr>
            <p:custDataLst>
              <p:tags r:id="rId20"/>
            </p:custDataLst>
          </p:nvPr>
        </p:nvSpPr>
        <p:spPr bwMode="auto">
          <a:xfrm>
            <a:off x="1020763"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6C49B6-0A78-43F9-8265-01F13EE45A67}" type="datetime'''''P''''''''''''''Q''''''''''''''''''''''''''''2'''''">
              <a:rPr lang="en-US" sz="1000">
                <a:cs typeface="Arial"/>
              </a:rPr>
              <a:pPr/>
              <a:t>PQ2</a:t>
            </a:fld>
            <a:endParaRPr lang="en-US" sz="1000" dirty="0">
              <a:latin typeface="Arial"/>
              <a:cs typeface="Arial"/>
              <a:sym typeface="Arial"/>
            </a:endParaRPr>
          </a:p>
        </p:txBody>
      </p:sp>
      <p:sp>
        <p:nvSpPr>
          <p:cNvPr id="84" name="Text Placeholder 26"/>
          <p:cNvSpPr>
            <a:spLocks noGrp="1"/>
          </p:cNvSpPr>
          <p:nvPr>
            <p:custDataLst>
              <p:tags r:id="rId21"/>
            </p:custDataLst>
          </p:nvPr>
        </p:nvSpPr>
        <p:spPr bwMode="auto">
          <a:xfrm>
            <a:off x="554038" y="4765675"/>
            <a:ext cx="265113"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2412C0F-31A6-4FE7-A334-84C1C3561EAD}" type="datetime'''''''''''''''''''''''''''''''''P''''''Q''''''1'">
              <a:rPr lang="en-US" sz="1000">
                <a:cs typeface="Arial"/>
              </a:rPr>
              <a:pPr/>
              <a:t>PQ1</a:t>
            </a:fld>
            <a:endParaRPr lang="en-US" sz="1000" dirty="0">
              <a:latin typeface="Arial"/>
              <a:cs typeface="Arial"/>
              <a:sym typeface="Arial"/>
            </a:endParaRPr>
          </a:p>
        </p:txBody>
      </p:sp>
      <p:cxnSp>
        <p:nvCxnSpPr>
          <p:cNvPr id="85" name="Straight Connector 84"/>
          <p:cNvCxnSpPr/>
          <p:nvPr>
            <p:custDataLst>
              <p:tags r:id="rId22"/>
            </p:custDataLst>
          </p:nvPr>
        </p:nvCxnSpPr>
        <p:spPr bwMode="gray">
          <a:xfrm>
            <a:off x="2400300" y="5299075"/>
            <a:ext cx="285750"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23"/>
            </p:custDataLst>
          </p:nvPr>
        </p:nvCxnSpPr>
        <p:spPr bwMode="gray">
          <a:xfrm>
            <a:off x="2400300" y="5095875"/>
            <a:ext cx="285750" cy="0"/>
          </a:xfrm>
          <a:prstGeom prst="line">
            <a:avLst/>
          </a:prstGeom>
          <a:ln w="19050">
            <a:solidFill>
              <a:srgbClr val="008AB3"/>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24"/>
            </p:custDataLst>
          </p:nvPr>
        </p:nvCxnSpPr>
        <p:spPr bwMode="gray">
          <a:xfrm>
            <a:off x="730250" y="5299075"/>
            <a:ext cx="285750"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25"/>
            </p:custDataLst>
          </p:nvPr>
        </p:nvCxnSpPr>
        <p:spPr bwMode="gray">
          <a:xfrm>
            <a:off x="730250" y="5095875"/>
            <a:ext cx="285750"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 Placeholder 14"/>
          <p:cNvSpPr>
            <a:spLocks noGrp="1"/>
          </p:cNvSpPr>
          <p:nvPr>
            <p:custDataLst>
              <p:tags r:id="rId26"/>
            </p:custDataLst>
          </p:nvPr>
        </p:nvSpPr>
        <p:spPr bwMode="auto">
          <a:xfrm>
            <a:off x="2736850" y="5229225"/>
            <a:ext cx="14335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8C1D465-53F9-4F7A-B121-C6BA707AE4F7}" type="datetime'''''A''''ver''''age ''''Stre''''ss'''' NCO ''rat''''''''''''e'">
              <a:rPr lang="en-US" sz="1000">
                <a:cs typeface="Arial"/>
              </a:rPr>
              <a:pPr/>
              <a:t>Average Stress NCO rate</a:t>
            </a:fld>
            <a:endParaRPr lang="en-GB" sz="1000" dirty="0">
              <a:latin typeface="Arial"/>
              <a:cs typeface="Arial"/>
              <a:sym typeface="Arial"/>
            </a:endParaRPr>
          </a:p>
        </p:txBody>
      </p:sp>
      <p:sp>
        <p:nvSpPr>
          <p:cNvPr id="90" name="Text Placeholder 6215"/>
          <p:cNvSpPr>
            <a:spLocks noGrp="1"/>
          </p:cNvSpPr>
          <p:nvPr>
            <p:custDataLst>
              <p:tags r:id="rId27"/>
            </p:custDataLst>
          </p:nvPr>
        </p:nvSpPr>
        <p:spPr bwMode="auto">
          <a:xfrm>
            <a:off x="1066800" y="5229225"/>
            <a:ext cx="12319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D42185F6-0C7B-4C91-A424-F61D2AD01C5F}" type="datetime'B''''H''''C'''' S''tre''''ss'' ''''NCO r''''a''''''''t''''e'">
              <a:rPr lang="en-US" sz="1000">
                <a:cs typeface="Arial"/>
              </a:rPr>
              <a:pPr/>
              <a:t>BHC Stress NCO rate</a:t>
            </a:fld>
            <a:endParaRPr lang="en-GB" sz="1000" dirty="0">
              <a:latin typeface="Arial"/>
              <a:cs typeface="Arial"/>
              <a:sym typeface="Arial"/>
            </a:endParaRPr>
          </a:p>
        </p:txBody>
      </p:sp>
      <p:sp>
        <p:nvSpPr>
          <p:cNvPr id="91" name="Text Placeholder 13"/>
          <p:cNvSpPr>
            <a:spLocks noGrp="1"/>
          </p:cNvSpPr>
          <p:nvPr>
            <p:custDataLst>
              <p:tags r:id="rId28"/>
            </p:custDataLst>
          </p:nvPr>
        </p:nvSpPr>
        <p:spPr bwMode="auto">
          <a:xfrm>
            <a:off x="2736850" y="5026025"/>
            <a:ext cx="13620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7CC1A23-747F-4C1C-96B6-F5F667475DE3}" type="datetime'''''''Av''''erage'' Ba''s''''e'''' N''CO'' ''''r''at''''''e'">
              <a:rPr lang="en-US" sz="1000">
                <a:cs typeface="Arial"/>
              </a:rPr>
              <a:pPr/>
              <a:t>Average Base NCO rate</a:t>
            </a:fld>
            <a:endParaRPr lang="en-GB" sz="1000" dirty="0">
              <a:latin typeface="Arial"/>
              <a:cs typeface="Arial"/>
              <a:sym typeface="Arial"/>
            </a:endParaRPr>
          </a:p>
        </p:txBody>
      </p:sp>
      <p:sp>
        <p:nvSpPr>
          <p:cNvPr id="92" name="Text Placeholder 6216"/>
          <p:cNvSpPr>
            <a:spLocks noGrp="1"/>
          </p:cNvSpPr>
          <p:nvPr>
            <p:custDataLst>
              <p:tags r:id="rId29"/>
            </p:custDataLst>
          </p:nvPr>
        </p:nvSpPr>
        <p:spPr bwMode="auto">
          <a:xfrm>
            <a:off x="1066800" y="5026025"/>
            <a:ext cx="8572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5B0632C-7B95-404E-94CB-D4815417A01E}" type="datetime'''Ba''''s''''''e'''''''''''' N''''''CO ''r''''''at''''e'">
              <a:rPr lang="en-US" sz="1000">
                <a:cs typeface="Arial"/>
              </a:rPr>
              <a:pPr/>
              <a:t>Base NCO rate</a:t>
            </a:fld>
            <a:endParaRPr lang="en-GB" sz="1000" dirty="0">
              <a:latin typeface="Arial"/>
              <a:cs typeface="Arial"/>
              <a:sym typeface="Arial"/>
            </a:endParaRPr>
          </a:p>
        </p:txBody>
      </p:sp>
      <p:cxnSp>
        <p:nvCxnSpPr>
          <p:cNvPr id="93" name="Straight Connector 92"/>
          <p:cNvCxnSpPr/>
          <p:nvPr/>
        </p:nvCxnSpPr>
        <p:spPr>
          <a:xfrm>
            <a:off x="3381375" y="4009131"/>
            <a:ext cx="1" cy="396817"/>
          </a:xfrm>
          <a:prstGeom prst="line">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435225" y="3745606"/>
            <a:ext cx="1914449" cy="184666"/>
          </a:xfrm>
          <a:prstGeom prst="rect">
            <a:avLst/>
          </a:prstGeom>
          <a:solidFill>
            <a:schemeClr val="bg1"/>
          </a:solidFill>
        </p:spPr>
        <p:txBody>
          <a:bodyPr wrap="square" lIns="0" tIns="0" rIns="0" bIns="0" rtlCol="0">
            <a:spAutoFit/>
          </a:bodyPr>
          <a:lstStyle/>
          <a:p>
            <a:pPr>
              <a:lnSpc>
                <a:spcPct val="100000"/>
              </a:lnSpc>
            </a:pPr>
            <a:r>
              <a:rPr lang="en-GB" sz="1200" b="1" i="1" dirty="0" smtClean="0">
                <a:latin typeface="Arial" panose="020B0604020202020204" pitchFamily="34" charset="0"/>
                <a:cs typeface="Arial" panose="020B0604020202020204" pitchFamily="34" charset="0"/>
              </a:rPr>
              <a:t>~2.7x from Stress to Base</a:t>
            </a:r>
          </a:p>
        </p:txBody>
      </p:sp>
      <p:graphicFrame>
        <p:nvGraphicFramePr>
          <p:cNvPr id="97" name="Table 96"/>
          <p:cNvGraphicFramePr>
            <a:graphicFrameLocks noGrp="1"/>
          </p:cNvGraphicFramePr>
          <p:nvPr>
            <p:extLst>
              <p:ext uri="{D42A27DB-BD31-4B8C-83A1-F6EECF244321}">
                <p14:modId xmlns:p14="http://schemas.microsoft.com/office/powerpoint/2010/main" val="939463516"/>
              </p:ext>
            </p:extLst>
          </p:nvPr>
        </p:nvGraphicFramePr>
        <p:xfrm>
          <a:off x="5801361" y="4186419"/>
          <a:ext cx="3425189" cy="1908048"/>
        </p:xfrm>
        <a:graphic>
          <a:graphicData uri="http://schemas.openxmlformats.org/drawingml/2006/table">
            <a:tbl>
              <a:tblPr firstRow="1" bandRow="1">
                <a:tableStyleId>{839DD9DD-9E6C-4910-8AC0-68ADFF6A6AFC}</a:tableStyleId>
              </a:tblPr>
              <a:tblGrid>
                <a:gridCol w="1046479"/>
                <a:gridCol w="965200"/>
                <a:gridCol w="1413510"/>
              </a:tblGrid>
              <a:tr h="375920">
                <a:tc>
                  <a:txBody>
                    <a:bodyPr/>
                    <a:lstStyle/>
                    <a:p>
                      <a:endParaRPr lang="en-US" sz="1000" dirty="0">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CCAR</a:t>
                      </a:r>
                      <a:r>
                        <a:rPr lang="en-US" sz="1000" baseline="0" dirty="0" smtClean="0">
                          <a:solidFill>
                            <a:schemeClr val="tx1"/>
                          </a:solidFill>
                          <a:latin typeface="Arial" panose="020B0604020202020204" pitchFamily="34" charset="0"/>
                          <a:cs typeface="Arial" panose="020B0604020202020204" pitchFamily="34" charset="0"/>
                        </a:rPr>
                        <a:t> anchor point </a:t>
                      </a:r>
                      <a:endParaRPr lang="en-US" sz="1000" dirty="0">
                        <a:solidFill>
                          <a:schemeClr val="tx1"/>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aseline="0" dirty="0" smtClean="0">
                          <a:solidFill>
                            <a:srgbClr val="FF0000"/>
                          </a:solidFill>
                          <a:latin typeface="Arial" panose="020B0604020202020204" pitchFamily="34" charset="0"/>
                          <a:cs typeface="Arial" panose="020B0604020202020204" pitchFamily="34" charset="0"/>
                        </a:rPr>
                        <a:t>Post-adjusted final stress scalar</a:t>
                      </a:r>
                      <a:endParaRPr lang="en-US" sz="1000" dirty="0">
                        <a:solidFill>
                          <a:srgbClr val="FF0000"/>
                        </a:solidFill>
                        <a:latin typeface="Arial" panose="020B0604020202020204" pitchFamily="34" charset="0"/>
                        <a:cs typeface="Arial" panose="020B0604020202020204" pitchFamily="34" charset="0"/>
                      </a:endParaRPr>
                    </a:p>
                  </a:txBody>
                  <a:tcPr>
                    <a:lnB w="9525" cap="flat" cmpd="sng" algn="ctr">
                      <a:solidFill>
                        <a:schemeClr val="tx1">
                          <a:lumMod val="75000"/>
                          <a:lumOff val="25000"/>
                        </a:schemeClr>
                      </a:solidFill>
                      <a:prstDash val="solid"/>
                      <a:round/>
                      <a:headEnd type="none" w="med" len="med"/>
                      <a:tailEnd type="none" w="med" len="med"/>
                    </a:lnB>
                  </a:tcPr>
                </a:tc>
              </a:tr>
              <a:tr h="0">
                <a:tc>
                  <a:txBody>
                    <a:bodyPr/>
                    <a:lstStyle/>
                    <a:p>
                      <a:r>
                        <a:rPr lang="en-US" sz="1000" b="1" dirty="0" smtClean="0">
                          <a:latin typeface="Arial" panose="020B0604020202020204" pitchFamily="34" charset="0"/>
                          <a:cs typeface="Arial" panose="020B0604020202020204" pitchFamily="34" charset="0"/>
                        </a:rPr>
                        <a:t>BSPR</a:t>
                      </a:r>
                      <a:endParaRPr lang="en-US" sz="1000" b="1" dirty="0">
                        <a:latin typeface="Arial" panose="020B0604020202020204" pitchFamily="34" charset="0"/>
                        <a:cs typeface="Arial" panose="020B0604020202020204" pitchFamily="34" charset="0"/>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2.7</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pattFill prst="ltDnDiag">
                      <a:fgClr>
                        <a:schemeClr val="bg1">
                          <a:lumMod val="50000"/>
                        </a:schemeClr>
                      </a:fgClr>
                      <a:bgClr>
                        <a:schemeClr val="bg1"/>
                      </a:bgClr>
                    </a:pattFill>
                  </a:tcPr>
                </a:tc>
                <a:tc>
                  <a:txBody>
                    <a:bodyPr/>
                    <a:lstStyle/>
                    <a:p>
                      <a:pPr algn="ctr"/>
                      <a:r>
                        <a:rPr lang="en-US" sz="1000" b="1" dirty="0" smtClean="0">
                          <a:latin typeface="Arial" panose="020B0604020202020204" pitchFamily="34" charset="0"/>
                          <a:cs typeface="Arial" panose="020B0604020202020204" pitchFamily="34" charset="0"/>
                        </a:rPr>
                        <a:t>2.6</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Mortgages</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1.4</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69863" indent="0" algn="l" defTabSz="914400" rtl="0" eaLnBrk="1" latinLnBrk="0" hangingPunct="1"/>
                      <a:r>
                        <a:rPr lang="en-US" sz="1100" b="0" i="0" kern="1200" dirty="0" smtClean="0">
                          <a:solidFill>
                            <a:schemeClr val="tx1"/>
                          </a:solidFill>
                          <a:latin typeface="Arial" panose="020B0604020202020204" pitchFamily="34" charset="0"/>
                          <a:ea typeface="+mn-ea"/>
                          <a:cs typeface="Arial" panose="020B0604020202020204" pitchFamily="34" charset="0"/>
                        </a:rPr>
                        <a:t>Com. &amp; Other</a:t>
                      </a:r>
                      <a:endParaRPr lang="en-US" sz="1100" b="0" i="0"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16.6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smtClean="0">
                          <a:latin typeface="Arial" panose="020B0604020202020204" pitchFamily="34" charset="0"/>
                          <a:cs typeface="Arial" panose="020B0604020202020204" pitchFamily="34" charset="0"/>
                        </a:rPr>
                        <a:t>7.5</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Personal Lending</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a:r>
                        <a:rPr lang="en-US" sz="1000" b="1" smtClean="0">
                          <a:latin typeface="Arial" panose="020B0604020202020204" pitchFamily="34" charset="0"/>
                          <a:cs typeface="Arial" panose="020B0604020202020204" pitchFamily="34" charset="0"/>
                        </a:rPr>
                        <a:t>2.1</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FCE0E2"/>
                    </a:solidFill>
                  </a:tcPr>
                </a:tc>
              </a:tr>
              <a:tr h="133667">
                <a:tc>
                  <a:txBody>
                    <a:bodyPr/>
                    <a:lstStyle/>
                    <a:p>
                      <a:pPr marL="117475" indent="0"/>
                      <a:r>
                        <a:rPr lang="en-US" sz="1100" b="0" i="0" baseline="0" dirty="0" smtClean="0">
                          <a:solidFill>
                            <a:schemeClr val="tx1"/>
                          </a:solidFill>
                          <a:latin typeface="Arial" panose="020B0604020202020204" pitchFamily="34" charset="0"/>
                          <a:cs typeface="Arial" panose="020B0604020202020204" pitchFamily="34" charset="0"/>
                        </a:rPr>
                        <a:t>Credit Cards</a:t>
                      </a:r>
                      <a:endParaRPr lang="en-US" sz="1100" b="0" i="0" baseline="0" dirty="0">
                        <a:solidFill>
                          <a:schemeClr val="tx1"/>
                        </a:solidFill>
                        <a:latin typeface="Arial" panose="020B0604020202020204" pitchFamily="34" charset="0"/>
                        <a:cs typeface="Arial" panose="020B0604020202020204" pitchFamily="34" charset="0"/>
                      </a:endParaRPr>
                    </a:p>
                  </a:txBody>
                  <a:tcPr marL="36576" marR="36576" marT="27432" marB="27432"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000" b="1" dirty="0" smtClean="0">
                          <a:latin typeface="Arial" panose="020B0604020202020204" pitchFamily="34" charset="0"/>
                          <a:cs typeface="Arial" panose="020B0604020202020204" pitchFamily="34" charset="0"/>
                        </a:rPr>
                        <a:t>2.0</a:t>
                      </a:r>
                      <a:endParaRPr lang="en-US" sz="1000" b="1" dirty="0">
                        <a:latin typeface="Arial" panose="020B0604020202020204" pitchFamily="34" charset="0"/>
                        <a:cs typeface="Arial" panose="020B0604020202020204" pitchFamily="34" charset="0"/>
                      </a:endParaRPr>
                    </a:p>
                  </a:txBody>
                  <a:tcPr anchor="ct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solidFill>
                      <a:srgbClr val="FCE0E2"/>
                    </a:solidFill>
                  </a:tcPr>
                </a:tc>
              </a:tr>
            </a:tbl>
          </a:graphicData>
        </a:graphic>
      </p:graphicFrame>
    </p:spTree>
    <p:extLst>
      <p:ext uri="{BB962C8B-B14F-4D97-AF65-F5344CB8AC3E}">
        <p14:creationId xmlns:p14="http://schemas.microsoft.com/office/powerpoint/2010/main" val="158040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note"/>
          <p:cNvSpPr/>
          <p:nvPr/>
        </p:nvSpPr>
        <p:spPr>
          <a:xfrm>
            <a:off x="369299" y="6017369"/>
            <a:ext cx="576634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marR="0" lvl="0" indent="-114300" algn="l" defTabSz="914400" eaLnBrk="1" fontAlgn="auto" latinLnBrk="0" hangingPunct="1">
              <a:lnSpc>
                <a:spcPct val="100000"/>
              </a:lnSpc>
              <a:spcBef>
                <a:spcPts val="0"/>
              </a:spcBef>
              <a:spcAft>
                <a:spcPts val="0"/>
              </a:spcAft>
              <a:buClrTx/>
              <a:buSzTx/>
              <a:buFontTx/>
              <a:buAutoNum type="arabicPeriod"/>
              <a:tabLst/>
              <a:defRPr/>
            </a:pPr>
            <a:r>
              <a:rPr lang="en-GB" sz="800" kern="0" dirty="0" smtClean="0">
                <a:solidFill>
                  <a:srgbClr val="000000"/>
                </a:solidFill>
                <a:latin typeface="Arial" panose="020B0604020202020204" pitchFamily="34" charset="0"/>
                <a:cs typeface="Arial" panose="020B0604020202020204" pitchFamily="34" charset="0"/>
              </a:rPr>
              <a:t>“</a:t>
            </a:r>
            <a:r>
              <a:rPr kumimoji="0" lang="en-GB"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Commercial and Other” category is comprised of Commercial Banking, CRE, and Public Sector portfolios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mn-lt"/>
              </a:rPr>
              <a:t>Source: </a:t>
            </a:r>
            <a:r>
              <a:rPr kumimoji="0" lang="en-US" sz="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mn-lt"/>
              </a:rPr>
              <a:t>CCAR 2016 results</a:t>
            </a:r>
          </a:p>
        </p:txBody>
      </p:sp>
      <p:grpSp>
        <p:nvGrpSpPr>
          <p:cNvPr id="36" name="Group 35"/>
          <p:cNvGrpSpPr/>
          <p:nvPr/>
        </p:nvGrpSpPr>
        <p:grpSpPr>
          <a:xfrm>
            <a:off x="367721" y="72184"/>
            <a:ext cx="4471656" cy="189008"/>
            <a:chOff x="403281" y="164517"/>
            <a:chExt cx="4471656" cy="189008"/>
          </a:xfrm>
        </p:grpSpPr>
        <p:sp>
          <p:nvSpPr>
            <p:cNvPr id="37"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38" name="Oval 3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69589" y="1467809"/>
            <a:ext cx="5640685"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range of stress scalars and NCO anchor points</a:t>
            </a:r>
            <a:endParaRPr lang="en-US" sz="1400" b="1" dirty="0">
              <a:solidFill>
                <a:schemeClr val="accent1"/>
              </a:solidFill>
              <a:latin typeface="+mj-lt"/>
            </a:endParaRPr>
          </a:p>
        </p:txBody>
      </p:sp>
      <p:sp>
        <p:nvSpPr>
          <p:cNvPr id="59" name="Content Placeholder 1"/>
          <p:cNvSpPr>
            <a:spLocks noGrp="1"/>
          </p:cNvSpPr>
          <p:nvPr>
            <p:ph sz="quarter" idx="11"/>
          </p:nvPr>
        </p:nvSpPr>
        <p:spPr>
          <a:xfrm>
            <a:off x="852722" y="452510"/>
            <a:ext cx="8161960" cy="435610"/>
          </a:xfrm>
        </p:spPr>
        <p:txBody>
          <a:bodyPr/>
          <a:lstStyle/>
          <a:p>
            <a:r>
              <a:rPr lang="en-GB" dirty="0" smtClean="0"/>
              <a:t>Calibration: </a:t>
            </a:r>
            <a:r>
              <a:rPr lang="en-US" b="0" dirty="0" smtClean="0"/>
              <a:t>Recommended NCO limits – BSPR</a:t>
            </a:r>
            <a:endParaRPr lang="en-US" b="0" dirty="0"/>
          </a:p>
        </p:txBody>
      </p:sp>
      <p:sp>
        <p:nvSpPr>
          <p:cNvPr id="60" name="Rectangle 59"/>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graphicFrame>
        <p:nvGraphicFramePr>
          <p:cNvPr id="61" name="Table 60"/>
          <p:cNvGraphicFramePr>
            <a:graphicFrameLocks noGrp="1"/>
          </p:cNvGraphicFramePr>
          <p:nvPr>
            <p:extLst>
              <p:ext uri="{D42A27DB-BD31-4B8C-83A1-F6EECF244321}">
                <p14:modId xmlns:p14="http://schemas.microsoft.com/office/powerpoint/2010/main" val="2568059837"/>
              </p:ext>
            </p:extLst>
          </p:nvPr>
        </p:nvGraphicFramePr>
        <p:xfrm>
          <a:off x="372928" y="2530556"/>
          <a:ext cx="8707273" cy="2477596"/>
        </p:xfrm>
        <a:graphic>
          <a:graphicData uri="http://schemas.openxmlformats.org/drawingml/2006/table">
            <a:tbl>
              <a:tblPr firstRow="1" lastRow="1" bandRow="1"/>
              <a:tblGrid>
                <a:gridCol w="1798627"/>
                <a:gridCol w="1151441"/>
                <a:gridCol w="1151441"/>
                <a:gridCol w="1151441"/>
                <a:gridCol w="1151441"/>
                <a:gridCol w="1151441"/>
                <a:gridCol w="1151441"/>
              </a:tblGrid>
              <a:tr h="362712">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rgbClr val="FF0000"/>
                          </a:solidFill>
                          <a:latin typeface="Arial" panose="020B0604020202020204" pitchFamily="34" charset="0"/>
                          <a:ea typeface="+mn-ea"/>
                          <a:cs typeface="Arial" panose="020B0604020202020204" pitchFamily="34" charset="0"/>
                        </a:rPr>
                        <a:t>CCAR</a:t>
                      </a:r>
                      <a:r>
                        <a:rPr lang="en-US" sz="1100" b="1" kern="1200" baseline="0" dirty="0" smtClean="0">
                          <a:solidFill>
                            <a:srgbClr val="FF0000"/>
                          </a:solidFill>
                          <a:latin typeface="Arial" panose="020B0604020202020204" pitchFamily="34" charset="0"/>
                          <a:ea typeface="+mn-ea"/>
                          <a:cs typeface="Arial" panose="020B0604020202020204" pitchFamily="34" charset="0"/>
                        </a:rPr>
                        <a:t> l</a:t>
                      </a:r>
                      <a:r>
                        <a:rPr lang="en-US" sz="1100" b="1" kern="1200" dirty="0" smtClean="0">
                          <a:solidFill>
                            <a:srgbClr val="FF0000"/>
                          </a:solidFill>
                          <a:latin typeface="Arial" panose="020B0604020202020204" pitchFamily="34" charset="0"/>
                          <a:ea typeface="+mn-ea"/>
                          <a:cs typeface="Arial" panose="020B0604020202020204" pitchFamily="34" charset="0"/>
                        </a:rPr>
                        <a:t>oss budget</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CCAR anchor</a:t>
                      </a:r>
                      <a:r>
                        <a:rPr lang="en-US" sz="1100" b="1" baseline="0" dirty="0" smtClean="0">
                          <a:solidFill>
                            <a:srgbClr val="FF0000"/>
                          </a:solidFill>
                          <a:latin typeface="Arial" panose="020B0604020202020204" pitchFamily="34" charset="0"/>
                          <a:cs typeface="Arial" panose="020B0604020202020204" pitchFamily="34" charset="0"/>
                        </a:rPr>
                        <a:t> scalar</a:t>
                      </a:r>
                      <a:r>
                        <a:rPr lang="en-US" sz="1100" b="1" baseline="30000" dirty="0" smtClean="0">
                          <a:solidFill>
                            <a:srgbClr val="FF0000"/>
                          </a:solidFill>
                          <a:latin typeface="Arial" panose="020B0604020202020204" pitchFamily="34" charset="0"/>
                          <a:cs typeface="Arial" panose="020B0604020202020204" pitchFamily="34" charset="0"/>
                        </a:rPr>
                        <a:t>1</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Post-adjusted scalar</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r>
              <a:tr h="308229">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endParaRPr lang="en-GB"/>
                    </a:p>
                  </a:txBody>
                  <a:tcPr/>
                </a:tc>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BSPR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a:effectLst/>
                          <a:latin typeface="Arial"/>
                        </a:rPr>
                        <a:t>$318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effectLst/>
                          <a:latin typeface="Arial"/>
                        </a:rPr>
                        <a:t>$344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2.6</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$69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1.3</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1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$146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a:effectLst/>
                          <a:latin typeface="Arial"/>
                        </a:rPr>
                        <a:t>$158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16.6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7.5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Personal Loans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361331">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a:effectLst/>
                          <a:latin typeface="Arial"/>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effectLst/>
                          <a:latin typeface="Arial"/>
                        </a:rPr>
                        <a:t>$65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2.0</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bl>
          </a:graphicData>
        </a:graphic>
      </p:graphicFrame>
      <p:graphicFrame>
        <p:nvGraphicFramePr>
          <p:cNvPr id="62" name="Conclusion"/>
          <p:cNvGraphicFramePr>
            <a:graphicFrameLocks noGrp="1"/>
          </p:cNvGraphicFramePr>
          <p:nvPr>
            <p:extLst>
              <p:ext uri="{D42A27DB-BD31-4B8C-83A1-F6EECF244321}">
                <p14:modId xmlns:p14="http://schemas.microsoft.com/office/powerpoint/2010/main" val="561192021"/>
              </p:ext>
            </p:extLst>
          </p:nvPr>
        </p:nvGraphicFramePr>
        <p:xfrm>
          <a:off x="366713" y="5307514"/>
          <a:ext cx="8778081" cy="640080"/>
        </p:xfrm>
        <a:graphic>
          <a:graphicData uri="http://schemas.openxmlformats.org/drawingml/2006/table">
            <a:tbl>
              <a:tblPr firstRow="1" bandRow="1"/>
              <a:tblGrid>
                <a:gridCol w="8778081"/>
              </a:tblGrid>
              <a:tr h="254000">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r>
                        <a:rPr kumimoji="0" lang="en-GB" sz="1800" b="0" i="0" u="none" kern="1200" baseline="0" dirty="0" smtClean="0">
                          <a:solidFill>
                            <a:srgbClr val="FF0000"/>
                          </a:solidFill>
                          <a:latin typeface="Arial" panose="020B0604020202020204" pitchFamily="34" charset="0"/>
                          <a:ea typeface="+mn-ea"/>
                          <a:cs typeface="Arial" panose="020B0604020202020204" pitchFamily="34" charset="0"/>
                          <a:sym typeface="+mj-lt"/>
                        </a:rPr>
                        <a:t>Recommended NCO limits are closely aligned with the limits in the Risk Tolerance Statement, and match the CCAR-linked limits at the entity level</a:t>
                      </a:r>
                      <a:endParaRPr kumimoji="0" lang="en-GB" sz="1800" b="0" i="0" u="none" kern="1200" baseline="0" dirty="0">
                        <a:solidFill>
                          <a:srgbClr val="FF0000"/>
                        </a:solidFill>
                        <a:latin typeface="Arial" panose="020B0604020202020204" pitchFamily="34" charset="0"/>
                        <a:ea typeface="+mn-ea"/>
                        <a:cs typeface="Arial" panose="020B0604020202020204" pitchFamily="34" charset="0"/>
                        <a:sym typeface="+mj-lt"/>
                      </a:endParaRPr>
                    </a:p>
                  </a:txBody>
                  <a:tcPr anchor="b">
                    <a:lnL>
                      <a:noFill/>
                    </a:lnL>
                    <a:lnR>
                      <a:noFill/>
                    </a:lnR>
                    <a:lnT w="9525">
                      <a:solidFill>
                        <a:srgbClr val="BFBFBF"/>
                      </a:solidFill>
                    </a:lnT>
                    <a:lnB w="9525" cap="flat" cmpd="sng" algn="ctr">
                      <a:solidFill>
                        <a:srgbClr val="BFBFBF"/>
                      </a:solidFill>
                    </a:lnB>
                    <a:lnTlToBr w="12700" cmpd="sng">
                      <a:noFill/>
                      <a:prstDash val="solid"/>
                    </a:lnTlToBr>
                    <a:lnBlToTr w="12700" cmpd="sng">
                      <a:noFill/>
                      <a:prstDash val="solid"/>
                    </a:lnBlToTr>
                    <a:noFill/>
                  </a:tcPr>
                </a:tc>
              </a:tr>
            </a:tbl>
          </a:graphicData>
        </a:graphic>
      </p:graphicFrame>
      <p:sp>
        <p:nvSpPr>
          <p:cNvPr id="63" name="Rectangle 62"/>
          <p:cNvSpPr/>
          <p:nvPr/>
        </p:nvSpPr>
        <p:spPr>
          <a:xfrm>
            <a:off x="6774703" y="3186521"/>
            <a:ext cx="2294865" cy="1820135"/>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64" name="Rectangular Callout 63"/>
          <p:cNvSpPr/>
          <p:nvPr/>
        </p:nvSpPr>
        <p:spPr>
          <a:xfrm>
            <a:off x="733832" y="1894132"/>
            <a:ext cx="1451928" cy="469764"/>
          </a:xfrm>
          <a:prstGeom prst="wedgeRectCallout">
            <a:avLst>
              <a:gd name="adj1" fmla="val 12060"/>
              <a:gd name="adj2" fmla="val 186213"/>
            </a:avLst>
          </a:prstGeom>
          <a:solidFill>
            <a:srgbClr val="FFFFFF">
              <a:lumMod val="95000"/>
            </a:srgbClr>
          </a:solidFill>
          <a:ln w="9525" cap="flat" cmpd="sng" algn="ctr">
            <a:solidFill>
              <a:srgbClr val="606060"/>
            </a:solidFill>
            <a:prstDash val="solid"/>
          </a:ln>
          <a:effectLst/>
        </p:spPr>
        <p:txBody>
          <a:bodyPr lIns="72009" tIns="72009" rIns="72009" bIns="72009"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kern="0" dirty="0" smtClean="0">
                <a:solidFill>
                  <a:srgbClr val="000000"/>
                </a:solidFill>
                <a:latin typeface="Arial"/>
                <a:sym typeface="Arial"/>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sym typeface="Arial"/>
              </a:rPr>
              <a:t>NCO limits calculated as weighted average of portfolios</a:t>
            </a:r>
          </a:p>
        </p:txBody>
      </p:sp>
      <p:sp>
        <p:nvSpPr>
          <p:cNvPr id="65" name="TextBox 64"/>
          <p:cNvSpPr txBox="1"/>
          <p:nvPr/>
        </p:nvSpPr>
        <p:spPr>
          <a:xfrm>
            <a:off x="2441011" y="1764584"/>
            <a:ext cx="1310640" cy="357021"/>
          </a:xfrm>
          <a:prstGeom prst="rect">
            <a:avLst/>
          </a:prstGeom>
          <a:noFill/>
        </p:spPr>
        <p:txBody>
          <a:bodyPr wrap="square" rtlCol="0">
            <a:spAutoFit/>
          </a:bodyPr>
          <a:lstStyle/>
          <a:p>
            <a:r>
              <a:rPr lang="en-US" b="1" dirty="0" smtClean="0"/>
              <a:t>9Q Stress loss budgets</a:t>
            </a:r>
            <a:endParaRPr lang="en-US" b="1" dirty="0"/>
          </a:p>
        </p:txBody>
      </p:sp>
      <p:sp>
        <p:nvSpPr>
          <p:cNvPr id="66" name="TextBox 65"/>
          <p:cNvSpPr txBox="1"/>
          <p:nvPr/>
        </p:nvSpPr>
        <p:spPr>
          <a:xfrm>
            <a:off x="3747898" y="1756325"/>
            <a:ext cx="908060" cy="357021"/>
          </a:xfrm>
          <a:prstGeom prst="rect">
            <a:avLst/>
          </a:prstGeom>
          <a:noFill/>
        </p:spPr>
        <p:txBody>
          <a:bodyPr wrap="square" rtlCol="0">
            <a:spAutoFit/>
          </a:bodyPr>
          <a:lstStyle/>
          <a:p>
            <a:r>
              <a:rPr lang="en-US" b="1" dirty="0" smtClean="0"/>
              <a:t>2.25</a:t>
            </a:r>
          </a:p>
          <a:p>
            <a:r>
              <a:rPr lang="en-US" b="1" dirty="0" smtClean="0"/>
              <a:t>(annualize)</a:t>
            </a:r>
            <a:endParaRPr lang="en-US" b="1" dirty="0"/>
          </a:p>
        </p:txBody>
      </p:sp>
      <p:sp>
        <p:nvSpPr>
          <p:cNvPr id="67" name="TextBox 66"/>
          <p:cNvSpPr txBox="1"/>
          <p:nvPr/>
        </p:nvSpPr>
        <p:spPr>
          <a:xfrm>
            <a:off x="4694864" y="1764584"/>
            <a:ext cx="1167948" cy="357021"/>
          </a:xfrm>
          <a:prstGeom prst="rect">
            <a:avLst/>
          </a:prstGeom>
          <a:noFill/>
        </p:spPr>
        <p:txBody>
          <a:bodyPr wrap="square" rtlCol="0">
            <a:spAutoFit/>
          </a:bodyPr>
          <a:lstStyle/>
          <a:p>
            <a:r>
              <a:rPr lang="en-US" b="1" dirty="0" smtClean="0"/>
              <a:t>Avg. stress balances</a:t>
            </a:r>
            <a:endParaRPr lang="en-US" b="1" dirty="0"/>
          </a:p>
        </p:txBody>
      </p:sp>
      <p:sp>
        <p:nvSpPr>
          <p:cNvPr id="68" name="TextBox 67"/>
          <p:cNvSpPr txBox="1"/>
          <p:nvPr/>
        </p:nvSpPr>
        <p:spPr>
          <a:xfrm>
            <a:off x="5988043" y="1764584"/>
            <a:ext cx="1167948" cy="357021"/>
          </a:xfrm>
          <a:prstGeom prst="rect">
            <a:avLst/>
          </a:prstGeom>
          <a:noFill/>
        </p:spPr>
        <p:txBody>
          <a:bodyPr wrap="square" rtlCol="0">
            <a:spAutoFit/>
          </a:bodyPr>
          <a:lstStyle/>
          <a:p>
            <a:r>
              <a:rPr lang="en-US" b="1" dirty="0" smtClean="0"/>
              <a:t>Post-adjusted stress scalar</a:t>
            </a:r>
            <a:endParaRPr lang="en-US" b="1" dirty="0"/>
          </a:p>
        </p:txBody>
      </p:sp>
      <p:sp>
        <p:nvSpPr>
          <p:cNvPr id="69" name="TextBox 68"/>
          <p:cNvSpPr txBox="1"/>
          <p:nvPr/>
        </p:nvSpPr>
        <p:spPr>
          <a:xfrm>
            <a:off x="7519487" y="1764584"/>
            <a:ext cx="1167948" cy="357021"/>
          </a:xfrm>
          <a:prstGeom prst="rect">
            <a:avLst/>
          </a:prstGeom>
          <a:noFill/>
        </p:spPr>
        <p:txBody>
          <a:bodyPr wrap="square" rtlCol="0">
            <a:spAutoFit/>
          </a:bodyPr>
          <a:lstStyle/>
          <a:p>
            <a:r>
              <a:rPr lang="en-US" b="1" dirty="0" smtClean="0"/>
              <a:t>NCO anchor points</a:t>
            </a:r>
            <a:endParaRPr lang="en-US" b="1" dirty="0"/>
          </a:p>
        </p:txBody>
      </p:sp>
      <p:grpSp>
        <p:nvGrpSpPr>
          <p:cNvPr id="70" name="Group 69"/>
          <p:cNvGrpSpPr/>
          <p:nvPr/>
        </p:nvGrpSpPr>
        <p:grpSpPr>
          <a:xfrm>
            <a:off x="7180256" y="1803325"/>
            <a:ext cx="288862" cy="277640"/>
            <a:chOff x="3436947" y="3809384"/>
            <a:chExt cx="288862" cy="277640"/>
          </a:xfrm>
        </p:grpSpPr>
        <p:sp>
          <p:nvSpPr>
            <p:cNvPr id="71" name="Oval 70"/>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2" name="Rectangle 71"/>
            <p:cNvSpPr/>
            <p:nvPr/>
          </p:nvSpPr>
          <p:spPr>
            <a:xfrm>
              <a:off x="3436947" y="3809384"/>
              <a:ext cx="288862" cy="277640"/>
            </a:xfrm>
            <a:prstGeom prst="rect">
              <a:avLst/>
            </a:prstGeom>
            <a:ln>
              <a:noFill/>
            </a:ln>
          </p:spPr>
          <p:txBody>
            <a:bodyPr wrap="none">
              <a:spAutoFit/>
            </a:bodyPr>
            <a:lstStyle/>
            <a:p>
              <a:r>
                <a:rPr lang="en-US" sz="1400" b="1" dirty="0" smtClean="0">
                  <a:solidFill>
                    <a:srgbClr val="FF0000"/>
                  </a:solidFill>
                </a:rPr>
                <a:t>=</a:t>
              </a:r>
              <a:endParaRPr lang="en-GB" sz="1400" b="1" dirty="0"/>
            </a:p>
          </p:txBody>
        </p:sp>
      </p:grpSp>
      <p:grpSp>
        <p:nvGrpSpPr>
          <p:cNvPr id="73" name="Group 72"/>
          <p:cNvGrpSpPr/>
          <p:nvPr/>
        </p:nvGrpSpPr>
        <p:grpSpPr>
          <a:xfrm>
            <a:off x="5762414" y="1803325"/>
            <a:ext cx="235853" cy="277640"/>
            <a:chOff x="3464198" y="3809384"/>
            <a:chExt cx="235853" cy="277640"/>
          </a:xfrm>
        </p:grpSpPr>
        <p:sp>
          <p:nvSpPr>
            <p:cNvPr id="74" name="Oval 73"/>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75" name="Rectangle 74"/>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76" name="Group 75"/>
          <p:cNvGrpSpPr/>
          <p:nvPr/>
        </p:nvGrpSpPr>
        <p:grpSpPr>
          <a:xfrm>
            <a:off x="4545038" y="1803325"/>
            <a:ext cx="235853" cy="277640"/>
            <a:chOff x="3464198" y="3809384"/>
            <a:chExt cx="235853" cy="277640"/>
          </a:xfrm>
        </p:grpSpPr>
        <p:sp>
          <p:nvSpPr>
            <p:cNvPr id="77" name="Oval 76"/>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93" name="Rectangle 92"/>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grpSp>
        <p:nvGrpSpPr>
          <p:cNvPr id="94" name="Group 93"/>
          <p:cNvGrpSpPr/>
          <p:nvPr/>
        </p:nvGrpSpPr>
        <p:grpSpPr>
          <a:xfrm>
            <a:off x="3612982" y="1803325"/>
            <a:ext cx="235853" cy="277640"/>
            <a:chOff x="3464198" y="3809384"/>
            <a:chExt cx="235853" cy="277640"/>
          </a:xfrm>
        </p:grpSpPr>
        <p:sp>
          <p:nvSpPr>
            <p:cNvPr id="95" name="Oval 94"/>
            <p:cNvSpPr/>
            <p:nvPr/>
          </p:nvSpPr>
          <p:spPr>
            <a:xfrm>
              <a:off x="3471451" y="3818404"/>
              <a:ext cx="228600" cy="228600"/>
            </a:xfrm>
            <a:prstGeom prst="ellips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lnSpc>
                  <a:spcPct val="100000"/>
                </a:lnSpc>
              </a:pPr>
              <a:endParaRPr lang="en-GB" sz="2400" dirty="0" smtClean="0">
                <a:solidFill>
                  <a:srgbClr val="FF0000"/>
                </a:solidFill>
              </a:endParaRPr>
            </a:p>
          </p:txBody>
        </p:sp>
        <p:sp>
          <p:nvSpPr>
            <p:cNvPr id="96" name="Rectangle 95"/>
            <p:cNvSpPr/>
            <p:nvPr/>
          </p:nvSpPr>
          <p:spPr>
            <a:xfrm>
              <a:off x="3464198" y="3809384"/>
              <a:ext cx="234360" cy="277640"/>
            </a:xfrm>
            <a:prstGeom prst="rect">
              <a:avLst/>
            </a:prstGeom>
            <a:ln>
              <a:noFill/>
            </a:ln>
          </p:spPr>
          <p:txBody>
            <a:bodyPr wrap="none">
              <a:spAutoFit/>
            </a:bodyPr>
            <a:lstStyle/>
            <a:p>
              <a:r>
                <a:rPr lang="en-US" sz="1400" b="1" dirty="0">
                  <a:solidFill>
                    <a:srgbClr val="FF0000"/>
                  </a:solidFill>
                </a:rPr>
                <a:t>/</a:t>
              </a:r>
              <a:endParaRPr lang="en-GB" sz="1400" b="1" dirty="0"/>
            </a:p>
          </p:txBody>
        </p:sp>
      </p:grpSp>
      <p:cxnSp>
        <p:nvCxnSpPr>
          <p:cNvPr id="97" name="Straight Connector 96"/>
          <p:cNvCxnSpPr/>
          <p:nvPr/>
        </p:nvCxnSpPr>
        <p:spPr>
          <a:xfrm flipV="1">
            <a:off x="2650655"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937260" y="2270041"/>
            <a:ext cx="464732" cy="146593"/>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092125"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7655641" y="2101423"/>
            <a:ext cx="959783" cy="2"/>
          </a:xfrm>
          <a:prstGeom prst="line">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5400000">
            <a:off x="6144659" y="2204990"/>
            <a:ext cx="467104" cy="27432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p:nvPr/>
        </p:nvCxnSpPr>
        <p:spPr>
          <a:xfrm rot="5400000">
            <a:off x="7783421" y="2242536"/>
            <a:ext cx="457200" cy="182880"/>
          </a:xfrm>
          <a:prstGeom prst="bentConnector3">
            <a:avLst/>
          </a:prstGeom>
          <a:ln>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03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5195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64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2" name="Group 21"/>
          <p:cNvGrpSpPr/>
          <p:nvPr/>
        </p:nvGrpSpPr>
        <p:grpSpPr>
          <a:xfrm>
            <a:off x="367721" y="72184"/>
            <a:ext cx="4471656" cy="189008"/>
            <a:chOff x="403281" y="164517"/>
            <a:chExt cx="4471656" cy="189008"/>
          </a:xfrm>
        </p:grpSpPr>
        <p:sp>
          <p:nvSpPr>
            <p:cNvPr id="23"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24" name="Oval 2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2305" y="1470025"/>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BSPR</a:t>
            </a:r>
            <a:r>
              <a:rPr lang="en-US" sz="1400" b="1" dirty="0" smtClean="0">
                <a:solidFill>
                  <a:schemeClr val="accent1"/>
                </a:solidFill>
                <a:latin typeface="+mj-lt"/>
              </a:rPr>
              <a:t> anchor points and revised NCO limits based on management adjustment</a:t>
            </a:r>
            <a:endParaRPr lang="en-US" sz="1400" b="1" dirty="0">
              <a:solidFill>
                <a:schemeClr val="accent1"/>
              </a:solidFill>
              <a:latin typeface="+mj-lt"/>
            </a:endParaRPr>
          </a:p>
        </p:txBody>
      </p:sp>
      <p:sp>
        <p:nvSpPr>
          <p:cNvPr id="31" name="Content Placeholder 1"/>
          <p:cNvSpPr>
            <a:spLocks noGrp="1"/>
          </p:cNvSpPr>
          <p:nvPr>
            <p:ph sz="quarter" idx="11"/>
          </p:nvPr>
        </p:nvSpPr>
        <p:spPr>
          <a:xfrm>
            <a:off x="852722" y="452510"/>
            <a:ext cx="8161960" cy="435610"/>
          </a:xfrm>
        </p:spPr>
        <p:txBody>
          <a:bodyPr/>
          <a:lstStyle/>
          <a:p>
            <a:r>
              <a:rPr lang="en-GB" dirty="0"/>
              <a:t>Calibration: </a:t>
            </a:r>
            <a:r>
              <a:rPr lang="en-US" b="0" dirty="0" smtClean="0"/>
              <a:t>Apply management adjustments to anchor points - BSPR</a:t>
            </a:r>
            <a:endParaRPr lang="en-US" b="0" dirty="0"/>
          </a:p>
        </p:txBody>
      </p:sp>
      <p:graphicFrame>
        <p:nvGraphicFramePr>
          <p:cNvPr id="32" name="Table 31"/>
          <p:cNvGraphicFramePr>
            <a:graphicFrameLocks noGrp="1"/>
          </p:cNvGraphicFramePr>
          <p:nvPr>
            <p:extLst>
              <p:ext uri="{D42A27DB-BD31-4B8C-83A1-F6EECF244321}">
                <p14:modId xmlns:p14="http://schemas.microsoft.com/office/powerpoint/2010/main" val="243236852"/>
              </p:ext>
            </p:extLst>
          </p:nvPr>
        </p:nvGraphicFramePr>
        <p:xfrm>
          <a:off x="368277" y="1766888"/>
          <a:ext cx="8889516" cy="2329433"/>
        </p:xfrm>
        <a:graphic>
          <a:graphicData uri="http://schemas.openxmlformats.org/drawingml/2006/table">
            <a:tbl>
              <a:tblPr firstRow="1" lastRow="1" bandRow="1"/>
              <a:tblGrid>
                <a:gridCol w="1169093"/>
                <a:gridCol w="868554"/>
                <a:gridCol w="868554"/>
                <a:gridCol w="868554"/>
                <a:gridCol w="868554"/>
                <a:gridCol w="868554"/>
                <a:gridCol w="868554"/>
                <a:gridCol w="2509099"/>
              </a:tblGrid>
              <a:tr h="37881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RTS proposed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smtClean="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5543">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BSPR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1.7%</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1.9%</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smtClean="0">
                          <a:effectLst/>
                          <a:latin typeface="Arial"/>
                        </a:rPr>
                        <a:t>1.7%</a:t>
                      </a:r>
                      <a:endParaRPr lang="en-US" sz="1100" b="1" i="0" u="none" strike="noStrike" dirty="0">
                        <a:effectLst/>
                        <a:latin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5">
                  <a:txBody>
                    <a:bodyPr/>
                    <a:lstStyle/>
                    <a:p>
                      <a:pPr algn="l" fontAlgn="ctr"/>
                      <a:r>
                        <a:rPr lang="en-US" sz="1100" b="0" i="0" u="none" strike="noStrike" baseline="0" dirty="0" smtClean="0">
                          <a:solidFill>
                            <a:schemeClr val="tx1"/>
                          </a:solidFill>
                          <a:effectLst/>
                          <a:latin typeface="Arial" panose="020B0604020202020204" pitchFamily="34" charset="0"/>
                          <a:cs typeface="Arial" panose="020B0604020202020204" pitchFamily="34" charset="0"/>
                        </a:rPr>
                        <a:t>Anchor points resulting from a</a:t>
                      </a:r>
                      <a:r>
                        <a:rPr lang="en-US" sz="1100" b="0" i="0" u="none" strike="noStrike" dirty="0" smtClean="0">
                          <a:solidFill>
                            <a:schemeClr val="tx1"/>
                          </a:solidFill>
                          <a:effectLst/>
                          <a:latin typeface="Arial" panose="020B0604020202020204" pitchFamily="34" charset="0"/>
                          <a:cs typeface="Arial" panose="020B0604020202020204" pitchFamily="34" charset="0"/>
                        </a:rPr>
                        <a:t>djustments to CCAR scalars based on historical benchmarks</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produce reasonable limits in comparison to existing RTS limits; no additional management adjustment was applied</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1.9%</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1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dirty="0">
                          <a:effectLst/>
                          <a:latin typeface="Arial"/>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Personal Loans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5.4%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18288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6.4%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7.6%</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vMerge="1">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3" name="Rectangle 32"/>
          <p:cNvSpPr/>
          <p:nvPr/>
        </p:nvSpPr>
        <p:spPr>
          <a:xfrm>
            <a:off x="5001403" y="2468880"/>
            <a:ext cx="1728216" cy="1627632"/>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34" name="Rectangle 33"/>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D</a:t>
            </a:r>
          </a:p>
        </p:txBody>
      </p:sp>
    </p:spTree>
    <p:extLst>
      <p:ext uri="{BB962C8B-B14F-4D97-AF65-F5344CB8AC3E}">
        <p14:creationId xmlns:p14="http://schemas.microsoft.com/office/powerpoint/2010/main" val="4268826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3325908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7634"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sp>
        <p:nvSpPr>
          <p:cNvPr id="42" name="TextBox 41"/>
          <p:cNvSpPr txBox="1"/>
          <p:nvPr/>
        </p:nvSpPr>
        <p:spPr>
          <a:xfrm>
            <a:off x="368500" y="6136549"/>
            <a:ext cx="2183290" cy="123111"/>
          </a:xfrm>
          <a:prstGeom prst="rect">
            <a:avLst/>
          </a:prstGeom>
          <a:noFill/>
        </p:spPr>
        <p:txBody>
          <a:bodyPr wrap="none" lIns="0" tIns="0" rIns="0" bIns="0" rtlCol="0">
            <a:spAutoFit/>
          </a:bodyPr>
          <a:lstStyle/>
          <a:p>
            <a:pPr algn="l">
              <a:lnSpc>
                <a:spcPct val="100000"/>
              </a:lnSpc>
            </a:pPr>
            <a:r>
              <a:rPr lang="en-GB" sz="800" dirty="0" smtClean="0">
                <a:sym typeface="Arial"/>
              </a:rPr>
              <a:t>Charts for entity portfolio level limits in appendix</a:t>
            </a:r>
            <a:endParaRPr lang="en-GB" sz="800" dirty="0">
              <a:latin typeface="Arial"/>
              <a:sym typeface="Arial"/>
            </a:endParaRPr>
          </a:p>
        </p:txBody>
      </p:sp>
      <mc:AlternateContent xmlns:mc="http://schemas.openxmlformats.org/markup-compatibility/2006" xmlns:a14="http://schemas.microsoft.com/office/drawing/2010/main">
        <mc:Choice Requires="a14">
          <p:sp>
            <p:nvSpPr>
              <p:cNvPr id="49" name="TextBox 48"/>
              <p:cNvSpPr txBox="1"/>
              <p:nvPr/>
            </p:nvSpPr>
            <p:spPr>
              <a:xfrm>
                <a:off x="2257382" y="6257235"/>
                <a:ext cx="2427331" cy="260521"/>
              </a:xfrm>
              <a:prstGeom prst="rect">
                <a:avLst/>
              </a:prstGeom>
              <a:noFill/>
            </p:spPr>
            <p:txBody>
              <a:bodyPr wrap="none" lIns="0" tIns="0" rIns="0" bIns="0" rtlCol="0">
                <a:spAutoFit/>
              </a:bodyPr>
              <a:lstStyle/>
              <a:p>
                <a:pPr algn="l">
                  <a:lnSpc>
                    <a:spcPct val="100000"/>
                  </a:lnSpc>
                </a:pPr>
                <a14:m>
                  <m:oMathPara xmlns:m="http://schemas.openxmlformats.org/officeDocument/2006/math">
                    <m:oMathParaPr>
                      <m:jc m:val="centerGroup"/>
                    </m:oMathParaPr>
                    <m:oMath xmlns:m="http://schemas.openxmlformats.org/officeDocument/2006/math">
                      <m:r>
                        <a:rPr lang="en-US" sz="800" i="1">
                          <a:latin typeface="Cambria Math"/>
                        </a:rPr>
                        <m:t>𝑁𝐶𝑂</m:t>
                      </m:r>
                      <m:r>
                        <a:rPr lang="en-US" sz="800" i="1">
                          <a:latin typeface="Cambria Math"/>
                        </a:rPr>
                        <m:t> </m:t>
                      </m:r>
                      <m:r>
                        <a:rPr lang="en-US" sz="800" i="1">
                          <a:latin typeface="Cambria Math"/>
                        </a:rPr>
                        <m:t>𝑅𝑎𝑡𝑒</m:t>
                      </m:r>
                      <m:r>
                        <a:rPr lang="en-US" sz="800" i="1">
                          <a:latin typeface="Cambria Math"/>
                        </a:rPr>
                        <m:t>=</m:t>
                      </m:r>
                      <m:f>
                        <m:fPr>
                          <m:ctrlPr>
                            <a:rPr lang="en-US" sz="800" i="1">
                              <a:latin typeface="Cambria Math"/>
                            </a:rPr>
                          </m:ctrlPr>
                        </m:fPr>
                        <m:num>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𝑆𝑢𝑚</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𝑁𝐶𝑂</m:t>
                          </m:r>
                          <m:r>
                            <a:rPr lang="en-US" sz="800" i="1">
                              <a:latin typeface="Cambria Math"/>
                            </a:rPr>
                            <m:t> ($)</m:t>
                          </m:r>
                        </m:num>
                        <m:den>
                          <m:r>
                            <a:rPr lang="en-US" sz="800" i="1">
                              <a:latin typeface="Cambria Math"/>
                            </a:rPr>
                            <m:t>12</m:t>
                          </m:r>
                          <m:r>
                            <a:rPr lang="en-US" sz="800" i="1">
                              <a:latin typeface="Cambria Math"/>
                            </a:rPr>
                            <m:t>𝑚𝑜</m:t>
                          </m:r>
                          <m:r>
                            <a:rPr lang="en-US" sz="800" i="1">
                              <a:latin typeface="Cambria Math"/>
                            </a:rPr>
                            <m:t>. </m:t>
                          </m:r>
                          <m:r>
                            <a:rPr lang="en-US" sz="800" i="1">
                              <a:latin typeface="Cambria Math"/>
                            </a:rPr>
                            <m:t>𝑡𝑟𝑎𝑖𝑙𝑖𝑛𝑔</m:t>
                          </m:r>
                          <m:r>
                            <a:rPr lang="en-US" sz="800" i="1">
                              <a:latin typeface="Cambria Math"/>
                            </a:rPr>
                            <m:t> </m:t>
                          </m:r>
                          <m:r>
                            <a:rPr lang="en-US" sz="800" i="1">
                              <a:latin typeface="Cambria Math"/>
                            </a:rPr>
                            <m:t>𝐴𝑣𝑒𝑟𝑎𝑔𝑒</m:t>
                          </m:r>
                          <m:r>
                            <a:rPr lang="en-US" sz="800" i="1">
                              <a:latin typeface="Cambria Math"/>
                            </a:rPr>
                            <m:t> </m:t>
                          </m:r>
                          <m:r>
                            <a:rPr lang="en-US" sz="800" i="1">
                              <a:latin typeface="Cambria Math"/>
                            </a:rPr>
                            <m:t>𝑜𝑓</m:t>
                          </m:r>
                          <m:r>
                            <a:rPr lang="en-US" sz="800" i="1">
                              <a:latin typeface="Cambria Math"/>
                            </a:rPr>
                            <m:t> </m:t>
                          </m:r>
                          <m:r>
                            <a:rPr lang="en-US" sz="800" i="1">
                              <a:latin typeface="Cambria Math"/>
                            </a:rPr>
                            <m:t>𝐵𝑎𝑙𝑎𝑛𝑐𝑒𝑠</m:t>
                          </m:r>
                          <m:r>
                            <a:rPr lang="en-US" sz="800" i="1">
                              <a:latin typeface="Cambria Math"/>
                            </a:rPr>
                            <m:t> ($)</m:t>
                          </m:r>
                        </m:den>
                      </m:f>
                    </m:oMath>
                  </m:oMathPara>
                </a14:m>
                <a:endParaRPr lang="en-GB" sz="800" dirty="0" smtClean="0">
                  <a:latin typeface="Arial" panose="020B0604020202020204" pitchFamily="34" charset="0"/>
                  <a:cs typeface="Arial" panose="020B0604020202020204" pitchFamily="34"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257382" y="6257235"/>
                <a:ext cx="2427331" cy="260521"/>
              </a:xfrm>
              <a:prstGeom prst="rect">
                <a:avLst/>
              </a:prstGeom>
              <a:blipFill rotWithShape="1">
                <a:blip r:embed="rId32"/>
                <a:stretch>
                  <a:fillRect l="-251" t="-2326" r="-1508" b="-20930"/>
                </a:stretch>
              </a:blipFill>
            </p:spPr>
            <p:txBody>
              <a:bodyPr/>
              <a:lstStyle/>
              <a:p>
                <a:r>
                  <a:rPr lang="en-GB">
                    <a:noFill/>
                  </a:rPr>
                  <a:t> </a:t>
                </a:r>
              </a:p>
            </p:txBody>
          </p:sp>
        </mc:Fallback>
      </mc:AlternateContent>
      <p:grpSp>
        <p:nvGrpSpPr>
          <p:cNvPr id="45" name="Group 44"/>
          <p:cNvGrpSpPr/>
          <p:nvPr/>
        </p:nvGrpSpPr>
        <p:grpSpPr>
          <a:xfrm>
            <a:off x="367721" y="72184"/>
            <a:ext cx="4471656" cy="189008"/>
            <a:chOff x="403281" y="164517"/>
            <a:chExt cx="4471656" cy="189008"/>
          </a:xfrm>
        </p:grpSpPr>
        <p:sp>
          <p:nvSpPr>
            <p:cNvPr id="46" name="Text Box 75"/>
            <p:cNvSpPr txBox="1">
              <a:spLocks noChangeArrowheads="1"/>
            </p:cNvSpPr>
            <p:nvPr/>
          </p:nvSpPr>
          <p:spPr bwMode="gray">
            <a:xfrm>
              <a:off x="636148" y="166688"/>
              <a:ext cx="423878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Net </a:t>
              </a:r>
              <a:r>
                <a:rPr lang="en-US" sz="1200" dirty="0" smtClean="0">
                  <a:solidFill>
                    <a:schemeClr val="accent1"/>
                  </a:solidFill>
                </a:rPr>
                <a:t>Charge-off </a:t>
              </a:r>
              <a:r>
                <a:rPr lang="en-US" sz="1200" dirty="0">
                  <a:solidFill>
                    <a:schemeClr val="accent1"/>
                  </a:solidFill>
                </a:rPr>
                <a:t>rate </a:t>
              </a:r>
              <a:r>
                <a:rPr lang="en-US" sz="1200" dirty="0" smtClean="0">
                  <a:solidFill>
                    <a:schemeClr val="accent1"/>
                  </a:solidFill>
                </a:rPr>
                <a:t>– </a:t>
              </a:r>
              <a:r>
                <a:rPr lang="en-US" sz="1200" dirty="0">
                  <a:solidFill>
                    <a:schemeClr val="accent1"/>
                  </a:solidFill>
                </a:rPr>
                <a:t>BSPR</a:t>
              </a:r>
            </a:p>
          </p:txBody>
        </p:sp>
        <p:sp>
          <p:nvSpPr>
            <p:cNvPr id="47" name="Oval 4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7" name="Rectangle 96"/>
          <p:cNvSpPr/>
          <p:nvPr/>
        </p:nvSpPr>
        <p:spPr>
          <a:xfrm>
            <a:off x="312189" y="352762"/>
            <a:ext cx="526106" cy="707886"/>
          </a:xfrm>
          <a:prstGeom prst="rect">
            <a:avLst/>
          </a:prstGeom>
        </p:spPr>
        <p:txBody>
          <a:bodyPr wrap="none">
            <a:spAutoFit/>
          </a:bodyPr>
          <a:lstStyle/>
          <a:p>
            <a:pPr lvl="0" fontAlgn="ctr">
              <a:lnSpc>
                <a:spcPct val="100000"/>
              </a:lnSpc>
              <a:spcBef>
                <a:spcPts val="0"/>
              </a:spcBef>
              <a:spcAft>
                <a:spcPts val="0"/>
              </a:spcAft>
              <a:defRPr/>
            </a:pPr>
            <a:r>
              <a:rPr lang="en-US" sz="4000" b="1" dirty="0">
                <a:solidFill>
                  <a:srgbClr val="FF0000"/>
                </a:solidFill>
              </a:rPr>
              <a:t>E</a:t>
            </a:r>
          </a:p>
        </p:txBody>
      </p:sp>
      <p:sp>
        <p:nvSpPr>
          <p:cNvPr id="98" name="Rectangle 97"/>
          <p:cNvSpPr/>
          <p:nvPr/>
        </p:nvSpPr>
        <p:spPr>
          <a:xfrm>
            <a:off x="362780" y="1470025"/>
            <a:ext cx="5399845" cy="462947"/>
          </a:xfrm>
          <a:prstGeom prst="rect">
            <a:avLst/>
          </a:prstGeom>
        </p:spPr>
        <p:txBody>
          <a:bodyPr wrap="square">
            <a:spAutoFit/>
          </a:bodyPr>
          <a:lstStyle/>
          <a:p>
            <a:pPr algn="l"/>
            <a:r>
              <a:rPr lang="en-GB" sz="1400" b="1" dirty="0" smtClean="0">
                <a:solidFill>
                  <a:srgbClr val="FF0000"/>
                </a:solidFill>
                <a:latin typeface="Arial" panose="020B0604020202020204" pitchFamily="34" charset="0"/>
                <a:cs typeface="Arial" panose="020B0604020202020204" pitchFamily="34" charset="0"/>
              </a:rPr>
              <a:t>BSPR: </a:t>
            </a:r>
            <a:r>
              <a:rPr lang="en-GB" sz="1400" b="1" dirty="0">
                <a:solidFill>
                  <a:srgbClr val="FF0000"/>
                </a:solidFill>
                <a:latin typeface="Arial" panose="020B0604020202020204" pitchFamily="34" charset="0"/>
                <a:cs typeface="Arial" panose="020B0604020202020204" pitchFamily="34" charset="0"/>
              </a:rPr>
              <a:t>historic </a:t>
            </a:r>
            <a:r>
              <a:rPr lang="en-GB" sz="1400" b="1" dirty="0" smtClean="0">
                <a:solidFill>
                  <a:srgbClr val="FF0000"/>
                </a:solidFill>
                <a:latin typeface="Arial" panose="020B0604020202020204" pitchFamily="34" charset="0"/>
                <a:cs typeface="Arial" panose="020B0604020202020204" pitchFamily="34" charset="0"/>
              </a:rPr>
              <a:t>and CCAR forecasts</a:t>
            </a:r>
          </a:p>
          <a:p>
            <a:pPr algn="l"/>
            <a:r>
              <a:rPr lang="en-GB" sz="1400" kern="0" dirty="0" smtClean="0">
                <a:solidFill>
                  <a:srgbClr val="FF0000"/>
                </a:solidFill>
                <a:latin typeface="Arial" panose="020B0604020202020204" pitchFamily="34" charset="0"/>
                <a:ea typeface="ＭＳ Ｐゴシック"/>
                <a:cs typeface="Arial" panose="020B0604020202020204" pitchFamily="34" charset="0"/>
              </a:rPr>
              <a:t>%, (Jan 2015 – Mar 2016), (2016Q4-2018Q1), vs 2016 NCO limits</a:t>
            </a:r>
            <a:endParaRPr lang="en-GB" sz="1400" kern="0" dirty="0">
              <a:solidFill>
                <a:srgbClr val="FF0000"/>
              </a:solidFill>
              <a:latin typeface="Arial" panose="020B0604020202020204" pitchFamily="34" charset="0"/>
              <a:ea typeface="ＭＳ Ｐゴシック"/>
              <a:cs typeface="Arial" panose="020B0604020202020204" pitchFamily="34" charset="0"/>
            </a:endParaRPr>
          </a:p>
        </p:txBody>
      </p:sp>
      <p:sp>
        <p:nvSpPr>
          <p:cNvPr id="99" name="Content Placeholder 1"/>
          <p:cNvSpPr>
            <a:spLocks noGrp="1"/>
          </p:cNvSpPr>
          <p:nvPr>
            <p:ph sz="quarter" idx="11"/>
          </p:nvPr>
        </p:nvSpPr>
        <p:spPr>
          <a:xfrm>
            <a:off x="852722" y="452510"/>
            <a:ext cx="8555438" cy="435610"/>
          </a:xfrm>
        </p:spPr>
        <p:txBody>
          <a:bodyPr/>
          <a:lstStyle/>
          <a:p>
            <a:r>
              <a:rPr lang="en-GB" dirty="0" smtClean="0"/>
              <a:t>Calibration: </a:t>
            </a:r>
            <a:r>
              <a:rPr lang="en-US" b="0" dirty="0" smtClean="0"/>
              <a:t>Test NCO limits against historical and forecasted rates - BSPR</a:t>
            </a:r>
            <a:endParaRPr lang="en-US" b="0" dirty="0"/>
          </a:p>
        </p:txBody>
      </p:sp>
      <p:sp>
        <p:nvSpPr>
          <p:cNvPr id="112" name="TextBox 111"/>
          <p:cNvSpPr txBox="1"/>
          <p:nvPr/>
        </p:nvSpPr>
        <p:spPr>
          <a:xfrm>
            <a:off x="8378099" y="2158190"/>
            <a:ext cx="865188" cy="224677"/>
          </a:xfrm>
          <a:prstGeom prst="rect">
            <a:avLst/>
          </a:prstGeom>
          <a:noFill/>
        </p:spPr>
        <p:txBody>
          <a:bodyPr wrap="square" rtlCol="0">
            <a:spAutoFit/>
          </a:bodyPr>
          <a:lstStyle/>
          <a:p>
            <a:pPr algn="l"/>
            <a:r>
              <a:rPr lang="en-US" b="1" dirty="0" smtClean="0">
                <a:solidFill>
                  <a:srgbClr val="FF0000"/>
                </a:solidFill>
              </a:rPr>
              <a:t>1.9%</a:t>
            </a:r>
            <a:endParaRPr lang="en-US" b="1" dirty="0">
              <a:solidFill>
                <a:srgbClr val="FF0000"/>
              </a:solidFill>
            </a:endParaRPr>
          </a:p>
        </p:txBody>
      </p:sp>
      <p:sp>
        <p:nvSpPr>
          <p:cNvPr id="113" name="TextBox 112"/>
          <p:cNvSpPr txBox="1"/>
          <p:nvPr/>
        </p:nvSpPr>
        <p:spPr>
          <a:xfrm>
            <a:off x="8378099" y="2412190"/>
            <a:ext cx="865188" cy="224677"/>
          </a:xfrm>
          <a:prstGeom prst="rect">
            <a:avLst/>
          </a:prstGeom>
          <a:noFill/>
        </p:spPr>
        <p:txBody>
          <a:bodyPr wrap="square" rtlCol="0">
            <a:spAutoFit/>
          </a:bodyPr>
          <a:lstStyle/>
          <a:p>
            <a:pPr algn="l"/>
            <a:r>
              <a:rPr lang="en-US" b="1" dirty="0" smtClean="0">
                <a:solidFill>
                  <a:srgbClr val="FFC000"/>
                </a:solidFill>
              </a:rPr>
              <a:t>1.7%</a:t>
            </a:r>
            <a:endParaRPr lang="en-US" b="1" dirty="0">
              <a:solidFill>
                <a:srgbClr val="FFC000"/>
              </a:solidFill>
            </a:endParaRPr>
          </a:p>
        </p:txBody>
      </p:sp>
      <p:sp>
        <p:nvSpPr>
          <p:cNvPr id="114" name="Rectangle 113"/>
          <p:cNvSpPr/>
          <p:nvPr/>
        </p:nvSpPr>
        <p:spPr>
          <a:xfrm>
            <a:off x="3566387" y="2594753"/>
            <a:ext cx="1814196" cy="2020824"/>
          </a:xfrm>
          <a:prstGeom prst="rect">
            <a:avLst/>
          </a:prstGeom>
          <a:pattFill prst="zigZag">
            <a:fgClr>
              <a:schemeClr val="bg1">
                <a:lumMod val="7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chemeClr val="tx1">
                    <a:lumMod val="85000"/>
                    <a:lumOff val="15000"/>
                  </a:schemeClr>
                </a:solidFill>
                <a:latin typeface="Arial" panose="020B0604020202020204" pitchFamily="34" charset="0"/>
                <a:cs typeface="Arial" panose="020B0604020202020204" pitchFamily="34" charset="0"/>
              </a:rPr>
              <a:t>No rolling average data available for this time period</a:t>
            </a:r>
          </a:p>
        </p:txBody>
      </p:sp>
      <p:graphicFrame>
        <p:nvGraphicFramePr>
          <p:cNvPr id="115" name="Object 114"/>
          <p:cNvGraphicFramePr>
            <a:graphicFrameLocks/>
          </p:cNvGraphicFramePr>
          <p:nvPr>
            <p:custDataLst>
              <p:tags r:id="rId4"/>
            </p:custDataLst>
            <p:extLst>
              <p:ext uri="{D42A27DB-BD31-4B8C-83A1-F6EECF244321}">
                <p14:modId xmlns:p14="http://schemas.microsoft.com/office/powerpoint/2010/main" val="689900770"/>
              </p:ext>
            </p:extLst>
          </p:nvPr>
        </p:nvGraphicFramePr>
        <p:xfrm>
          <a:off x="609600" y="1943100"/>
          <a:ext cx="7934257" cy="2790915"/>
        </p:xfrm>
        <a:graphic>
          <a:graphicData uri="http://schemas.openxmlformats.org/presentationml/2006/ole">
            <mc:AlternateContent xmlns:mc="http://schemas.openxmlformats.org/markup-compatibility/2006">
              <mc:Choice xmlns:v="urn:schemas-microsoft-com:vml" Requires="v">
                <p:oleObj spid="_x0000_s357635" name="Chart" r:id="rId33" imgW="7934257" imgH="2790915" progId="MSGraph.Chart.8">
                  <p:embed followColorScheme="full"/>
                </p:oleObj>
              </mc:Choice>
              <mc:Fallback>
                <p:oleObj name="Chart" r:id="rId33" imgW="7934257" imgH="2790915" progId="MSGraph.Chart.8">
                  <p:embed followColorScheme="full"/>
                  <p:pic>
                    <p:nvPicPr>
                      <p:cNvPr id="0" name=""/>
                      <p:cNvPicPr/>
                      <p:nvPr/>
                    </p:nvPicPr>
                    <p:blipFill>
                      <a:blip r:embed="rId34"/>
                      <a:stretch>
                        <a:fillRect/>
                      </a:stretch>
                    </p:blipFill>
                    <p:spPr>
                      <a:xfrm>
                        <a:off x="609600" y="1943100"/>
                        <a:ext cx="7934257" cy="2790915"/>
                      </a:xfrm>
                      <a:prstGeom prst="rect">
                        <a:avLst/>
                      </a:prstGeom>
                    </p:spPr>
                  </p:pic>
                </p:oleObj>
              </mc:Fallback>
            </mc:AlternateContent>
          </a:graphicData>
        </a:graphic>
      </p:graphicFrame>
      <p:sp>
        <p:nvSpPr>
          <p:cNvPr id="116" name="Text Placeholder 24"/>
          <p:cNvSpPr>
            <a:spLocks noGrp="1"/>
          </p:cNvSpPr>
          <p:nvPr>
            <p:custDataLst>
              <p:tags r:id="rId5"/>
            </p:custDataLst>
          </p:nvPr>
        </p:nvSpPr>
        <p:spPr bwMode="gray">
          <a:xfrm>
            <a:off x="428625" y="3829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6A9C485-00F2-4B07-B906-75EA574B45CC}" type="datetime'''''''0''''.''''''''''''''''''''''6'''''''''">
              <a:rPr lang="en-US" sz="1000">
                <a:cs typeface="Arial"/>
              </a:rPr>
              <a:pPr/>
              <a:t>0.6</a:t>
            </a:fld>
            <a:endParaRPr lang="en-US" sz="1000" dirty="0">
              <a:latin typeface="Arial"/>
              <a:cs typeface="Arial"/>
              <a:sym typeface="Arial"/>
            </a:endParaRPr>
          </a:p>
        </p:txBody>
      </p:sp>
      <p:sp>
        <p:nvSpPr>
          <p:cNvPr id="117" name="Text Placeholder 241"/>
          <p:cNvSpPr>
            <a:spLocks noGrp="1"/>
          </p:cNvSpPr>
          <p:nvPr>
            <p:custDataLst>
              <p:tags r:id="rId6"/>
            </p:custDataLst>
          </p:nvPr>
        </p:nvSpPr>
        <p:spPr bwMode="gray">
          <a:xfrm>
            <a:off x="428625" y="2714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89F6D2B-C0DF-45B7-A741-C0E702CE75AA}" type="datetime'''1''''.''''''''''''''''''5'''''''''''''''''''''''''''''''">
              <a:rPr lang="en-US" sz="1000">
                <a:cs typeface="Arial"/>
              </a:rPr>
              <a:pPr/>
              <a:t>1.5</a:t>
            </a:fld>
            <a:endParaRPr lang="en-GB" sz="1000" dirty="0">
              <a:latin typeface="Arial"/>
              <a:cs typeface="Arial"/>
              <a:sym typeface="Arial"/>
            </a:endParaRPr>
          </a:p>
        </p:txBody>
      </p:sp>
      <p:sp>
        <p:nvSpPr>
          <p:cNvPr id="118" name="Text Placeholder 26"/>
          <p:cNvSpPr>
            <a:spLocks noGrp="1"/>
          </p:cNvSpPr>
          <p:nvPr>
            <p:custDataLst>
              <p:tags r:id="rId7"/>
            </p:custDataLst>
          </p:nvPr>
        </p:nvSpPr>
        <p:spPr bwMode="gray">
          <a:xfrm>
            <a:off x="428625" y="30861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481A4C-CC0A-4F66-A151-4B8637A9D530}" type="datetime'''1''''''''''.''''''2'''''">
              <a:rPr lang="en-US" sz="1000">
                <a:cs typeface="Arial"/>
              </a:rPr>
              <a:pPr/>
              <a:t>1.2</a:t>
            </a:fld>
            <a:endParaRPr lang="en-US" sz="1000" dirty="0">
              <a:latin typeface="Arial"/>
              <a:cs typeface="Arial"/>
              <a:sym typeface="Arial"/>
            </a:endParaRPr>
          </a:p>
        </p:txBody>
      </p:sp>
      <p:sp>
        <p:nvSpPr>
          <p:cNvPr id="119" name="Text Placeholder 25"/>
          <p:cNvSpPr>
            <a:spLocks noGrp="1"/>
          </p:cNvSpPr>
          <p:nvPr>
            <p:custDataLst>
              <p:tags r:id="rId8"/>
            </p:custDataLst>
          </p:nvPr>
        </p:nvSpPr>
        <p:spPr bwMode="gray">
          <a:xfrm>
            <a:off x="428625" y="3457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2950CB9-82CF-44C9-86E2-C75426942C85}" type="datetime'''''''''''''0''''''''''''''''''''''''''''''''.''''''9'''">
              <a:rPr lang="en-US" sz="1000">
                <a:cs typeface="Arial"/>
              </a:rPr>
              <a:pPr/>
              <a:t>0.9</a:t>
            </a:fld>
            <a:endParaRPr lang="en-US" sz="1000" dirty="0">
              <a:latin typeface="Arial"/>
              <a:cs typeface="Arial"/>
              <a:sym typeface="Arial"/>
            </a:endParaRPr>
          </a:p>
        </p:txBody>
      </p:sp>
      <p:sp>
        <p:nvSpPr>
          <p:cNvPr id="120" name="Text Placeholder 23"/>
          <p:cNvSpPr>
            <a:spLocks noGrp="1"/>
          </p:cNvSpPr>
          <p:nvPr>
            <p:custDataLst>
              <p:tags r:id="rId9"/>
            </p:custDataLst>
          </p:nvPr>
        </p:nvSpPr>
        <p:spPr bwMode="gray">
          <a:xfrm>
            <a:off x="428625" y="4562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CFDE85B-91D5-42D7-8626-CEC19FDD1760}" type="datetime'''''''''''''''''''''''''''''''0''''.''''0'''''''''''">
              <a:rPr lang="en-US" sz="1000">
                <a:cs typeface="Arial"/>
              </a:rPr>
              <a:pPr/>
              <a:t>0.0</a:t>
            </a:fld>
            <a:endParaRPr lang="en-GB" sz="1000" dirty="0">
              <a:latin typeface="Arial"/>
              <a:cs typeface="Arial"/>
              <a:sym typeface="Arial"/>
            </a:endParaRPr>
          </a:p>
        </p:txBody>
      </p:sp>
      <p:sp>
        <p:nvSpPr>
          <p:cNvPr id="121" name="Text Placeholder 23"/>
          <p:cNvSpPr>
            <a:spLocks noGrp="1"/>
          </p:cNvSpPr>
          <p:nvPr>
            <p:custDataLst>
              <p:tags r:id="rId10"/>
            </p:custDataLst>
          </p:nvPr>
        </p:nvSpPr>
        <p:spPr bwMode="gray">
          <a:xfrm>
            <a:off x="428625" y="41910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6D1C96-AA2F-4BC2-A8EA-8F1076559391}" type="datetime'''''''''''''''''''''0''''''.''''''''''''''''''3'''''''">
              <a:rPr lang="en-US" sz="1000">
                <a:cs typeface="Arial"/>
              </a:rPr>
              <a:pPr/>
              <a:t>0.3</a:t>
            </a:fld>
            <a:endParaRPr lang="en-US" sz="1000" dirty="0">
              <a:latin typeface="Arial"/>
              <a:cs typeface="Arial"/>
              <a:sym typeface="Arial"/>
            </a:endParaRPr>
          </a:p>
        </p:txBody>
      </p:sp>
      <p:sp>
        <p:nvSpPr>
          <p:cNvPr id="122" name="Text Placeholder 27"/>
          <p:cNvSpPr>
            <a:spLocks noGrp="1"/>
          </p:cNvSpPr>
          <p:nvPr>
            <p:custDataLst>
              <p:tags r:id="rId11"/>
            </p:custDataLst>
          </p:nvPr>
        </p:nvSpPr>
        <p:spPr bwMode="gray">
          <a:xfrm>
            <a:off x="428625" y="2352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0FA3927-08E9-4709-9CE6-12303F6BFEE0}" type="datetime'''''''''1''''''''''''''''.8'''''''''''''''''''''''''''''''''">
              <a:rPr lang="en-US" sz="1000">
                <a:cs typeface="Arial"/>
              </a:rPr>
              <a:pPr/>
              <a:t>1.8</a:t>
            </a:fld>
            <a:endParaRPr lang="en-US" sz="1000" dirty="0">
              <a:latin typeface="Arial"/>
              <a:cs typeface="Arial"/>
              <a:sym typeface="Arial"/>
            </a:endParaRPr>
          </a:p>
        </p:txBody>
      </p:sp>
      <p:sp>
        <p:nvSpPr>
          <p:cNvPr id="123" name="Text Placeholder 28"/>
          <p:cNvSpPr>
            <a:spLocks noGrp="1"/>
          </p:cNvSpPr>
          <p:nvPr>
            <p:custDataLst>
              <p:tags r:id="rId12"/>
            </p:custDataLst>
          </p:nvPr>
        </p:nvSpPr>
        <p:spPr bwMode="gray">
          <a:xfrm>
            <a:off x="428625" y="1981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97B49BF-AF2A-47EC-A19F-63235E6E51B7}" type="datetime'''2.1'''''''''''''''''''''''''''''''''''''''">
              <a:rPr lang="en-US" sz="1000">
                <a:cs typeface="Arial"/>
              </a:rPr>
              <a:pPr/>
              <a:t>2.1</a:t>
            </a:fld>
            <a:endParaRPr lang="en-US" sz="1000" dirty="0">
              <a:latin typeface="Arial"/>
              <a:cs typeface="Arial"/>
              <a:sym typeface="Arial"/>
            </a:endParaRPr>
          </a:p>
        </p:txBody>
      </p:sp>
      <p:sp>
        <p:nvSpPr>
          <p:cNvPr id="124" name="Text Placeholder 31"/>
          <p:cNvSpPr>
            <a:spLocks noGrp="1"/>
          </p:cNvSpPr>
          <p:nvPr>
            <p:custDataLst>
              <p:tags r:id="rId13"/>
            </p:custDataLst>
          </p:nvPr>
        </p:nvSpPr>
        <p:spPr bwMode="auto">
          <a:xfrm>
            <a:off x="5445125"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F33EFA9-1C37-4E16-9B51-7B18EEC97813}" type="datetime'''''''2''''0''''1''''7'''''''''''''''''''''''''''''">
              <a:rPr lang="en-US" sz="1000">
                <a:cs typeface="Arial"/>
              </a:rPr>
              <a:pPr/>
              <a:t>2017</a:t>
            </a:fld>
            <a:endParaRPr lang="en-US" sz="1000" dirty="0">
              <a:latin typeface="Arial"/>
              <a:cs typeface="Arial"/>
              <a:sym typeface="Arial"/>
            </a:endParaRPr>
          </a:p>
        </p:txBody>
      </p:sp>
      <p:sp>
        <p:nvSpPr>
          <p:cNvPr id="125" name="Text Placeholder 30"/>
          <p:cNvSpPr>
            <a:spLocks noGrp="1"/>
          </p:cNvSpPr>
          <p:nvPr>
            <p:custDataLst>
              <p:tags r:id="rId14"/>
            </p:custDataLst>
          </p:nvPr>
        </p:nvSpPr>
        <p:spPr bwMode="auto">
          <a:xfrm>
            <a:off x="2997200"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B43B8E9-B527-4707-B75E-6542C4140FBE}" type="datetime'''''''''''''''''''20''''''''16'">
              <a:rPr lang="en-US" sz="1000">
                <a:cs typeface="Arial"/>
              </a:rPr>
              <a:pPr/>
              <a:t>2016</a:t>
            </a:fld>
            <a:endParaRPr lang="en-US" sz="1000" dirty="0">
              <a:latin typeface="Arial"/>
              <a:cs typeface="Arial"/>
              <a:sym typeface="Arial"/>
            </a:endParaRPr>
          </a:p>
        </p:txBody>
      </p:sp>
      <p:sp>
        <p:nvSpPr>
          <p:cNvPr id="126" name="Text Placeholder 32"/>
          <p:cNvSpPr>
            <a:spLocks noGrp="1"/>
          </p:cNvSpPr>
          <p:nvPr>
            <p:custDataLst>
              <p:tags r:id="rId15"/>
            </p:custDataLst>
          </p:nvPr>
        </p:nvSpPr>
        <p:spPr bwMode="auto">
          <a:xfrm>
            <a:off x="7883525"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F7BDA03-E6FF-49EA-AEF5-664E3D45F990}" type="datetime'''''''''''''''2''''''''''''''''''''''''''''0''''18'''''">
              <a:rPr lang="en-US" sz="1000">
                <a:cs typeface="Arial"/>
              </a:rPr>
              <a:pPr/>
              <a:t>2018</a:t>
            </a:fld>
            <a:endParaRPr lang="en-US" sz="1000" dirty="0">
              <a:latin typeface="Arial"/>
              <a:cs typeface="Arial"/>
              <a:sym typeface="Arial"/>
            </a:endParaRPr>
          </a:p>
        </p:txBody>
      </p:sp>
      <p:sp>
        <p:nvSpPr>
          <p:cNvPr id="127" name="Text Placeholder 29"/>
          <p:cNvSpPr>
            <a:spLocks noGrp="1"/>
          </p:cNvSpPr>
          <p:nvPr>
            <p:custDataLst>
              <p:tags r:id="rId16"/>
            </p:custDataLst>
          </p:nvPr>
        </p:nvSpPr>
        <p:spPr bwMode="auto">
          <a:xfrm>
            <a:off x="558800" y="4756150"/>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0D9B234-45C8-41C1-B77B-6CDA2B311D51}" type="datetime'''''2''0''1''''''5'''''''''''''''''''">
              <a:rPr lang="en-US" sz="1000">
                <a:cs typeface="Arial"/>
              </a:rPr>
              <a:pPr/>
              <a:t>2015</a:t>
            </a:fld>
            <a:endParaRPr lang="en-US" sz="1000" dirty="0">
              <a:latin typeface="Arial"/>
              <a:cs typeface="Arial"/>
              <a:sym typeface="Arial"/>
            </a:endParaRPr>
          </a:p>
        </p:txBody>
      </p:sp>
      <p:cxnSp>
        <p:nvCxnSpPr>
          <p:cNvPr id="128" name="Straight Connector 127"/>
          <p:cNvCxnSpPr/>
          <p:nvPr>
            <p:custDataLst>
              <p:tags r:id="rId17"/>
            </p:custDataLst>
          </p:nvPr>
        </p:nvCxnSpPr>
        <p:spPr bwMode="gray">
          <a:xfrm>
            <a:off x="723900" y="5276850"/>
            <a:ext cx="328613" cy="0"/>
          </a:xfrm>
          <a:prstGeom prst="line">
            <a:avLst/>
          </a:prstGeom>
          <a:ln w="19050">
            <a:solidFill>
              <a:srgbClr val="646AA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18"/>
            </p:custDataLst>
          </p:nvPr>
        </p:nvCxnSpPr>
        <p:spPr bwMode="gray">
          <a:xfrm>
            <a:off x="5059363" y="5276850"/>
            <a:ext cx="328613" cy="0"/>
          </a:xfrm>
          <a:prstGeom prst="line">
            <a:avLst/>
          </a:prstGeom>
          <a:ln w="19050">
            <a:solidFill>
              <a:srgbClr val="FFBF2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19"/>
            </p:custDataLst>
          </p:nvPr>
        </p:nvCxnSpPr>
        <p:spPr bwMode="gray">
          <a:xfrm>
            <a:off x="5059363" y="5480050"/>
            <a:ext cx="328613" cy="0"/>
          </a:xfrm>
          <a:prstGeom prst="line">
            <a:avLst/>
          </a:prstGeom>
          <a:ln w="19050">
            <a:solidFill>
              <a:srgbClr val="EB032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20"/>
            </p:custDataLst>
          </p:nvPr>
        </p:nvCxnSpPr>
        <p:spPr bwMode="gray">
          <a:xfrm>
            <a:off x="3497263" y="54800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21"/>
            </p:custDataLst>
          </p:nvPr>
        </p:nvCxnSpPr>
        <p:spPr bwMode="gray">
          <a:xfrm>
            <a:off x="723900" y="548005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22"/>
            </p:custDataLst>
          </p:nvPr>
        </p:nvCxnSpPr>
        <p:spPr bwMode="gray">
          <a:xfrm>
            <a:off x="3497263" y="52768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Text Placeholder 6720"/>
          <p:cNvSpPr>
            <a:spLocks noGrp="1"/>
          </p:cNvSpPr>
          <p:nvPr>
            <p:custDataLst>
              <p:tags r:id="rId23"/>
            </p:custDataLst>
          </p:nvPr>
        </p:nvSpPr>
        <p:spPr bwMode="auto">
          <a:xfrm>
            <a:off x="1103313" y="5410200"/>
            <a:ext cx="22923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228F1C6-D685-423E-B7C2-9F37F4C53DF0}" type="datetime'''Histor''i''c''al ''12''mo ''trailing'' loss rate (ann''ual)'">
              <a:rPr lang="en-US" sz="1000">
                <a:cs typeface="Arial"/>
              </a:rPr>
              <a:pPr/>
              <a:t>Historical 12mo trailing loss rate (annual)</a:t>
            </a:fld>
            <a:endParaRPr lang="en-GB" sz="1000" dirty="0">
              <a:latin typeface="Arial"/>
              <a:cs typeface="Arial"/>
              <a:sym typeface="Arial"/>
            </a:endParaRPr>
          </a:p>
        </p:txBody>
      </p:sp>
      <p:sp>
        <p:nvSpPr>
          <p:cNvPr id="135" name="Text Placeholder 6718"/>
          <p:cNvSpPr>
            <a:spLocks noGrp="1"/>
          </p:cNvSpPr>
          <p:nvPr>
            <p:custDataLst>
              <p:tags r:id="rId24"/>
            </p:custDataLst>
          </p:nvPr>
        </p:nvSpPr>
        <p:spPr bwMode="auto">
          <a:xfrm>
            <a:off x="1103313" y="5207000"/>
            <a:ext cx="2155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FEE4C9A-00ED-4558-B3AF-1815913C3BD5}" type="datetime'Pr''ojecte''''d 4Q trai''lin''''g loss rate (''an''nual'')'">
              <a:rPr lang="en-US" sz="1000">
                <a:cs typeface="Arial"/>
              </a:rPr>
              <a:pPr/>
              <a:t>Projected 4Q trailing loss rate (annual)</a:t>
            </a:fld>
            <a:endParaRPr lang="en-GB" sz="1000" dirty="0">
              <a:latin typeface="Arial"/>
              <a:cs typeface="Arial"/>
              <a:sym typeface="Arial"/>
            </a:endParaRPr>
          </a:p>
        </p:txBody>
      </p:sp>
      <p:sp>
        <p:nvSpPr>
          <p:cNvPr id="136" name="Text Placeholder 6715"/>
          <p:cNvSpPr>
            <a:spLocks noGrp="1"/>
          </p:cNvSpPr>
          <p:nvPr>
            <p:custDataLst>
              <p:tags r:id="rId25"/>
            </p:custDataLst>
          </p:nvPr>
        </p:nvSpPr>
        <p:spPr bwMode="auto">
          <a:xfrm>
            <a:off x="3876675" y="5410200"/>
            <a:ext cx="8080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268D0AB-DBE9-4291-BF46-F2695BA53DFC}" type="datetime'''2''01''6 ''''''''''''R''e''d'''''''''' ''li''''''m''it'">
              <a:rPr lang="en-US" sz="1000">
                <a:cs typeface="Arial"/>
              </a:rPr>
              <a:pPr/>
              <a:t>2016 Red limit</a:t>
            </a:fld>
            <a:endParaRPr lang="en-GB" sz="1000" dirty="0">
              <a:latin typeface="Arial"/>
              <a:cs typeface="Arial"/>
              <a:sym typeface="Arial"/>
            </a:endParaRPr>
          </a:p>
        </p:txBody>
      </p:sp>
      <p:sp>
        <p:nvSpPr>
          <p:cNvPr id="137" name="Text Placeholder 6713"/>
          <p:cNvSpPr>
            <a:spLocks noGrp="1"/>
          </p:cNvSpPr>
          <p:nvPr>
            <p:custDataLst>
              <p:tags r:id="rId26"/>
            </p:custDataLst>
          </p:nvPr>
        </p:nvSpPr>
        <p:spPr bwMode="auto">
          <a:xfrm>
            <a:off x="5438775" y="5207000"/>
            <a:ext cx="1041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D8DFFDC-67AD-4860-8325-D3217106FFA4}" type="datetime'RT''S'''''' ''''a''''''''m''''b''e''r'''' t''''rigg''''er'''''">
              <a:rPr lang="en-US" sz="1000">
                <a:cs typeface="Arial"/>
              </a:rPr>
              <a:pPr/>
              <a:t>RTS amber trigger</a:t>
            </a:fld>
            <a:endParaRPr lang="en-GB" sz="1000" dirty="0">
              <a:latin typeface="Arial"/>
              <a:cs typeface="Arial"/>
              <a:sym typeface="Arial"/>
            </a:endParaRPr>
          </a:p>
        </p:txBody>
      </p:sp>
      <p:sp>
        <p:nvSpPr>
          <p:cNvPr id="138" name="Text Placeholder 6719"/>
          <p:cNvSpPr>
            <a:spLocks noGrp="1"/>
          </p:cNvSpPr>
          <p:nvPr>
            <p:custDataLst>
              <p:tags r:id="rId27"/>
            </p:custDataLst>
          </p:nvPr>
        </p:nvSpPr>
        <p:spPr bwMode="auto">
          <a:xfrm>
            <a:off x="3876675" y="5207000"/>
            <a:ext cx="10810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069EC23-41C5-4920-8C5A-555AE467F0A8}" type="datetime'2''''''''''01''''6 A''m''''''ber t''''''r''''i''''gg''''er'''">
              <a:rPr lang="en-US" sz="1000">
                <a:cs typeface="Arial"/>
              </a:rPr>
              <a:pPr/>
              <a:t>2016 Amber trigger</a:t>
            </a:fld>
            <a:endParaRPr lang="en-GB" sz="1000" dirty="0">
              <a:latin typeface="Arial"/>
              <a:cs typeface="Arial"/>
              <a:sym typeface="Arial"/>
            </a:endParaRPr>
          </a:p>
        </p:txBody>
      </p:sp>
      <p:sp>
        <p:nvSpPr>
          <p:cNvPr id="139" name="Text Placeholder 6716"/>
          <p:cNvSpPr>
            <a:spLocks noGrp="1"/>
          </p:cNvSpPr>
          <p:nvPr>
            <p:custDataLst>
              <p:tags r:id="rId28"/>
            </p:custDataLst>
          </p:nvPr>
        </p:nvSpPr>
        <p:spPr bwMode="auto">
          <a:xfrm>
            <a:off x="5438775" y="5410200"/>
            <a:ext cx="8651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3076D21-8A40-46C9-9896-A8107BFB23E8}" type="datetime'''''''''RT''''S'''' r''ed'' ''''''''''t''''r''''i''gger'">
              <a:rPr lang="en-US" sz="1000">
                <a:cs typeface="Arial"/>
              </a:rPr>
              <a:pPr/>
              <a:t>RTS red trigger</a:t>
            </a:fld>
            <a:endParaRPr lang="en-GB" sz="1000" dirty="0">
              <a:latin typeface="Arial"/>
              <a:cs typeface="Arial"/>
              <a:sym typeface="Arial"/>
            </a:endParaRPr>
          </a:p>
        </p:txBody>
      </p:sp>
    </p:spTree>
    <p:extLst>
      <p:ext uri="{BB962C8B-B14F-4D97-AF65-F5344CB8AC3E}">
        <p14:creationId xmlns:p14="http://schemas.microsoft.com/office/powerpoint/2010/main" val="88203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67721" y="72184"/>
            <a:ext cx="4221138" cy="189008"/>
            <a:chOff x="403281" y="164517"/>
            <a:chExt cx="4221138" cy="189008"/>
          </a:xfrm>
        </p:grpSpPr>
        <p:sp>
          <p:nvSpPr>
            <p:cNvPr id="11"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a:t>
              </a:r>
              <a:r>
                <a:rPr lang="en-US" sz="1200" dirty="0" smtClean="0">
                  <a:solidFill>
                    <a:schemeClr val="accent1"/>
                  </a:solidFill>
                </a:rPr>
                <a:t>due</a:t>
              </a:r>
              <a:endParaRPr lang="en-US" sz="1200" dirty="0">
                <a:solidFill>
                  <a:schemeClr val="accent1"/>
                </a:solidFill>
              </a:endParaRP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4268" y="1469025"/>
            <a:ext cx="4390232"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DPD</a:t>
            </a:r>
            <a:r>
              <a:rPr lang="en-US" sz="1400" b="1" dirty="0" smtClean="0">
                <a:solidFill>
                  <a:schemeClr val="accent1"/>
                </a:solidFill>
                <a:latin typeface="+mj-lt"/>
              </a:rPr>
              <a:t> calibration approach</a:t>
            </a:r>
            <a:endParaRPr lang="en-US" sz="1400" b="1" dirty="0">
              <a:solidFill>
                <a:schemeClr val="accent1"/>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74104545"/>
              </p:ext>
            </p:extLst>
          </p:nvPr>
        </p:nvGraphicFramePr>
        <p:xfrm>
          <a:off x="458788" y="1930400"/>
          <a:ext cx="8732837" cy="3451141"/>
        </p:xfrm>
        <a:graphic>
          <a:graphicData uri="http://schemas.openxmlformats.org/drawingml/2006/table">
            <a:tbl>
              <a:tblPr bandRow="1">
                <a:tableStyleId>{839DD9DD-9E6C-4910-8AC0-68ADFF6A6AFC}</a:tableStyleId>
              </a:tblPr>
              <a:tblGrid>
                <a:gridCol w="1808162"/>
                <a:gridCol w="695325"/>
                <a:gridCol w="6229350"/>
              </a:tblGrid>
              <a:tr h="841291">
                <a:tc rowSpan="2">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A</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Determine relativity between flow</a:t>
                      </a:r>
                      <a:r>
                        <a:rPr lang="en-US" sz="1200" baseline="0" dirty="0" smtClean="0">
                          <a:latin typeface="Arial" panose="020B0604020202020204" pitchFamily="34" charset="0"/>
                          <a:cs typeface="Arial" panose="020B0604020202020204" pitchFamily="34" charset="0"/>
                        </a:rPr>
                        <a:t> annual NCO metric and stock monthly DPD levels, assessing the speed at which borrowers move through the stages of delinquency to default</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841291">
                <a:tc vMerge="1">
                  <a:txBody>
                    <a:bodyPr/>
                    <a:lstStyle/>
                    <a:p>
                      <a:endParaRPr lang="en-GB" sz="1000" b="1" dirty="0">
                        <a:solidFill>
                          <a:schemeClr val="accent1"/>
                        </a:solidFill>
                      </a:endParaRPr>
                    </a:p>
                  </a:txBody>
                  <a:tcPr marL="36570" marR="36570" marT="36576" marB="36576" anchor="ctr">
                    <a:lnL>
                      <a:noFill/>
                    </a:lnL>
                    <a:lnR>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B</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Calculate DPD anchor</a:t>
                      </a:r>
                      <a:r>
                        <a:rPr lang="en-US" sz="1200" baseline="0" dirty="0" smtClean="0">
                          <a:latin typeface="Arial" panose="020B0604020202020204" pitchFamily="34" charset="0"/>
                          <a:cs typeface="Arial" panose="020B0604020202020204" pitchFamily="34" charset="0"/>
                        </a:rPr>
                        <a:t> points by applying NCO/DPD scalar to post-adjustment portfolio NCO limits</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27268">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C</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Review with risk</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management teams, business leaders, and senior</a:t>
                      </a:r>
                      <a:r>
                        <a:rPr lang="en-US" sz="1200" baseline="0" dirty="0" smtClean="0">
                          <a:latin typeface="Arial" panose="020B0604020202020204" pitchFamily="34" charset="0"/>
                          <a:cs typeface="Arial" panose="020B0604020202020204" pitchFamily="34" charset="0"/>
                        </a:rPr>
                        <a:t> teams to apply adjustments based on expected trends and strategic direction</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1291">
                <a:tc>
                  <a:txBody>
                    <a:bodyPr/>
                    <a:lstStyle/>
                    <a:p>
                      <a:endParaRPr lang="en-US" sz="1200" b="1" dirty="0" smtClean="0">
                        <a:solidFill>
                          <a:schemeClr val="accent1"/>
                        </a:solidFill>
                        <a:latin typeface="Arial" panose="020B0604020202020204" pitchFamily="34" charset="0"/>
                        <a:cs typeface="Arial" panose="020B0604020202020204" pitchFamily="34" charset="0"/>
                      </a:endParaRPr>
                    </a:p>
                  </a:txBody>
                  <a:tcPr marL="36570" marR="36570" marT="36576" marB="3657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latinLnBrk="0" hangingPunct="1">
                        <a:lnSpc>
                          <a:spcPct val="100000"/>
                        </a:lnSpc>
                        <a:spcBef>
                          <a:spcPts val="600"/>
                        </a:spcBef>
                        <a:spcAft>
                          <a:spcPts val="0"/>
                        </a:spcAft>
                        <a:buClrTx/>
                        <a:buSzPct val="100000"/>
                        <a:buFontTx/>
                        <a:buNone/>
                      </a:pPr>
                      <a:r>
                        <a:rPr lang="en-US" sz="3200" b="1" dirty="0" smtClean="0">
                          <a:solidFill>
                            <a:schemeClr val="accent1"/>
                          </a:solidFill>
                          <a:latin typeface="Arial" panose="020B0604020202020204" pitchFamily="34" charset="0"/>
                          <a:cs typeface="Arial" panose="020B0604020202020204" pitchFamily="34" charset="0"/>
                        </a:rPr>
                        <a:t>D</a:t>
                      </a: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lang="en-US" sz="1200" dirty="0" smtClean="0">
                          <a:latin typeface="Arial" panose="020B0604020202020204" pitchFamily="34" charset="0"/>
                          <a:cs typeface="Arial" panose="020B0604020202020204" pitchFamily="34" charset="0"/>
                        </a:rPr>
                        <a:t>Test</a:t>
                      </a:r>
                      <a:r>
                        <a:rPr lang="en-US" sz="1200" baseline="0" dirty="0" smtClean="0">
                          <a:latin typeface="Arial" panose="020B0604020202020204" pitchFamily="34" charset="0"/>
                          <a:cs typeface="Arial" panose="020B0604020202020204" pitchFamily="34" charset="0"/>
                        </a:rPr>
                        <a:t> recommended limits against historical data, CCAR forecasted baseline rates, and strategic forecasts (e.g. budget, P18/19) as available</a:t>
                      </a:r>
                      <a:endParaRPr lang="en-US" sz="1200" dirty="0" smtClean="0">
                        <a:latin typeface="Arial" panose="020B0604020202020204" pitchFamily="34" charset="0"/>
                        <a:cs typeface="Arial" panose="020B0604020202020204" pitchFamily="34" charset="0"/>
                      </a:endParaRPr>
                    </a:p>
                  </a:txBody>
                  <a:tcPr marL="36570" marR="36570" marT="36576" marB="36576"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AutoShape 5"/>
          <p:cNvSpPr>
            <a:spLocks noChangeArrowheads="1"/>
          </p:cNvSpPr>
          <p:nvPr/>
        </p:nvSpPr>
        <p:spPr bwMode="gray">
          <a:xfrm rot="5400000">
            <a:off x="808839" y="1495030"/>
            <a:ext cx="897733" cy="1781173"/>
          </a:xfrm>
          <a:prstGeom prst="homePlate">
            <a:avLst>
              <a:gd name="adj" fmla="val 19716"/>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Establish relativity between NCO and </a:t>
            </a:r>
            <a:r>
              <a:rPr lang="en-US" sz="1200" b="1" dirty="0" err="1">
                <a:latin typeface="Arial" panose="020B0604020202020204" pitchFamily="34" charset="0"/>
                <a:cs typeface="Arial" panose="020B0604020202020204" pitchFamily="34" charset="0"/>
              </a:rPr>
              <a:t>DPD</a:t>
            </a:r>
            <a:endParaRPr lang="en-US" sz="1200" b="1" dirty="0">
              <a:latin typeface="Arial" panose="020B0604020202020204" pitchFamily="34" charset="0"/>
              <a:cs typeface="Arial" panose="020B0604020202020204" pitchFamily="34" charset="0"/>
            </a:endParaRPr>
          </a:p>
        </p:txBody>
      </p:sp>
      <p:sp>
        <p:nvSpPr>
          <p:cNvPr id="15" name="AutoShape 4"/>
          <p:cNvSpPr>
            <a:spLocks noChangeArrowheads="1"/>
          </p:cNvSpPr>
          <p:nvPr/>
        </p:nvSpPr>
        <p:spPr bwMode="gray">
          <a:xfrm rot="5400000">
            <a:off x="751447" y="3234778"/>
            <a:ext cx="1012517" cy="1781173"/>
          </a:xfrm>
          <a:prstGeom prst="chevron">
            <a:avLst>
              <a:gd name="adj" fmla="val 1545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Review and apply management adjustments</a:t>
            </a:r>
          </a:p>
        </p:txBody>
      </p:sp>
      <p:sp>
        <p:nvSpPr>
          <p:cNvPr id="16" name="AutoShape 4"/>
          <p:cNvSpPr>
            <a:spLocks noChangeArrowheads="1"/>
          </p:cNvSpPr>
          <p:nvPr/>
        </p:nvSpPr>
        <p:spPr bwMode="gray">
          <a:xfrm rot="5400000">
            <a:off x="779103" y="2336208"/>
            <a:ext cx="957205" cy="1781173"/>
          </a:xfrm>
          <a:prstGeom prst="chevron">
            <a:avLst>
              <a:gd name="adj" fmla="val 16453"/>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Scale NCO limits </a:t>
            </a:r>
            <a:r>
              <a:rPr lang="en-US" sz="1200" b="1" dirty="0" smtClean="0">
                <a:latin typeface="Arial" panose="020B0604020202020204" pitchFamily="34" charset="0"/>
                <a:cs typeface="Arial" panose="020B0604020202020204" pitchFamily="34" charset="0"/>
              </a:rPr>
              <a:t>to DPD </a:t>
            </a:r>
            <a:r>
              <a:rPr lang="en-US" sz="1200" b="1" dirty="0">
                <a:latin typeface="Arial" panose="020B0604020202020204" pitchFamily="34" charset="0"/>
                <a:cs typeface="Arial" panose="020B0604020202020204" pitchFamily="34" charset="0"/>
              </a:rPr>
              <a:t>rates </a:t>
            </a:r>
          </a:p>
        </p:txBody>
      </p:sp>
      <p:sp>
        <p:nvSpPr>
          <p:cNvPr id="17" name="AutoShape 4"/>
          <p:cNvSpPr>
            <a:spLocks noChangeArrowheads="1"/>
          </p:cNvSpPr>
          <p:nvPr/>
        </p:nvSpPr>
        <p:spPr bwMode="gray">
          <a:xfrm rot="5400000">
            <a:off x="789910" y="4122540"/>
            <a:ext cx="935590" cy="1781173"/>
          </a:xfrm>
          <a:prstGeom prst="chevron">
            <a:avLst>
              <a:gd name="adj" fmla="val 15798"/>
            </a:avLst>
          </a:prstGeom>
          <a:solidFill>
            <a:schemeClr val="bg1"/>
          </a:solidFill>
          <a:ln w="9525">
            <a:solidFill>
              <a:schemeClr val="bg2"/>
            </a:solidFill>
            <a:miter lim="800000"/>
            <a:headEnd/>
            <a:tailEnd/>
          </a:ln>
          <a:effectLst/>
          <a:extLst/>
        </p:spPr>
        <p:txBody>
          <a:bodyPr rot="10800000" vert="eaVert" lIns="45720" tIns="45720" rIns="45720" bIns="45720" anchor="ctr"/>
          <a:lstStyle/>
          <a:p>
            <a:pPr>
              <a:lnSpc>
                <a:spcPct val="100000"/>
              </a:lnSpc>
            </a:pPr>
            <a:r>
              <a:rPr lang="en-US" sz="1200" b="1" dirty="0">
                <a:latin typeface="Arial" panose="020B0604020202020204" pitchFamily="34" charset="0"/>
                <a:cs typeface="Arial" panose="020B0604020202020204" pitchFamily="34" charset="0"/>
              </a:rPr>
              <a:t>Test against historical and forecasted rates</a:t>
            </a:r>
          </a:p>
        </p:txBody>
      </p:sp>
      <p:sp>
        <p:nvSpPr>
          <p:cNvPr id="18"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CCAR-linked approach to derive the DPD anchor points &amp; </a:t>
            </a:r>
            <a:r>
              <a:rPr lang="en-US" b="0" dirty="0" smtClean="0"/>
              <a:t>limits</a:t>
            </a:r>
            <a:endParaRPr lang="en-US" b="0" dirty="0">
              <a:solidFill>
                <a:srgbClr val="FF0000"/>
              </a:solidFill>
            </a:endParaRPr>
          </a:p>
        </p:txBody>
      </p:sp>
    </p:spTree>
    <p:extLst>
      <p:ext uri="{BB962C8B-B14F-4D97-AF65-F5344CB8AC3E}">
        <p14:creationId xmlns:p14="http://schemas.microsoft.com/office/powerpoint/2010/main" val="106712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702513104"/>
              </p:ext>
            </p:extLst>
          </p:nvPr>
        </p:nvGraphicFramePr>
        <p:xfrm>
          <a:off x="1668" y="1589"/>
          <a:ext cx="1667" cy="1587"/>
        </p:xfrm>
        <a:graphic>
          <a:graphicData uri="http://schemas.openxmlformats.org/presentationml/2006/ole">
            <mc:AlternateContent xmlns:mc="http://schemas.openxmlformats.org/markup-compatibility/2006">
              <mc:Choice xmlns:v="urn:schemas-microsoft-com:vml" Requires="v">
                <p:oleObj spid="_x0000_s1550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668" y="1589"/>
                        <a:ext cx="1667" cy="1587"/>
                      </a:xfrm>
                      <a:prstGeom prst="rect">
                        <a:avLst/>
                      </a:prstGeom>
                    </p:spPr>
                  </p:pic>
                </p:oleObj>
              </mc:Fallback>
            </mc:AlternateContent>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96422045"/>
              </p:ext>
            </p:extLst>
          </p:nvPr>
        </p:nvGraphicFramePr>
        <p:xfrm>
          <a:off x="366711" y="2766857"/>
          <a:ext cx="8824913" cy="1556512"/>
        </p:xfrm>
        <a:graphic>
          <a:graphicData uri="http://schemas.openxmlformats.org/drawingml/2006/table">
            <a:tbl>
              <a:tblPr bandRow="1">
                <a:tableStyleId>{839DD9DD-9E6C-4910-8AC0-68ADFF6A6AFC}</a:tableStyleId>
              </a:tblPr>
              <a:tblGrid>
                <a:gridCol w="1481337"/>
                <a:gridCol w="1665911"/>
                <a:gridCol w="2252766"/>
                <a:gridCol w="3424899"/>
              </a:tblGrid>
              <a:tr h="0">
                <a:tc>
                  <a:txBody>
                    <a:bodyPr/>
                    <a:lstStyle/>
                    <a:p>
                      <a:r>
                        <a:rPr lang="en-GB" sz="1100" b="1" dirty="0" smtClean="0">
                          <a:solidFill>
                            <a:schemeClr val="tx1"/>
                          </a:solidFill>
                          <a:latin typeface="Arial" panose="020B0604020202020204" pitchFamily="34" charset="0"/>
                          <a:cs typeface="Arial" panose="020B0604020202020204" pitchFamily="34" charset="0"/>
                        </a:rPr>
                        <a:t>Data</a:t>
                      </a:r>
                      <a:r>
                        <a:rPr lang="en-GB" sz="1100" b="1" baseline="0" dirty="0" smtClean="0">
                          <a:solidFill>
                            <a:schemeClr val="tx1"/>
                          </a:solidFill>
                          <a:latin typeface="Arial" panose="020B0604020202020204" pitchFamily="34" charset="0"/>
                          <a:cs typeface="Arial" panose="020B0604020202020204" pitchFamily="34" charset="0"/>
                        </a:rPr>
                        <a:t> used</a:t>
                      </a:r>
                      <a:endParaRPr lang="en-GB" sz="1100" b="1" dirty="0">
                        <a:solidFill>
                          <a:schemeClr val="tx1"/>
                        </a:solidFill>
                        <a:latin typeface="Arial" panose="020B0604020202020204" pitchFamily="34" charset="0"/>
                        <a:cs typeface="Arial" panose="020B0604020202020204" pitchFamily="34" charset="0"/>
                      </a:endParaRPr>
                    </a:p>
                  </a:txBody>
                  <a:tcPr marL="0">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baseline="0" dirty="0" smtClean="0">
                          <a:solidFill>
                            <a:schemeClr val="tx1"/>
                          </a:solidFill>
                          <a:latin typeface="Arial" panose="020B0604020202020204" pitchFamily="34" charset="0"/>
                          <a:cs typeface="Arial" panose="020B0604020202020204" pitchFamily="34" charset="0"/>
                        </a:rPr>
                        <a:t>Methodology </a:t>
                      </a:r>
                      <a:endParaRPr lang="en-GB" sz="1100" b="1"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chemeClr val="tx1"/>
                          </a:solidFill>
                          <a:latin typeface="Arial" panose="020B0604020202020204" pitchFamily="34" charset="0"/>
                          <a:cs typeface="Arial" panose="020B0604020202020204" pitchFamily="34" charset="0"/>
                        </a:rPr>
                        <a:t>Assumptions</a:t>
                      </a:r>
                      <a:endParaRPr lang="en-GB" sz="1100" b="1" dirty="0">
                        <a:solidFill>
                          <a:schemeClr val="tx1"/>
                        </a:solidFill>
                        <a:latin typeface="Arial" panose="020B0604020202020204" pitchFamily="34" charset="0"/>
                        <a:cs typeface="Arial" panose="020B0604020202020204" pitchFamily="34" charset="0"/>
                      </a:endParaRPr>
                    </a:p>
                  </a:txBody>
                  <a:tcPr marL="72009">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1" dirty="0" smtClean="0">
                          <a:solidFill>
                            <a:schemeClr val="tx1"/>
                          </a:solidFill>
                          <a:latin typeface="Arial" panose="020B0604020202020204" pitchFamily="34" charset="0"/>
                          <a:cs typeface="Arial" panose="020B0604020202020204" pitchFamily="34" charset="0"/>
                        </a:rPr>
                        <a:t>Considerations</a:t>
                      </a:r>
                      <a:endParaRPr lang="en-GB" sz="1100" b="1" dirty="0">
                        <a:solidFill>
                          <a:schemeClr val="tx1"/>
                        </a:solidFill>
                        <a:latin typeface="Arial" panose="020B0604020202020204" pitchFamily="34" charset="0"/>
                        <a:cs typeface="Arial" panose="020B0604020202020204" pitchFamily="34" charset="0"/>
                      </a:endParaRPr>
                    </a:p>
                  </a:txBody>
                  <a:tcPr marL="72009">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2015 credit metric reports (SBNA)</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CCAR projected rates (SC)</a:t>
                      </a: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240"/>
                        </a:spcBef>
                        <a:spcAft>
                          <a:spcPts val="0"/>
                        </a:spcAft>
                        <a:buClrTx/>
                        <a:buSzTx/>
                        <a:buFont typeface="Arial" panose="020B0604020202020204" pitchFamily="34" charset="0"/>
                        <a:buNone/>
                        <a:tabLst/>
                        <a:defRPr/>
                      </a:pPr>
                      <a:r>
                        <a:rPr lang="en-GB" sz="1100" baseline="0" dirty="0" smtClean="0">
                          <a:latin typeface="Arial" panose="020B0604020202020204" pitchFamily="34" charset="0"/>
                          <a:cs typeface="Arial" panose="020B0604020202020204" pitchFamily="34" charset="0"/>
                        </a:rPr>
                        <a:t>Range of monthly relativities between NCOs and lagged delinquency rates across time</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Roll rate from delinquency to Charge-off is constant in a given scenario</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US" sz="1100" baseline="0" dirty="0" smtClean="0">
                          <a:latin typeface="Arial" panose="020B0604020202020204" pitchFamily="34" charset="0"/>
                          <a:cs typeface="Arial" panose="020B0604020202020204" pitchFamily="34" charset="0"/>
                        </a:rPr>
                        <a:t>Time lag between delinquency and Charge-off is ~1–2 months depending on accounting treatment of the portfolio:</a:t>
                      </a:r>
                    </a:p>
                  </a:txBody>
                  <a:tcPr marL="72009"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latinLnBrk="0" hangingPunct="1">
                        <a:lnSpc>
                          <a:spcPct val="100000"/>
                        </a:lnSpc>
                        <a:spcBef>
                          <a:spcPts val="240"/>
                        </a:spcBef>
                        <a:spcAft>
                          <a:spcPts val="0"/>
                        </a:spcAft>
                        <a:buClr>
                          <a:srgbClr val="41A441"/>
                        </a:buClr>
                        <a:buSzPct val="125000"/>
                        <a:buFont typeface="Wingdings" panose="05000000000000000000" pitchFamily="2" charset="2"/>
                        <a:buChar char="ü"/>
                      </a:pPr>
                      <a:r>
                        <a:rPr lang="en-GB" sz="1100" b="0" baseline="0" dirty="0" smtClean="0">
                          <a:solidFill>
                            <a:schemeClr val="tx1"/>
                          </a:solidFill>
                          <a:latin typeface="Arial" panose="020B0604020202020204" pitchFamily="34" charset="0"/>
                          <a:cs typeface="Arial" panose="020B0604020202020204" pitchFamily="34" charset="0"/>
                        </a:rPr>
                        <a:t>Evaluate range based on intended purpose of scalar (e.g. lower scalar provides early warning but with potential false positives)</a:t>
                      </a:r>
                    </a:p>
                    <a:p>
                      <a:pPr marL="171450" marR="0" lvl="0" indent="-171450" algn="l" defTabSz="914400" rtl="0" eaLnBrk="1" latinLnBrk="0" hangingPunct="1">
                        <a:lnSpc>
                          <a:spcPct val="100000"/>
                        </a:lnSpc>
                        <a:spcBef>
                          <a:spcPts val="240"/>
                        </a:spcBef>
                        <a:spcAft>
                          <a:spcPts val="0"/>
                        </a:spcAft>
                        <a:buClr>
                          <a:srgbClr val="41A441"/>
                        </a:buClr>
                        <a:buSzPct val="125000"/>
                        <a:buFont typeface="Wingdings" panose="05000000000000000000" pitchFamily="2" charset="2"/>
                        <a:buChar char="ü"/>
                      </a:pPr>
                      <a:r>
                        <a:rPr lang="en-GB" sz="1100" b="0" baseline="0" dirty="0" smtClean="0">
                          <a:solidFill>
                            <a:schemeClr val="tx1"/>
                          </a:solidFill>
                          <a:latin typeface="Arial" panose="020B0604020202020204" pitchFamily="34" charset="0"/>
                          <a:cs typeface="Arial" panose="020B0604020202020204" pitchFamily="34" charset="0"/>
                        </a:rPr>
                        <a:t>Lagged relationship, creates a more direct link of delinquency and NCO rates (roll-rate)</a:t>
                      </a:r>
                    </a:p>
                    <a:p>
                      <a:pPr marL="171450" marR="0" lvl="0" indent="-171450" algn="l" defTabSz="914400" rtl="0" eaLnBrk="1" fontAlgn="auto" latinLnBrk="0" hangingPunct="1">
                        <a:lnSpc>
                          <a:spcPct val="100000"/>
                        </a:lnSpc>
                        <a:spcBef>
                          <a:spcPts val="240"/>
                        </a:spcBef>
                        <a:spcAft>
                          <a:spcPts val="0"/>
                        </a:spcAft>
                        <a:buClr>
                          <a:srgbClr val="FF0000"/>
                        </a:buClr>
                        <a:buSzPct val="125000"/>
                        <a:buFont typeface="Wingdings"/>
                        <a:buChar char="û"/>
                        <a:tabLst/>
                        <a:defRPr/>
                      </a:pPr>
                      <a:r>
                        <a:rPr kumimoji="0" lang="en-GB"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Additional assumption required for time lag between delinquency and NCO</a:t>
                      </a:r>
                    </a:p>
                  </a:txBody>
                  <a:tcPr marL="72009"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6" name="Rectangular Callout 5"/>
          <p:cNvSpPr/>
          <p:nvPr/>
        </p:nvSpPr>
        <p:spPr>
          <a:xfrm>
            <a:off x="7689381" y="1604484"/>
            <a:ext cx="1270000" cy="493825"/>
          </a:xfrm>
          <a:prstGeom prst="wedgeRectCallout">
            <a:avLst>
              <a:gd name="adj1" fmla="val -71353"/>
              <a:gd name="adj2" fmla="val 31206"/>
            </a:avLst>
          </a:prstGeom>
          <a:solidFill>
            <a:schemeClr val="bg2">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9" tIns="72009" rIns="72009" bIns="72009" rtlCol="0" anchor="ctr">
            <a:noAutofit/>
          </a:bodyPr>
          <a:lstStyle/>
          <a:p>
            <a:pPr algn="l">
              <a:lnSpc>
                <a:spcPct val="100000"/>
              </a:lnSpc>
            </a:pPr>
            <a:r>
              <a:rPr lang="en-GB" dirty="0" smtClean="0">
                <a:solidFill>
                  <a:schemeClr val="tx1"/>
                </a:solidFill>
                <a:latin typeface="Arial"/>
                <a:sym typeface="Arial"/>
              </a:rPr>
              <a:t>Scalar captured using historic data</a:t>
            </a:r>
          </a:p>
        </p:txBody>
      </p:sp>
      <p:grpSp>
        <p:nvGrpSpPr>
          <p:cNvPr id="11" name="Group 10"/>
          <p:cNvGrpSpPr/>
          <p:nvPr/>
        </p:nvGrpSpPr>
        <p:grpSpPr>
          <a:xfrm>
            <a:off x="2338946" y="1851397"/>
            <a:ext cx="5052454" cy="570094"/>
            <a:chOff x="2338946" y="1908547"/>
            <a:chExt cx="5052454" cy="570094"/>
          </a:xfrm>
        </p:grpSpPr>
        <p:sp>
          <p:nvSpPr>
            <p:cNvPr id="18" name="TextBox 17"/>
            <p:cNvSpPr txBox="1"/>
            <p:nvPr/>
          </p:nvSpPr>
          <p:spPr>
            <a:xfrm>
              <a:off x="2747018" y="2095397"/>
              <a:ext cx="1230312" cy="215444"/>
            </a:xfrm>
            <a:prstGeom prst="rect">
              <a:avLst/>
            </a:prstGeom>
            <a:noFill/>
            <a:ln>
              <a:noFill/>
            </a:ln>
          </p:spPr>
          <p:txBody>
            <a:bodyPr wrap="square" lIns="0" tIns="0" rIns="0" bIns="0" rtlCol="0">
              <a:spAutoFit/>
            </a:bodyPr>
            <a:lstStyle/>
            <a:p>
              <a:pPr>
                <a:lnSpc>
                  <a:spcPct val="100000"/>
                </a:lnSpc>
              </a:pPr>
              <a:r>
                <a:rPr lang="en-US" sz="1400" b="1" dirty="0" smtClean="0">
                  <a:latin typeface="Arial"/>
                  <a:ea typeface="ＭＳ Ｐゴシック"/>
                </a:rPr>
                <a:t>60+ DPD limit</a:t>
              </a:r>
              <a:endParaRPr lang="en-US" sz="1400" dirty="0">
                <a:latin typeface="Arial"/>
                <a:ea typeface="ＭＳ Ｐゴシック"/>
              </a:endParaRPr>
            </a:p>
          </p:txBody>
        </p:sp>
        <p:sp>
          <p:nvSpPr>
            <p:cNvPr id="19" name="TextBox 18"/>
            <p:cNvSpPr txBox="1"/>
            <p:nvPr/>
          </p:nvSpPr>
          <p:spPr>
            <a:xfrm>
              <a:off x="4218339" y="2095397"/>
              <a:ext cx="1103717"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limit</a:t>
              </a:r>
            </a:p>
          </p:txBody>
        </p:sp>
        <p:sp>
          <p:nvSpPr>
            <p:cNvPr id="20" name="TextBox 19"/>
            <p:cNvSpPr txBox="1"/>
            <p:nvPr/>
          </p:nvSpPr>
          <p:spPr>
            <a:xfrm>
              <a:off x="4045135" y="2064620"/>
              <a:ext cx="134652" cy="276999"/>
            </a:xfrm>
            <a:prstGeom prst="rect">
              <a:avLst/>
            </a:prstGeom>
            <a:noFill/>
          </p:spPr>
          <p:txBody>
            <a:bodyPr wrap="none" lIns="0" tIns="0" rIns="0" bIns="0" rtlCol="0">
              <a:spAutoFit/>
            </a:bodyPr>
            <a:lstStyle/>
            <a:p>
              <a:pPr algn="l">
                <a:lnSpc>
                  <a:spcPct val="100000"/>
                </a:lnSpc>
              </a:pPr>
              <a:r>
                <a:rPr lang="en-GB" sz="1800" b="1" dirty="0" smtClean="0"/>
                <a:t>=</a:t>
              </a:r>
            </a:p>
          </p:txBody>
        </p:sp>
        <p:sp>
          <p:nvSpPr>
            <p:cNvPr id="21" name="TextBox 20"/>
            <p:cNvSpPr txBox="1"/>
            <p:nvPr/>
          </p:nvSpPr>
          <p:spPr>
            <a:xfrm>
              <a:off x="5515504" y="1966335"/>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60+ DPD rate</a:t>
              </a:r>
            </a:p>
          </p:txBody>
        </p:sp>
        <p:sp>
          <p:nvSpPr>
            <p:cNvPr id="22" name="TextBox 21"/>
            <p:cNvSpPr txBox="1"/>
            <p:nvPr/>
          </p:nvSpPr>
          <p:spPr>
            <a:xfrm>
              <a:off x="5304799" y="2108890"/>
              <a:ext cx="89768" cy="276999"/>
            </a:xfrm>
            <a:prstGeom prst="rect">
              <a:avLst/>
            </a:prstGeom>
            <a:noFill/>
          </p:spPr>
          <p:txBody>
            <a:bodyPr wrap="none" lIns="0" tIns="0" rIns="0" bIns="0" rtlCol="0" anchor="ctr">
              <a:spAutoFit/>
            </a:bodyPr>
            <a:lstStyle/>
            <a:p>
              <a:pPr algn="l">
                <a:lnSpc>
                  <a:spcPct val="100000"/>
                </a:lnSpc>
              </a:pPr>
              <a:r>
                <a:rPr lang="en-GB" sz="1800" b="1" dirty="0"/>
                <a:t>*</a:t>
              </a:r>
              <a:endParaRPr lang="en-GB" sz="2000" b="1" dirty="0" smtClean="0"/>
            </a:p>
          </p:txBody>
        </p:sp>
        <p:sp>
          <p:nvSpPr>
            <p:cNvPr id="23" name="Rectangle 22"/>
            <p:cNvSpPr/>
            <p:nvPr/>
          </p:nvSpPr>
          <p:spPr>
            <a:xfrm>
              <a:off x="2338946" y="1908547"/>
              <a:ext cx="5052454" cy="57009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100000"/>
                </a:lnSpc>
              </a:pPr>
              <a:endParaRPr lang="en-GB" sz="1050" dirty="0" smtClean="0">
                <a:solidFill>
                  <a:schemeClr val="tx1"/>
                </a:solidFill>
              </a:endParaRPr>
            </a:p>
          </p:txBody>
        </p:sp>
        <p:cxnSp>
          <p:nvCxnSpPr>
            <p:cNvPr id="5" name="Straight Connector 4"/>
            <p:cNvCxnSpPr/>
            <p:nvPr/>
          </p:nvCxnSpPr>
          <p:spPr>
            <a:xfrm>
              <a:off x="5515504" y="2203119"/>
              <a:ext cx="1334533"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15504" y="2215571"/>
              <a:ext cx="1334533" cy="215444"/>
            </a:xfrm>
            <a:prstGeom prst="rect">
              <a:avLst/>
            </a:prstGeom>
            <a:noFill/>
          </p:spPr>
          <p:txBody>
            <a:bodyPr wrap="square" lIns="0" tIns="0" rIns="0" bIns="0" rtlCol="0">
              <a:spAutoFit/>
            </a:bodyPr>
            <a:lstStyle/>
            <a:p>
              <a:pPr>
                <a:lnSpc>
                  <a:spcPct val="100000"/>
                </a:lnSpc>
              </a:pPr>
              <a:r>
                <a:rPr lang="en-US" sz="1400" b="1" dirty="0" smtClean="0">
                  <a:latin typeface="Arial"/>
                  <a:ea typeface="ＭＳ Ｐゴシック"/>
                </a:rPr>
                <a:t>NCO rate</a:t>
              </a:r>
            </a:p>
          </p:txBody>
        </p:sp>
        <p:cxnSp>
          <p:nvCxnSpPr>
            <p:cNvPr id="8" name="Straight Connector 7"/>
            <p:cNvCxnSpPr/>
            <p:nvPr/>
          </p:nvCxnSpPr>
          <p:spPr>
            <a:xfrm>
              <a:off x="5515504" y="2203119"/>
              <a:ext cx="1334533"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Content Placeholder 1"/>
          <p:cNvSpPr>
            <a:spLocks noGrp="1"/>
          </p:cNvSpPr>
          <p:nvPr>
            <p:ph sz="quarter" idx="11"/>
          </p:nvPr>
        </p:nvSpPr>
        <p:spPr/>
        <p:txBody>
          <a:bodyPr/>
          <a:lstStyle/>
          <a:p>
            <a:r>
              <a:rPr lang="en-US" dirty="0" smtClean="0"/>
              <a:t>Calibration: </a:t>
            </a:r>
            <a:r>
              <a:rPr lang="en-US" b="0" dirty="0" smtClean="0"/>
              <a:t>NCO-to-delinquency scalar </a:t>
            </a:r>
            <a:endParaRPr lang="en-US" b="0" dirty="0"/>
          </a:p>
        </p:txBody>
      </p:sp>
      <p:graphicFrame>
        <p:nvGraphicFramePr>
          <p:cNvPr id="34" name="Table 33"/>
          <p:cNvGraphicFramePr>
            <a:graphicFrameLocks noGrp="1"/>
          </p:cNvGraphicFramePr>
          <p:nvPr>
            <p:extLst>
              <p:ext uri="{D42A27DB-BD31-4B8C-83A1-F6EECF244321}">
                <p14:modId xmlns:p14="http://schemas.microsoft.com/office/powerpoint/2010/main" val="2927688310"/>
              </p:ext>
            </p:extLst>
          </p:nvPr>
        </p:nvGraphicFramePr>
        <p:xfrm>
          <a:off x="373411" y="4450929"/>
          <a:ext cx="8818214" cy="1742440"/>
        </p:xfrm>
        <a:graphic>
          <a:graphicData uri="http://schemas.openxmlformats.org/drawingml/2006/table">
            <a:tbl>
              <a:tblPr bandRow="1">
                <a:tableStyleId>{839DD9DD-9E6C-4910-8AC0-68ADFF6A6AFC}</a:tableStyleId>
              </a:tblPr>
              <a:tblGrid>
                <a:gridCol w="1001972"/>
                <a:gridCol w="2872160"/>
                <a:gridCol w="4944082"/>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100" b="1" dirty="0" smtClean="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Lag applied at portfolio level</a:t>
                      </a: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rgbClr val="FF0000"/>
                          </a:solidFill>
                          <a:latin typeface="Arial" panose="020B0604020202020204" pitchFamily="34" charset="0"/>
                          <a:cs typeface="Arial" panose="020B0604020202020204" pitchFamily="34" charset="0"/>
                        </a:rPr>
                        <a:t>Lag applied at sub-portfolio level</a:t>
                      </a: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1" dirty="0" smtClean="0">
                          <a:solidFill>
                            <a:schemeClr val="tx1"/>
                          </a:solidFill>
                          <a:latin typeface="Arial" panose="020B0604020202020204" pitchFamily="34" charset="0"/>
                          <a:cs typeface="Arial" panose="020B0604020202020204" pitchFamily="34" charset="0"/>
                        </a:rPr>
                        <a:t>1 month</a:t>
                      </a: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SC Auto </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err="1" smtClean="0">
                          <a:latin typeface="Arial" panose="020B0604020202020204" pitchFamily="34" charset="0"/>
                          <a:cs typeface="Arial" panose="020B0604020202020204" pitchFamily="34" charset="0"/>
                        </a:rPr>
                        <a:t>BSPR</a:t>
                      </a:r>
                      <a:endParaRPr lang="en-GB" sz="1100" baseline="0" dirty="0" smtClean="0">
                        <a:latin typeface="Arial" panose="020B0604020202020204" pitchFamily="34" charset="0"/>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Other Consumer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Run Off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Commercial &amp; Other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Personal Loans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1" baseline="0" dirty="0" smtClean="0">
                          <a:solidFill>
                            <a:schemeClr val="tx1"/>
                          </a:solidFill>
                          <a:latin typeface="Arial" panose="020B0604020202020204" pitchFamily="34" charset="0"/>
                          <a:cs typeface="Arial" panose="020B0604020202020204" pitchFamily="34" charset="0"/>
                        </a:rPr>
                        <a:t>2 month</a:t>
                      </a:r>
                      <a:endParaRPr lang="en-GB" sz="1100" b="1" dirty="0" smtClean="0">
                        <a:solidFill>
                          <a:schemeClr val="tx1"/>
                        </a:solidFill>
                        <a:latin typeface="Arial" panose="020B0604020202020204" pitchFamily="34" charset="0"/>
                        <a:cs typeface="Arial" panose="020B0604020202020204" pitchFamily="34" charset="0"/>
                      </a:endParaRPr>
                    </a:p>
                  </a:txBody>
                  <a:tcPr marL="0">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SC Unsecured</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Mortgages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 &amp;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Home Equity</a:t>
                      </a:r>
                    </a:p>
                    <a:p>
                      <a:pPr marL="171450" marR="0" lvl="0" indent="-171450" algn="l" defTabSz="914400" rtl="0" eaLnBrk="1" fontAlgn="auto" latinLnBrk="0" hangingPunct="1">
                        <a:lnSpc>
                          <a:spcPct val="100000"/>
                        </a:lnSpc>
                        <a:spcBef>
                          <a:spcPts val="240"/>
                        </a:spcBef>
                        <a:spcAft>
                          <a:spcPts val="0"/>
                        </a:spcAft>
                        <a:buClrTx/>
                        <a:buSzTx/>
                        <a:buFont typeface="Arial" panose="020B0604020202020204" pitchFamily="34" charset="0"/>
                        <a:buChar char="•"/>
                        <a:tabLst/>
                        <a:defRPr/>
                      </a:pPr>
                      <a:r>
                        <a:rPr lang="en-GB" sz="1100" baseline="0" dirty="0" smtClean="0">
                          <a:latin typeface="Arial" panose="020B0604020202020204" pitchFamily="34" charset="0"/>
                          <a:cs typeface="Arial" panose="020B0604020202020204" pitchFamily="34" charset="0"/>
                        </a:rPr>
                        <a:t>Credit Cards (</a:t>
                      </a:r>
                      <a:r>
                        <a:rPr lang="en-GB" sz="1100" baseline="0" dirty="0" err="1" smtClean="0">
                          <a:latin typeface="Arial" panose="020B0604020202020204" pitchFamily="34" charset="0"/>
                          <a:cs typeface="Arial" panose="020B0604020202020204" pitchFamily="34" charset="0"/>
                        </a:rPr>
                        <a:t>BSPR</a:t>
                      </a:r>
                      <a:r>
                        <a:rPr lang="en-GB" sz="1100" baseline="0" dirty="0" smtClean="0">
                          <a:latin typeface="Arial" panose="020B0604020202020204" pitchFamily="34" charset="0"/>
                          <a:cs typeface="Arial" panose="020B0604020202020204" pitchFamily="34" charset="0"/>
                        </a:rPr>
                        <a:t> &amp; </a:t>
                      </a:r>
                      <a:r>
                        <a:rPr lang="en-GB" sz="1100" baseline="0" dirty="0" err="1" smtClean="0">
                          <a:latin typeface="Arial" panose="020B0604020202020204" pitchFamily="34" charset="0"/>
                          <a:cs typeface="Arial" panose="020B0604020202020204" pitchFamily="34" charset="0"/>
                        </a:rPr>
                        <a:t>SBNA</a:t>
                      </a:r>
                      <a:r>
                        <a:rPr lang="en-GB" sz="1100" baseline="0" dirty="0" smtClean="0">
                          <a:latin typeface="Arial" panose="020B0604020202020204" pitchFamily="34" charset="0"/>
                          <a:cs typeface="Arial" panose="020B0604020202020204" pitchFamily="34" charset="0"/>
                        </a:rPr>
                        <a:t> Retail)</a:t>
                      </a: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26" name="Group 25"/>
          <p:cNvGrpSpPr/>
          <p:nvPr/>
        </p:nvGrpSpPr>
        <p:grpSpPr>
          <a:xfrm>
            <a:off x="367721" y="72184"/>
            <a:ext cx="4221138" cy="189008"/>
            <a:chOff x="403281" y="164517"/>
            <a:chExt cx="4221138" cy="189008"/>
          </a:xfrm>
        </p:grpSpPr>
        <p:sp>
          <p:nvSpPr>
            <p:cNvPr id="28" name="Text Box 75"/>
            <p:cNvSpPr txBox="1">
              <a:spLocks noChangeArrowheads="1"/>
            </p:cNvSpPr>
            <p:nvPr/>
          </p:nvSpPr>
          <p:spPr bwMode="gray">
            <a:xfrm>
              <a:off x="636148" y="166688"/>
              <a:ext cx="398827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a:t>
              </a:r>
              <a:r>
                <a:rPr lang="en-US" sz="1200" dirty="0" smtClean="0">
                  <a:solidFill>
                    <a:schemeClr val="accent1"/>
                  </a:solidFill>
                </a:rPr>
                <a:t>due</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 name="TextBox 8"/>
          <p:cNvSpPr txBox="1"/>
          <p:nvPr/>
        </p:nvSpPr>
        <p:spPr>
          <a:xfrm>
            <a:off x="372306" y="1469815"/>
            <a:ext cx="7028117"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Translating NCO limits to 60+ </a:t>
            </a:r>
            <a:r>
              <a:rPr lang="en-US" sz="1400" b="1" dirty="0" err="1" smtClean="0">
                <a:solidFill>
                  <a:schemeClr val="accent1"/>
                </a:solidFill>
                <a:latin typeface="+mj-lt"/>
              </a:rPr>
              <a:t>DPD</a:t>
            </a:r>
            <a:r>
              <a:rPr lang="en-US" sz="1400" b="1" dirty="0" smtClean="0">
                <a:solidFill>
                  <a:schemeClr val="accent1"/>
                </a:solidFill>
                <a:latin typeface="+mj-lt"/>
              </a:rPr>
              <a:t> rates</a:t>
            </a:r>
            <a:endParaRPr lang="en-US" sz="1400" b="1" dirty="0">
              <a:solidFill>
                <a:schemeClr val="accent1"/>
              </a:solidFill>
              <a:latin typeface="+mj-lt"/>
            </a:endParaRPr>
          </a:p>
        </p:txBody>
      </p:sp>
      <p:sp>
        <p:nvSpPr>
          <p:cNvPr id="10" name="TextBox 9"/>
          <p:cNvSpPr txBox="1"/>
          <p:nvPr/>
        </p:nvSpPr>
        <p:spPr>
          <a:xfrm>
            <a:off x="373411" y="2531474"/>
            <a:ext cx="7028117"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Scalar methodology</a:t>
            </a:r>
            <a:endParaRPr lang="en-US" sz="1200" b="1" dirty="0">
              <a:solidFill>
                <a:schemeClr val="accent1"/>
              </a:solidFill>
              <a:latin typeface="+mj-lt"/>
            </a:endParaRPr>
          </a:p>
        </p:txBody>
      </p:sp>
    </p:spTree>
    <p:extLst>
      <p:ext uri="{BB962C8B-B14F-4D97-AF65-F5344CB8AC3E}">
        <p14:creationId xmlns:p14="http://schemas.microsoft.com/office/powerpoint/2010/main" val="3763565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17572324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753"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2319165282"/>
              </p:ext>
            </p:extLst>
          </p:nvPr>
        </p:nvGraphicFramePr>
        <p:xfrm>
          <a:off x="533400" y="1904999"/>
          <a:ext cx="3791046" cy="3152790"/>
        </p:xfrm>
        <a:graphic>
          <a:graphicData uri="http://schemas.openxmlformats.org/presentationml/2006/ole">
            <mc:AlternateContent xmlns:mc="http://schemas.openxmlformats.org/markup-compatibility/2006">
              <mc:Choice xmlns:v="urn:schemas-microsoft-com:vml" Requires="v">
                <p:oleObj spid="_x0000_s358754" name="Chart" r:id="rId37" imgW="3791046" imgH="3152790" progId="MSGraph.Chart.8">
                  <p:embed followColorScheme="full"/>
                </p:oleObj>
              </mc:Choice>
              <mc:Fallback>
                <p:oleObj name="Chart" r:id="rId37" imgW="3791046" imgH="3152790" progId="MSGraph.Chart.8">
                  <p:embed followColorScheme="full"/>
                  <p:pic>
                    <p:nvPicPr>
                      <p:cNvPr id="0" name=""/>
                      <p:cNvPicPr/>
                      <p:nvPr/>
                    </p:nvPicPr>
                    <p:blipFill>
                      <a:blip r:embed="rId38"/>
                      <a:stretch>
                        <a:fillRect/>
                      </a:stretch>
                    </p:blipFill>
                    <p:spPr>
                      <a:xfrm>
                        <a:off x="533400" y="1904999"/>
                        <a:ext cx="3791046" cy="3152790"/>
                      </a:xfrm>
                      <a:prstGeom prst="rect">
                        <a:avLst/>
                      </a:prstGeom>
                    </p:spPr>
                  </p:pic>
                </p:oleObj>
              </mc:Fallback>
            </mc:AlternateContent>
          </a:graphicData>
        </a:graphic>
      </p:graphicFrame>
      <p:sp>
        <p:nvSpPr>
          <p:cNvPr id="146" name="Text Placeholder 6174"/>
          <p:cNvSpPr>
            <a:spLocks noGrp="1"/>
          </p:cNvSpPr>
          <p:nvPr>
            <p:custDataLst>
              <p:tags r:id="rId5"/>
            </p:custDataLst>
          </p:nvPr>
        </p:nvSpPr>
        <p:spPr bwMode="gray">
          <a:xfrm>
            <a:off x="13033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68FB03B-D6A9-47CF-93DD-681E86008AFB}" type="datetime'''''M''''''''''''''''''''''''''''a''''''y-''1''''5'''''">
              <a:rPr lang="en-US" sz="1000">
                <a:latin typeface="Arial"/>
                <a:cs typeface="Arial"/>
                <a:sym typeface="Arial"/>
              </a:rPr>
              <a:pPr marL="0" indent="0" algn="ctr">
                <a:lnSpc>
                  <a:spcPct val="100000"/>
                </a:lnSpc>
                <a:spcBef>
                  <a:spcPct val="0"/>
                </a:spcBef>
                <a:buNone/>
              </a:pPr>
              <a:t>May-15</a:t>
            </a:fld>
            <a:endParaRPr lang="en-GB" sz="1000" dirty="0">
              <a:latin typeface="Arial"/>
              <a:cs typeface="Arial"/>
              <a:sym typeface="Arial"/>
            </a:endParaRPr>
          </a:p>
        </p:txBody>
      </p:sp>
      <p:sp>
        <p:nvSpPr>
          <p:cNvPr id="145" name="Text Placeholder 6173"/>
          <p:cNvSpPr>
            <a:spLocks noGrp="1"/>
          </p:cNvSpPr>
          <p:nvPr>
            <p:custDataLst>
              <p:tags r:id="rId6"/>
            </p:custDataLst>
          </p:nvPr>
        </p:nvSpPr>
        <p:spPr bwMode="gray">
          <a:xfrm>
            <a:off x="6477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D08E601-FEEF-4DA8-94C0-B14C23CC914D}" type="datetime'''Ma''''''''''''''''''''''''r-''''''1''''''''''''''''5'">
              <a:rPr lang="en-US" sz="1000">
                <a:latin typeface="Arial"/>
                <a:cs typeface="Arial"/>
                <a:sym typeface="Arial"/>
              </a:rPr>
              <a:pPr marL="0" indent="0" algn="ctr">
                <a:lnSpc>
                  <a:spcPct val="100000"/>
                </a:lnSpc>
                <a:spcBef>
                  <a:spcPct val="0"/>
                </a:spcBef>
                <a:buNone/>
              </a:pPr>
              <a:t>Mar-15</a:t>
            </a:fld>
            <a:endParaRPr lang="en-GB" sz="1000" dirty="0">
              <a:latin typeface="Arial"/>
              <a:cs typeface="Arial"/>
              <a:sym typeface="Arial"/>
            </a:endParaRPr>
          </a:p>
        </p:txBody>
      </p:sp>
      <p:sp>
        <p:nvSpPr>
          <p:cNvPr id="147" name="Text Placeholder 6175"/>
          <p:cNvSpPr>
            <a:spLocks noGrp="1"/>
          </p:cNvSpPr>
          <p:nvPr>
            <p:custDataLst>
              <p:tags r:id="rId7"/>
            </p:custDataLst>
          </p:nvPr>
        </p:nvSpPr>
        <p:spPr bwMode="gray">
          <a:xfrm>
            <a:off x="20193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DFEFDC-765A-47B3-BB3E-36CC9237E187}" type="datetime'J''u''''''''''''''''''''''l''-''''''''''1''5'''''''''''''''">
              <a:rPr lang="en-US" sz="1000">
                <a:latin typeface="Arial"/>
                <a:cs typeface="Arial"/>
                <a:sym typeface="Arial"/>
              </a:rPr>
              <a:pPr marL="0" indent="0" algn="ctr">
                <a:lnSpc>
                  <a:spcPct val="100000"/>
                </a:lnSpc>
                <a:spcBef>
                  <a:spcPct val="0"/>
                </a:spcBef>
                <a:buNone/>
              </a:pPr>
              <a:t>Jul-15</a:t>
            </a:fld>
            <a:endParaRPr lang="en-GB" sz="1000" dirty="0">
              <a:latin typeface="Arial"/>
              <a:cs typeface="Arial"/>
              <a:sym typeface="Arial"/>
            </a:endParaRPr>
          </a:p>
        </p:txBody>
      </p:sp>
      <p:sp>
        <p:nvSpPr>
          <p:cNvPr id="148" name="Text Placeholder 6176"/>
          <p:cNvSpPr>
            <a:spLocks noGrp="1"/>
          </p:cNvSpPr>
          <p:nvPr>
            <p:custDataLst>
              <p:tags r:id="rId8"/>
            </p:custDataLst>
          </p:nvPr>
        </p:nvSpPr>
        <p:spPr bwMode="gray">
          <a:xfrm>
            <a:off x="2663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B673877-D102-44CC-BA50-2AACB6F69C5B}" type="datetime'''''''''''''Se''''''''''''''p''-''''1''''5'">
              <a:rPr lang="en-US" sz="1000">
                <a:latin typeface="Arial"/>
                <a:cs typeface="Arial"/>
                <a:sym typeface="Arial"/>
              </a:rPr>
              <a:pPr marL="0" indent="0" algn="ctr">
                <a:lnSpc>
                  <a:spcPct val="100000"/>
                </a:lnSpc>
                <a:spcBef>
                  <a:spcPct val="0"/>
                </a:spcBef>
                <a:buNone/>
              </a:pPr>
              <a:t>Sep-15</a:t>
            </a:fld>
            <a:endParaRPr lang="en-GB" sz="1000" dirty="0">
              <a:latin typeface="Arial"/>
              <a:cs typeface="Arial"/>
              <a:sym typeface="Arial"/>
            </a:endParaRPr>
          </a:p>
        </p:txBody>
      </p:sp>
      <p:sp>
        <p:nvSpPr>
          <p:cNvPr id="149" name="Text Placeholder 6177"/>
          <p:cNvSpPr>
            <a:spLocks noGrp="1"/>
          </p:cNvSpPr>
          <p:nvPr>
            <p:custDataLst>
              <p:tags r:id="rId9"/>
            </p:custDataLst>
          </p:nvPr>
        </p:nvSpPr>
        <p:spPr bwMode="gray">
          <a:xfrm>
            <a:off x="33401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F364AEC-A1FD-4B72-B489-54462C6604A7}" type="datetime'''''''''N''''o''''''''''''v''''''-''''''''''''15'''">
              <a:rPr lang="en-US" sz="1000">
                <a:latin typeface="Arial"/>
                <a:cs typeface="Arial"/>
                <a:sym typeface="Arial"/>
              </a:rPr>
              <a:pPr marL="0" indent="0" algn="ctr">
                <a:lnSpc>
                  <a:spcPct val="100000"/>
                </a:lnSpc>
                <a:spcBef>
                  <a:spcPct val="0"/>
                </a:spcBef>
                <a:buNone/>
              </a:pPr>
              <a:t>Nov-15</a:t>
            </a:fld>
            <a:endParaRPr lang="en-GB" sz="1000" dirty="0">
              <a:latin typeface="Arial"/>
              <a:cs typeface="Arial"/>
              <a:sym typeface="Arial"/>
            </a:endParaRPr>
          </a:p>
        </p:txBody>
      </p:sp>
      <p:sp>
        <p:nvSpPr>
          <p:cNvPr id="150" name="Text Placeholder 6178"/>
          <p:cNvSpPr>
            <a:spLocks noGrp="1"/>
          </p:cNvSpPr>
          <p:nvPr>
            <p:custDataLst>
              <p:tags r:id="rId10"/>
            </p:custDataLst>
          </p:nvPr>
        </p:nvSpPr>
        <p:spPr bwMode="gray">
          <a:xfrm>
            <a:off x="401796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A782545-DC9C-42DC-8677-20A3F6B4D05B}" type="datetime'''''J''''''''a''''''''n''''''-''''''''1''''6'">
              <a:rPr lang="en-US" sz="1000">
                <a:latin typeface="Arial"/>
                <a:cs typeface="Arial"/>
                <a:sym typeface="Arial"/>
              </a:rPr>
              <a:pPr marL="0" indent="0" algn="ctr">
                <a:lnSpc>
                  <a:spcPct val="100000"/>
                </a:lnSpc>
                <a:spcBef>
                  <a:spcPct val="0"/>
                </a:spcBef>
                <a:buNone/>
              </a:pPr>
              <a:t>Jan-16</a:t>
            </a:fld>
            <a:endParaRPr lang="en-GB" sz="1000" dirty="0">
              <a:latin typeface="Arial"/>
              <a:cs typeface="Arial"/>
              <a:sym typeface="Arial"/>
            </a:endParaRPr>
          </a:p>
        </p:txBody>
      </p:sp>
      <p:cxnSp>
        <p:nvCxnSpPr>
          <p:cNvPr id="68" name="Straight Connector 67"/>
          <p:cNvCxnSpPr/>
          <p:nvPr>
            <p:custDataLst>
              <p:tags r:id="rId11"/>
            </p:custDataLst>
          </p:nvPr>
        </p:nvCxnSpPr>
        <p:spPr bwMode="gray">
          <a:xfrm>
            <a:off x="5867400" y="5464175"/>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12"/>
            </p:custDataLst>
          </p:nvPr>
        </p:nvCxnSpPr>
        <p:spPr bwMode="gray">
          <a:xfrm>
            <a:off x="5256213" y="546417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3"/>
            </p:custDataLst>
          </p:nvPr>
        </p:nvCxnSpPr>
        <p:spPr bwMode="gray">
          <a:xfrm>
            <a:off x="4679950" y="5464175"/>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4"/>
            </p:custDataLst>
          </p:nvPr>
        </p:nvCxnSpPr>
        <p:spPr bwMode="gray">
          <a:xfrm>
            <a:off x="3222625" y="5464175"/>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 Placeholder 6716"/>
          <p:cNvSpPr>
            <a:spLocks noGrp="1"/>
          </p:cNvSpPr>
          <p:nvPr>
            <p:custDataLst>
              <p:tags r:id="rId15"/>
            </p:custDataLst>
          </p:nvPr>
        </p:nvSpPr>
        <p:spPr bwMode="auto">
          <a:xfrm>
            <a:off x="6137275" y="5394325"/>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45E042C-2593-415C-B09D-34C873368750}" type="datetime'''''''Av''e''''r''''''''''''''''''''a''''''''''''''g''e'''' '">
              <a:rPr lang="en-US" sz="1000">
                <a:latin typeface="Arial"/>
                <a:cs typeface="Arial"/>
                <a:sym typeface="Arial"/>
              </a:rPr>
              <a:pPr/>
              <a:t>Average </a:t>
            </a:fld>
            <a:endParaRPr lang="en-GB" sz="1000" dirty="0">
              <a:latin typeface="Arial"/>
              <a:cs typeface="Arial"/>
              <a:sym typeface="Arial"/>
            </a:endParaRPr>
          </a:p>
        </p:txBody>
      </p:sp>
      <p:sp>
        <p:nvSpPr>
          <p:cNvPr id="78" name="Text Placeholder 6713"/>
          <p:cNvSpPr>
            <a:spLocks noGrp="1"/>
          </p:cNvSpPr>
          <p:nvPr>
            <p:custDataLst>
              <p:tags r:id="rId16"/>
            </p:custDataLst>
          </p:nvPr>
        </p:nvSpPr>
        <p:spPr bwMode="auto">
          <a:xfrm>
            <a:off x="5526088" y="5394325"/>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31D3EBC-E138-475E-9DB5-985500C36828}" type="datetime'''''''''M''''''''''''''''''''''''''a''''''''''''''''x'''''''">
              <a:rPr lang="en-US" sz="1000">
                <a:latin typeface="Arial"/>
                <a:cs typeface="Arial"/>
                <a:sym typeface="Arial"/>
              </a:rPr>
              <a:pPr/>
              <a:t>Max</a:t>
            </a:fld>
            <a:endParaRPr lang="en-GB" sz="1000" dirty="0">
              <a:latin typeface="Arial"/>
              <a:cs typeface="Arial"/>
              <a:sym typeface="Arial"/>
            </a:endParaRPr>
          </a:p>
        </p:txBody>
      </p:sp>
      <p:sp>
        <p:nvSpPr>
          <p:cNvPr id="137" name="Text Placeholder 6154"/>
          <p:cNvSpPr>
            <a:spLocks noGrp="1"/>
          </p:cNvSpPr>
          <p:nvPr>
            <p:custDataLst>
              <p:tags r:id="rId17"/>
            </p:custDataLst>
          </p:nvPr>
        </p:nvSpPr>
        <p:spPr bwMode="auto">
          <a:xfrm>
            <a:off x="4949825" y="5394325"/>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220913A-6205-4411-BB90-869C5C15D7BD}" type="datetime'''M''''''i''''''''''''''''''''''''''''''''n'">
              <a:rPr lang="en-US" sz="1000">
                <a:latin typeface="Arial"/>
                <a:cs typeface="Arial"/>
                <a:sym typeface="Arial"/>
              </a:rPr>
              <a:pPr/>
              <a:t>Min</a:t>
            </a:fld>
            <a:endParaRPr lang="en-GB" sz="1000" dirty="0">
              <a:latin typeface="Arial"/>
              <a:cs typeface="Arial"/>
              <a:sym typeface="Arial"/>
            </a:endParaRPr>
          </a:p>
        </p:txBody>
      </p:sp>
      <p:sp>
        <p:nvSpPr>
          <p:cNvPr id="76" name="Text Placeholder 6719"/>
          <p:cNvSpPr>
            <a:spLocks noGrp="1"/>
          </p:cNvSpPr>
          <p:nvPr>
            <p:custDataLst>
              <p:tags r:id="rId18"/>
            </p:custDataLst>
          </p:nvPr>
        </p:nvSpPr>
        <p:spPr bwMode="auto">
          <a:xfrm>
            <a:off x="3492500" y="5394325"/>
            <a:ext cx="10858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9F82C6B-3D0C-43BE-A638-0138D3270BBB}" type="datetime'''''Hi''''st''''orical ''(''mont''''''''hl''''''''y'''')'''">
              <a:rPr lang="en-US" sz="1000">
                <a:latin typeface="Arial"/>
                <a:cs typeface="Arial"/>
                <a:sym typeface="Arial"/>
              </a:rPr>
              <a:pPr/>
              <a:t>Historical (monthly)</a:t>
            </a:fld>
            <a:endParaRPr lang="en-GB" sz="1000" dirty="0">
              <a:latin typeface="Arial"/>
              <a:cs typeface="Arial"/>
              <a:sym typeface="Arial"/>
            </a:endParaRPr>
          </a:p>
        </p:txBody>
      </p:sp>
      <p:sp>
        <p:nvSpPr>
          <p:cNvPr id="80" name="Footnote"/>
          <p:cNvSpPr/>
          <p:nvPr/>
        </p:nvSpPr>
        <p:spPr>
          <a:xfrm>
            <a:off x="357188" y="5892165"/>
            <a:ext cx="5530850" cy="372110"/>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SBNA retail (March 2015–Feb 2016) delinquency trends reports for SBNA retail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43463" y="3349846"/>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60+ DPD%</a:t>
            </a:r>
          </a:p>
        </p:txBody>
      </p:sp>
      <p:sp>
        <p:nvSpPr>
          <p:cNvPr id="119" name="TextBox 118"/>
          <p:cNvSpPr txBox="1"/>
          <p:nvPr/>
        </p:nvSpPr>
        <p:spPr>
          <a:xfrm rot="16200000">
            <a:off x="248577" y="3349846"/>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aphicFrame>
        <p:nvGraphicFramePr>
          <p:cNvPr id="102" name="Object 101"/>
          <p:cNvGraphicFramePr>
            <a:graphicFrameLocks/>
          </p:cNvGraphicFramePr>
          <p:nvPr>
            <p:custDataLst>
              <p:tags r:id="rId19"/>
            </p:custDataLst>
            <p:extLst>
              <p:ext uri="{D42A27DB-BD31-4B8C-83A1-F6EECF244321}">
                <p14:modId xmlns:p14="http://schemas.microsoft.com/office/powerpoint/2010/main" val="3855671621"/>
              </p:ext>
            </p:extLst>
          </p:nvPr>
        </p:nvGraphicFramePr>
        <p:xfrm>
          <a:off x="5562600" y="2057400"/>
          <a:ext cx="3600332" cy="2857410"/>
        </p:xfrm>
        <a:graphic>
          <a:graphicData uri="http://schemas.openxmlformats.org/presentationml/2006/ole">
            <mc:AlternateContent xmlns:mc="http://schemas.openxmlformats.org/markup-compatibility/2006">
              <mc:Choice xmlns:v="urn:schemas-microsoft-com:vml" Requires="v">
                <p:oleObj spid="_x0000_s358755" name="Chart" r:id="rId39" imgW="3600332" imgH="2857410" progId="MSGraph.Chart.8">
                  <p:embed followColorScheme="full"/>
                </p:oleObj>
              </mc:Choice>
              <mc:Fallback>
                <p:oleObj name="Chart" r:id="rId39" imgW="3600332" imgH="2857410" progId="MSGraph.Chart.8">
                  <p:embed followColorScheme="full"/>
                  <p:pic>
                    <p:nvPicPr>
                      <p:cNvPr id="0" name=""/>
                      <p:cNvPicPr/>
                      <p:nvPr/>
                    </p:nvPicPr>
                    <p:blipFill>
                      <a:blip r:embed="rId40"/>
                      <a:stretch>
                        <a:fillRect/>
                      </a:stretch>
                    </p:blipFill>
                    <p:spPr>
                      <a:xfrm>
                        <a:off x="5562600" y="2057400"/>
                        <a:ext cx="3600332" cy="2857410"/>
                      </a:xfrm>
                      <a:prstGeom prst="rect">
                        <a:avLst/>
                      </a:prstGeom>
                    </p:spPr>
                  </p:pic>
                </p:oleObj>
              </mc:Fallback>
            </mc:AlternateContent>
          </a:graphicData>
        </a:graphic>
      </p:graphicFrame>
      <p:sp>
        <p:nvSpPr>
          <p:cNvPr id="129" name="Text Placeholder 6159"/>
          <p:cNvSpPr>
            <a:spLocks noGrp="1"/>
          </p:cNvSpPr>
          <p:nvPr>
            <p:custDataLst>
              <p:tags r:id="rId20"/>
            </p:custDataLst>
          </p:nvPr>
        </p:nvSpPr>
        <p:spPr bwMode="gray">
          <a:xfrm>
            <a:off x="5410200" y="42957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079A95-2878-4994-BF9C-FAE9B746A6E5}" type="datetime'''''''''''1''''''.''''''''''''''''''''0'''''''''''">
              <a:rPr lang="en-US" sz="1000">
                <a:latin typeface="Arial"/>
                <a:cs typeface="Arial"/>
                <a:sym typeface="Arial"/>
              </a:rPr>
              <a:pPr marL="0" indent="0" algn="r">
                <a:lnSpc>
                  <a:spcPct val="100000"/>
                </a:lnSpc>
                <a:spcBef>
                  <a:spcPct val="0"/>
                </a:spcBef>
                <a:buNone/>
              </a:pPr>
              <a:t>1.0</a:t>
            </a:fld>
            <a:endParaRPr lang="en-GB" sz="1000" dirty="0">
              <a:latin typeface="Arial"/>
              <a:cs typeface="Arial"/>
              <a:sym typeface="Arial"/>
            </a:endParaRPr>
          </a:p>
        </p:txBody>
      </p:sp>
      <p:sp>
        <p:nvSpPr>
          <p:cNvPr id="131" name="Text Placeholder 6160"/>
          <p:cNvSpPr>
            <a:spLocks noGrp="1"/>
          </p:cNvSpPr>
          <p:nvPr>
            <p:custDataLst>
              <p:tags r:id="rId21"/>
            </p:custDataLst>
          </p:nvPr>
        </p:nvSpPr>
        <p:spPr bwMode="gray">
          <a:xfrm>
            <a:off x="5410200" y="34194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0EB5DF4-4F5D-48A9-AF27-32316E4C05AF}" type="datetime'''''''''''''''''''''3.''''''''''''''''''''''''''''''0'">
              <a:rPr lang="en-US" sz="1000">
                <a:latin typeface="Arial"/>
                <a:cs typeface="Arial"/>
                <a:sym typeface="Arial"/>
              </a:rPr>
              <a:pPr marL="0" indent="0" algn="r">
                <a:lnSpc>
                  <a:spcPct val="100000"/>
                </a:lnSpc>
                <a:spcBef>
                  <a:spcPct val="0"/>
                </a:spcBef>
                <a:buNone/>
              </a:pPr>
              <a:t>3.0</a:t>
            </a:fld>
            <a:endParaRPr lang="en-GB" sz="1000" dirty="0">
              <a:latin typeface="Arial"/>
              <a:cs typeface="Arial"/>
              <a:sym typeface="Arial"/>
            </a:endParaRPr>
          </a:p>
        </p:txBody>
      </p:sp>
      <p:sp>
        <p:nvSpPr>
          <p:cNvPr id="111" name="Text Placeholder 6153"/>
          <p:cNvSpPr>
            <a:spLocks noGrp="1"/>
          </p:cNvSpPr>
          <p:nvPr>
            <p:custDataLst>
              <p:tags r:id="rId22"/>
            </p:custDataLst>
          </p:nvPr>
        </p:nvSpPr>
        <p:spPr bwMode="gray">
          <a:xfrm>
            <a:off x="5410200" y="38576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08AD8B3-8437-44ED-9EEA-B838AA581319}" type="datetime'''''''''''''''''2''.''''''''0'">
              <a:rPr lang="en-US" sz="1000">
                <a:latin typeface="Arial"/>
                <a:cs typeface="Arial"/>
                <a:sym typeface="Arial"/>
              </a:rPr>
              <a:pPr/>
              <a:t>2.0</a:t>
            </a:fld>
            <a:endParaRPr lang="en-GB" sz="1000" dirty="0">
              <a:latin typeface="Arial"/>
              <a:cs typeface="Arial"/>
              <a:sym typeface="Arial"/>
            </a:endParaRPr>
          </a:p>
        </p:txBody>
      </p:sp>
      <p:sp>
        <p:nvSpPr>
          <p:cNvPr id="132" name="Text Placeholder 6161"/>
          <p:cNvSpPr>
            <a:spLocks noGrp="1"/>
          </p:cNvSpPr>
          <p:nvPr>
            <p:custDataLst>
              <p:tags r:id="rId23"/>
            </p:custDataLst>
          </p:nvPr>
        </p:nvSpPr>
        <p:spPr bwMode="gray">
          <a:xfrm>
            <a:off x="5410200" y="2533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632591-113C-4DD7-9221-72DA12186E82}" type="datetime'''5''''''''''''''''.''''0'''''''''''''''''''''">
              <a:rPr lang="en-US" sz="1000">
                <a:latin typeface="Arial"/>
                <a:cs typeface="Arial"/>
                <a:sym typeface="Arial"/>
              </a:rPr>
              <a:pPr marL="0" indent="0" algn="r">
                <a:lnSpc>
                  <a:spcPct val="100000"/>
                </a:lnSpc>
                <a:spcBef>
                  <a:spcPct val="0"/>
                </a:spcBef>
                <a:buNone/>
              </a:pPr>
              <a:t>5.0</a:t>
            </a:fld>
            <a:endParaRPr lang="en-GB" sz="1000" dirty="0">
              <a:latin typeface="Arial"/>
              <a:cs typeface="Arial"/>
              <a:sym typeface="Arial"/>
            </a:endParaRPr>
          </a:p>
        </p:txBody>
      </p:sp>
      <p:sp>
        <p:nvSpPr>
          <p:cNvPr id="104" name="Text Placeholder 6148"/>
          <p:cNvSpPr>
            <a:spLocks noGrp="1"/>
          </p:cNvSpPr>
          <p:nvPr>
            <p:custDataLst>
              <p:tags r:id="rId24"/>
            </p:custDataLst>
          </p:nvPr>
        </p:nvSpPr>
        <p:spPr bwMode="gray">
          <a:xfrm>
            <a:off x="5410200" y="47339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2235EC0-1816-4C08-8BB5-6623C125C5D8}" type="datetime'''''''''''''''''''''0''''.''0'''''''''''''''''''''''''''">
              <a:rPr lang="en-US" sz="1000">
                <a:latin typeface="Arial"/>
                <a:cs typeface="Arial"/>
                <a:sym typeface="Arial"/>
              </a:rPr>
              <a:pPr/>
              <a:t>0.0</a:t>
            </a:fld>
            <a:endParaRPr lang="en-GB" sz="1000" dirty="0">
              <a:latin typeface="Arial"/>
              <a:cs typeface="Arial"/>
              <a:sym typeface="Arial"/>
            </a:endParaRPr>
          </a:p>
        </p:txBody>
      </p:sp>
      <p:sp>
        <p:nvSpPr>
          <p:cNvPr id="114" name="Text Placeholder 6155"/>
          <p:cNvSpPr>
            <a:spLocks noGrp="1"/>
          </p:cNvSpPr>
          <p:nvPr>
            <p:custDataLst>
              <p:tags r:id="rId25"/>
            </p:custDataLst>
          </p:nvPr>
        </p:nvSpPr>
        <p:spPr bwMode="gray">
          <a:xfrm>
            <a:off x="5410200" y="20955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52A9904-240F-4258-909C-E965B7B938A4}" type="datetime'''6''''''''''''''.''''''''''''0'''''''">
              <a:rPr lang="en-US" sz="1000">
                <a:latin typeface="Arial"/>
                <a:cs typeface="Arial"/>
                <a:sym typeface="Arial"/>
              </a:rPr>
              <a:pPr/>
              <a:t>6.0</a:t>
            </a:fld>
            <a:endParaRPr lang="en-GB" sz="1000" dirty="0">
              <a:latin typeface="Arial"/>
              <a:cs typeface="Arial"/>
              <a:sym typeface="Arial"/>
            </a:endParaRPr>
          </a:p>
        </p:txBody>
      </p:sp>
      <p:sp>
        <p:nvSpPr>
          <p:cNvPr id="115" name="Text Placeholder 6154"/>
          <p:cNvSpPr>
            <a:spLocks noGrp="1"/>
          </p:cNvSpPr>
          <p:nvPr>
            <p:custDataLst>
              <p:tags r:id="rId26"/>
            </p:custDataLst>
          </p:nvPr>
        </p:nvSpPr>
        <p:spPr bwMode="gray">
          <a:xfrm>
            <a:off x="5410200" y="2971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639D3AB-69F5-468C-A776-38D1AD1CBFF3}" type="datetime'''''''''''''''''''''''''''''''''''''''''''4''''''''''''.''''0'">
              <a:rPr lang="en-US" sz="1000">
                <a:latin typeface="Arial"/>
                <a:cs typeface="Arial"/>
                <a:sym typeface="Arial"/>
              </a:rPr>
              <a:pPr/>
              <a:t>4.0</a:t>
            </a:fld>
            <a:endParaRPr lang="en-GB" sz="1000" dirty="0">
              <a:latin typeface="Arial"/>
              <a:cs typeface="Arial"/>
              <a:sym typeface="Arial"/>
            </a:endParaRPr>
          </a:p>
        </p:txBody>
      </p:sp>
      <p:sp>
        <p:nvSpPr>
          <p:cNvPr id="105" name="Text Placeholder 6"/>
          <p:cNvSpPr>
            <a:spLocks noGrp="1"/>
          </p:cNvSpPr>
          <p:nvPr>
            <p:custDataLst>
              <p:tags r:id="rId27"/>
            </p:custDataLst>
          </p:nvPr>
        </p:nvSpPr>
        <p:spPr bwMode="gray">
          <a:xfrm>
            <a:off x="8856663" y="4927600"/>
            <a:ext cx="385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DACB5D5D-19B8-4138-AF58-08EC8E46FA7F}" type="datetime'''''''''''''J''''''''''''''an''''''''''-16'''''">
              <a:rPr lang="en-US" sz="1000">
                <a:latin typeface="Arial"/>
                <a:cs typeface="Arial"/>
                <a:sym typeface="Arial"/>
              </a:rPr>
              <a:pPr/>
              <a:t>Jan-16</a:t>
            </a:fld>
            <a:endParaRPr lang="en-GB" sz="1000" dirty="0">
              <a:latin typeface="Arial"/>
              <a:cs typeface="Arial"/>
              <a:sym typeface="Arial"/>
            </a:endParaRPr>
          </a:p>
        </p:txBody>
      </p:sp>
      <p:sp>
        <p:nvSpPr>
          <p:cNvPr id="106" name="Text Placeholder 5"/>
          <p:cNvSpPr>
            <a:spLocks noGrp="1"/>
          </p:cNvSpPr>
          <p:nvPr>
            <p:custDataLst>
              <p:tags r:id="rId28"/>
            </p:custDataLst>
          </p:nvPr>
        </p:nvSpPr>
        <p:spPr bwMode="gray">
          <a:xfrm>
            <a:off x="8178800" y="4927600"/>
            <a:ext cx="4079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25D300F-45CF-4BA1-8C1D-4E510B166262}" type="datetime'''N''o''''''''v''-''''''''''''''''1''''''''''5'''''''''">
              <a:rPr lang="en-US" sz="1000">
                <a:latin typeface="Arial"/>
                <a:cs typeface="Arial"/>
                <a:sym typeface="Arial"/>
              </a:rPr>
              <a:pPr/>
              <a:t>Nov-15</a:t>
            </a:fld>
            <a:endParaRPr lang="en-GB" sz="1000" dirty="0">
              <a:latin typeface="Arial"/>
              <a:cs typeface="Arial"/>
              <a:sym typeface="Arial"/>
            </a:endParaRPr>
          </a:p>
        </p:txBody>
      </p:sp>
      <p:sp>
        <p:nvSpPr>
          <p:cNvPr id="107" name="Text Placeholder 4"/>
          <p:cNvSpPr>
            <a:spLocks noGrp="1"/>
          </p:cNvSpPr>
          <p:nvPr>
            <p:custDataLst>
              <p:tags r:id="rId29"/>
            </p:custDataLst>
          </p:nvPr>
        </p:nvSpPr>
        <p:spPr bwMode="gray">
          <a:xfrm>
            <a:off x="7502525" y="4927600"/>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6102880B-8EBB-4EB2-9429-8418B73020E7}" type="datetime'''''''''''''''''''''''''''''''S''ep''''-''''''1''''''''5'''''">
              <a:rPr lang="en-US" sz="1000">
                <a:latin typeface="Arial"/>
                <a:cs typeface="Arial"/>
                <a:sym typeface="Arial"/>
              </a:rPr>
              <a:pPr/>
              <a:t>Sep-15</a:t>
            </a:fld>
            <a:endParaRPr lang="en-GB" sz="1000" dirty="0">
              <a:latin typeface="Arial"/>
              <a:cs typeface="Arial"/>
              <a:sym typeface="Arial"/>
            </a:endParaRPr>
          </a:p>
        </p:txBody>
      </p:sp>
      <p:sp>
        <p:nvSpPr>
          <p:cNvPr id="108" name="Text Placeholder 3"/>
          <p:cNvSpPr>
            <a:spLocks noGrp="1"/>
          </p:cNvSpPr>
          <p:nvPr>
            <p:custDataLst>
              <p:tags r:id="rId30"/>
            </p:custDataLst>
          </p:nvPr>
        </p:nvSpPr>
        <p:spPr bwMode="gray">
          <a:xfrm>
            <a:off x="6858000" y="4927600"/>
            <a:ext cx="3444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559D6EEF-3BF4-4818-9480-AC3C762D49CD}" type="datetime'J''''''''''''''''u''''l''''''''-''1''''''''5'''''">
              <a:rPr lang="en-US" sz="1000">
                <a:latin typeface="Arial"/>
                <a:cs typeface="Arial"/>
                <a:sym typeface="Arial"/>
              </a:rPr>
              <a:pPr/>
              <a:t>Jul-15</a:t>
            </a:fld>
            <a:endParaRPr lang="en-GB" sz="1000" dirty="0">
              <a:latin typeface="Arial"/>
              <a:cs typeface="Arial"/>
              <a:sym typeface="Arial"/>
            </a:endParaRPr>
          </a:p>
        </p:txBody>
      </p:sp>
      <p:sp>
        <p:nvSpPr>
          <p:cNvPr id="109" name="Text Placeholder 2"/>
          <p:cNvSpPr>
            <a:spLocks noGrp="1"/>
          </p:cNvSpPr>
          <p:nvPr>
            <p:custDataLst>
              <p:tags r:id="rId31"/>
            </p:custDataLst>
          </p:nvPr>
        </p:nvSpPr>
        <p:spPr bwMode="gray">
          <a:xfrm>
            <a:off x="6142038" y="4927600"/>
            <a:ext cx="4222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878AC00-EAC3-4C84-8B7E-E2258B7B73B1}" type="datetime'''''''''''''Ma''''''''y''''''''''''''''''''-1''''''''5'''''">
              <a:rPr lang="en-US" sz="1000">
                <a:latin typeface="Arial"/>
                <a:cs typeface="Arial"/>
                <a:sym typeface="Arial"/>
              </a:rPr>
              <a:pPr/>
              <a:t>May-15</a:t>
            </a:fld>
            <a:endParaRPr lang="en-GB" sz="1000" dirty="0">
              <a:latin typeface="Arial"/>
              <a:cs typeface="Arial"/>
              <a:sym typeface="Arial"/>
            </a:endParaRPr>
          </a:p>
        </p:txBody>
      </p:sp>
      <p:sp>
        <p:nvSpPr>
          <p:cNvPr id="110" name="Text Placeholder 1"/>
          <p:cNvSpPr>
            <a:spLocks noGrp="1"/>
          </p:cNvSpPr>
          <p:nvPr>
            <p:custDataLst>
              <p:tags r:id="rId32"/>
            </p:custDataLst>
          </p:nvPr>
        </p:nvSpPr>
        <p:spPr bwMode="gray">
          <a:xfrm>
            <a:off x="5486400" y="4927600"/>
            <a:ext cx="401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72F5022F-14CD-463A-802E-01D27078F1FD}" type="datetime'''''M''''''''''''''''a''''''r''''''''''-''''''''''''1''''5'">
              <a:rPr lang="en-US" sz="1000">
                <a:latin typeface="Arial"/>
                <a:cs typeface="Arial"/>
                <a:sym typeface="Arial"/>
              </a:rPr>
              <a:pPr/>
              <a:t>Mar-15</a:t>
            </a:fld>
            <a:endParaRPr lang="en-GB" sz="1000" dirty="0">
              <a:latin typeface="Arial"/>
              <a:cs typeface="Arial"/>
              <a:sym typeface="Arial"/>
            </a:endParaRPr>
          </a:p>
        </p:txBody>
      </p:sp>
      <p:grpSp>
        <p:nvGrpSpPr>
          <p:cNvPr id="43" name="Group 42"/>
          <p:cNvGrpSpPr/>
          <p:nvPr/>
        </p:nvGrpSpPr>
        <p:grpSpPr>
          <a:xfrm>
            <a:off x="367721" y="72184"/>
            <a:ext cx="4811043" cy="189008"/>
            <a:chOff x="403281" y="164517"/>
            <a:chExt cx="4811043" cy="189008"/>
          </a:xfrm>
        </p:grpSpPr>
        <p:sp>
          <p:nvSpPr>
            <p:cNvPr id="44"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46" name="Oval 45"/>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0206" y="1469105"/>
            <a:ext cx="320801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Mar 2015–Feb 2016</a:t>
            </a:r>
            <a:endParaRPr lang="en-US" sz="1400" dirty="0">
              <a:solidFill>
                <a:schemeClr val="accent1"/>
              </a:solidFill>
              <a:latin typeface="+mj-lt"/>
            </a:endParaRPr>
          </a:p>
        </p:txBody>
      </p:sp>
      <p:sp>
        <p:nvSpPr>
          <p:cNvPr id="3" name="TextBox 2"/>
          <p:cNvSpPr txBox="1"/>
          <p:nvPr/>
        </p:nvSpPr>
        <p:spPr>
          <a:xfrm>
            <a:off x="5105400" y="1469105"/>
            <a:ext cx="4067175"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60+ </a:t>
            </a:r>
            <a:r>
              <a:rPr lang="en-US" sz="1400" dirty="0" err="1" smtClean="0">
                <a:solidFill>
                  <a:schemeClr val="accent1"/>
                </a:solidFill>
                <a:latin typeface="+mj-lt"/>
              </a:rPr>
              <a:t>DPD</a:t>
            </a:r>
            <a:r>
              <a:rPr lang="en-US" sz="1400" dirty="0" smtClean="0">
                <a:solidFill>
                  <a:schemeClr val="accent1"/>
                </a:solidFill>
                <a:latin typeface="+mj-lt"/>
              </a:rPr>
              <a:t> %, Mar 2015–Feb 2016</a:t>
            </a:r>
            <a:endParaRPr lang="en-US" sz="1400" dirty="0">
              <a:solidFill>
                <a:schemeClr val="accent1"/>
              </a:solidFill>
              <a:latin typeface="+mj-lt"/>
            </a:endParaRPr>
          </a:p>
        </p:txBody>
      </p:sp>
      <p:sp>
        <p:nvSpPr>
          <p:cNvPr id="57"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SBNA Retail</a:t>
            </a:r>
            <a:endParaRPr lang="en-US" b="0" dirty="0"/>
          </a:p>
        </p:txBody>
      </p:sp>
      <p:sp>
        <p:nvSpPr>
          <p:cNvPr id="58" name="Rectangle 57"/>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2413662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253636713"/>
              </p:ext>
            </p:extLst>
          </p:nvPr>
        </p:nvGraphicFramePr>
        <p:xfrm>
          <a:off x="335405" y="1053679"/>
          <a:ext cx="8963868" cy="4998720"/>
        </p:xfrm>
        <a:graphic>
          <a:graphicData uri="http://schemas.openxmlformats.org/drawingml/2006/table">
            <a:tbl>
              <a:tblPr/>
              <a:tblGrid>
                <a:gridCol w="1360371"/>
                <a:gridCol w="2446471"/>
                <a:gridCol w="566015"/>
                <a:gridCol w="550294"/>
                <a:gridCol w="471680"/>
                <a:gridCol w="436302"/>
                <a:gridCol w="436302"/>
                <a:gridCol w="436302"/>
                <a:gridCol w="422707"/>
                <a:gridCol w="787939"/>
                <a:gridCol w="607287"/>
                <a:gridCol w="442198"/>
              </a:tblGrid>
              <a:tr h="66666">
                <a:tc>
                  <a:txBody>
                    <a:bodyPr/>
                    <a:lstStyle/>
                    <a:p>
                      <a:pPr algn="ctr" fontAlgn="b"/>
                      <a:endParaRPr lang="en-US" sz="800" b="0" i="0" u="none" strike="noStrike" dirty="0">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algn="ctr" fontAlgn="b"/>
                      <a:r>
                        <a:rPr lang="en-US" sz="800" b="1" i="0" u="none" strike="noStrike" dirty="0">
                          <a:solidFill>
                            <a:srgbClr val="000000"/>
                          </a:solidFill>
                          <a:effectLst/>
                          <a:latin typeface="Calibri"/>
                        </a:rPr>
                        <a:t>2015</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gridSpan="7">
                  <a:txBody>
                    <a:bodyPr/>
                    <a:lstStyle/>
                    <a:p>
                      <a:pPr algn="ctr" fontAlgn="b"/>
                      <a:r>
                        <a:rPr lang="en-US" sz="800" b="1" i="0" u="none" strike="noStrike" dirty="0">
                          <a:solidFill>
                            <a:srgbClr val="000000"/>
                          </a:solidFill>
                          <a:effectLst/>
                          <a:latin typeface="Calibri"/>
                        </a:rPr>
                        <a:t>12 months sample data used</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3333">
                <a:tc>
                  <a:txBody>
                    <a:bodyPr/>
                    <a:lstStyle/>
                    <a:p>
                      <a:pPr algn="ctr" fontAlgn="ctr"/>
                      <a:r>
                        <a:rPr lang="en-US" sz="800" b="1" i="0" u="none" strike="noStrike">
                          <a:solidFill>
                            <a:srgbClr val="FFFFFF"/>
                          </a:solidFill>
                          <a:effectLst/>
                          <a:latin typeface="Calibri"/>
                        </a:rPr>
                        <a:t>MONTHLY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dirty="0">
                          <a:solidFill>
                            <a:srgbClr val="FFFFFF"/>
                          </a:solidFill>
                          <a:effectLst/>
                          <a:latin typeface="Calibri"/>
                        </a:rPr>
                        <a:t>SHUSA RISK APPETITE MONTHLY METRICS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Entity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AMBER TRIGGER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1" i="0" u="none" strike="noStrike">
                          <a:solidFill>
                            <a:srgbClr val="FFFFFF"/>
                          </a:solidFill>
                          <a:effectLst/>
                          <a:latin typeface="Calibri"/>
                        </a:rPr>
                        <a:t>RED LIMIT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a:solidFill>
                            <a:srgbClr val="FFFFFF"/>
                          </a:solidFill>
                          <a:effectLst/>
                          <a:latin typeface="Calibri"/>
                        </a:rPr>
                        <a:t>Jun-15</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Jul-15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Aug-15</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smtClean="0">
                          <a:solidFill>
                            <a:sysClr val="windowText" lastClr="000000"/>
                          </a:solidFill>
                          <a:effectLst/>
                          <a:latin typeface="Calibri"/>
                        </a:rPr>
                        <a:t>         …</a:t>
                      </a:r>
                      <a:endParaRPr lang="en-US" sz="800" b="1" i="0" u="none" strike="noStrike" dirty="0">
                        <a:solidFill>
                          <a:sysClr val="windowText" lastClr="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b="1" i="0" u="none" strike="noStrike" dirty="0">
                          <a:solidFill>
                            <a:srgbClr val="FFFFFF"/>
                          </a:solidFill>
                          <a:effectLst/>
                          <a:latin typeface="Calibri"/>
                        </a:rPr>
                        <a:t>Mar-16</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Apr-16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May-16</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r>
              <a:tr h="133333">
                <a:tc rowSpan="10">
                  <a:txBody>
                    <a:bodyPr/>
                    <a:lstStyle/>
                    <a:p>
                      <a:pPr algn="ctr" fontAlgn="ctr"/>
                      <a:r>
                        <a:rPr lang="en-US" sz="800" b="1" i="0" u="none" strike="noStrike">
                          <a:solidFill>
                            <a:srgbClr val="000000"/>
                          </a:solidFill>
                          <a:effectLst/>
                          <a:latin typeface="Calibri"/>
                        </a:rPr>
                        <a:t>1. Capital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Calibri"/>
                        </a:rPr>
                        <a:t>*SHUSA Common Equity Tier 1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11.93%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11.93%</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10">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fontAlgn="ctr"/>
                      <a:endParaRPr lang="en-US" sz="800" b="1" i="0" u="none" strike="noStrike" dirty="0">
                        <a:solidFill>
                          <a:sysClr val="windowText" lastClr="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dirty="0">
                          <a:solidFill>
                            <a:srgbClr val="000000"/>
                          </a:solidFill>
                          <a:effectLst/>
                          <a:latin typeface="Calibri"/>
                        </a:rPr>
                        <a:t>11.88%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12.19%</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Tier 1 Risk-based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13.36%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13.23%</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13.43%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13.79%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133333">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Total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15.25%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15.09%</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15.32%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15.60%</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133333">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Tier 1 Leverage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12.39%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12.28%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12.05%</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dirty="0">
                          <a:solidFill>
                            <a:srgbClr val="000000"/>
                          </a:solidFill>
                          <a:effectLst/>
                          <a:latin typeface="Calibri"/>
                        </a:rPr>
                        <a:t>11.53%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11.50%</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Tangible Common Equity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dirty="0">
                          <a:solidFill>
                            <a:srgbClr val="000000"/>
                          </a:solidFill>
                          <a:effectLst/>
                          <a:latin typeface="Calibri"/>
                        </a:rPr>
                        <a:t>10.98%</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66666">
                <a:tc vMerge="1">
                  <a:txBody>
                    <a:bodyPr/>
                    <a:lstStyle/>
                    <a:p>
                      <a:endParaRPr lang="en-US"/>
                    </a:p>
                  </a:txBody>
                  <a:tcPr/>
                </a:tc>
                <a:tc>
                  <a:txBody>
                    <a:bodyPr/>
                    <a:lstStyle/>
                    <a:p>
                      <a:pPr algn="l" rtl="0" fontAlgn="ctr"/>
                      <a:r>
                        <a:rPr lang="en-US" sz="800" b="0" i="0" u="none" strike="noStrike" dirty="0">
                          <a:solidFill>
                            <a:srgbClr val="000000"/>
                          </a:solidFill>
                          <a:effectLst/>
                          <a:latin typeface="Calibri"/>
                        </a:rPr>
                        <a:t>*SBNA Common Equity Tier 1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13.81%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13.77%</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13.87%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14.32%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14.49%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Tier 1 Risk-based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dirty="0">
                          <a:solidFill>
                            <a:srgbClr val="000000"/>
                          </a:solidFill>
                          <a:effectLst/>
                          <a:latin typeface="Calibri"/>
                        </a:rPr>
                        <a:t>13.81%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13.77%</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13.87%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14.32%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14.49%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Total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15.15%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15.02%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15.11%</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15.83%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Tier 1 Leverage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12.36%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12.01%</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11.25%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11.32%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Tangible Common Equity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9.65%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11.88%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11.26%</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pPr algn="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10.99%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11.09%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66666">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666">
                <a:tc rowSpan="13">
                  <a:txBody>
                    <a:bodyPr/>
                    <a:lstStyle/>
                    <a:p>
                      <a:pPr algn="ctr" fontAlgn="ctr"/>
                      <a:r>
                        <a:rPr lang="en-US" sz="800" b="1" i="0" u="none" strike="noStrike">
                          <a:solidFill>
                            <a:srgbClr val="000000"/>
                          </a:solidFill>
                          <a:effectLst/>
                          <a:latin typeface="Calibri"/>
                        </a:rPr>
                        <a:t>2. Credit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Calibri"/>
                        </a:rPr>
                        <a:t>NCO SBNA Retail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13">
                  <a:txBody>
                    <a:bodyPr/>
                    <a:lstStyle/>
                    <a:p>
                      <a:pPr algn="ctr" fontAlgn="ct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0.53%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0.52%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small Busniess Banking+Busniess Banking+Auto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0.90%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Calibri"/>
                        </a:rPr>
                        <a:t>0.49%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Calibri"/>
                        </a:rPr>
                        <a:t>0.43%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C&amp;I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0.04%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CRE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0.09%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0.06%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GBM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0.40%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0.28%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800" b="0" i="0" u="none" strike="noStrike">
                          <a:solidFill>
                            <a:srgbClr val="000000"/>
                          </a:solidFill>
                          <a:effectLst/>
                          <a:latin typeface="Calibri"/>
                        </a:rPr>
                        <a:t>0.28%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800" b="0" i="0" u="none" strike="noStrike">
                          <a:solidFill>
                            <a:srgbClr val="000000"/>
                          </a:solidFill>
                          <a:effectLst/>
                          <a:latin typeface="Calibri"/>
                        </a:rPr>
                        <a:t>0.28%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66666">
                <a:tc vMerge="1">
                  <a:txBody>
                    <a:bodyPr/>
                    <a:lstStyle/>
                    <a:p>
                      <a:endParaRPr lang="en-US"/>
                    </a:p>
                  </a:txBody>
                  <a:tcPr/>
                </a:tc>
                <a:tc>
                  <a:txBody>
                    <a:bodyPr/>
                    <a:lstStyle/>
                    <a:p>
                      <a:pPr algn="l" rtl="0" fontAlgn="ctr"/>
                      <a:r>
                        <a:rPr lang="en-US" sz="800" b="0" i="0" u="none" strike="noStrike">
                          <a:solidFill>
                            <a:srgbClr val="000000"/>
                          </a:solidFill>
                          <a:effectLst/>
                          <a:latin typeface="Calibri"/>
                        </a:rPr>
                        <a:t>60+ SBNA Retail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7.50%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2.35%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2.32%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2.06%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2.07%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2.00%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133333">
                <a:tc vMerge="1">
                  <a:txBody>
                    <a:bodyPr/>
                    <a:lstStyle/>
                    <a:p>
                      <a:endParaRPr lang="en-US"/>
                    </a:p>
                  </a:txBody>
                  <a:tcPr/>
                </a:tc>
                <a:tc>
                  <a:txBody>
                    <a:bodyPr/>
                    <a:lstStyle/>
                    <a:p>
                      <a:pPr algn="l" fontAlgn="ctr"/>
                      <a:r>
                        <a:rPr lang="en-US" sz="800" b="0" i="0" u="none" strike="noStrike">
                          <a:solidFill>
                            <a:srgbClr val="000000"/>
                          </a:solidFill>
                          <a:effectLst/>
                          <a:latin typeface="Calibri"/>
                        </a:rPr>
                        <a:t># of counterparties with Santander &lt; 5.0 and exposure&gt;$100MM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a:rPr>
                        <a:t>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333332">
                <a:tc vMerge="1">
                  <a:txBody>
                    <a:bodyPr/>
                    <a:lstStyle/>
                    <a:p>
                      <a:endParaRPr lang="en-US"/>
                    </a:p>
                  </a:txBody>
                  <a:tcPr/>
                </a:tc>
                <a:tc rowSpan="2">
                  <a:txBody>
                    <a:bodyPr/>
                    <a:lstStyle/>
                    <a:p>
                      <a:pPr algn="l" fontAlgn="ctr"/>
                      <a:r>
                        <a:rPr lang="en-US" sz="800" b="0" i="0" u="none" strike="noStrike">
                          <a:solidFill>
                            <a:srgbClr val="000000"/>
                          </a:solidFill>
                          <a:effectLst/>
                          <a:latin typeface="Calibri"/>
                        </a:rPr>
                        <a:t>Industry exposure (by OCC group) (B)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Calibri"/>
                        </a:rPr>
                        <a:t>$4.50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rowSpan="2">
                  <a:txBody>
                    <a:bodyPr/>
                    <a:lstStyle/>
                    <a:p>
                      <a:pPr algn="ctr" fontAlgn="ctr"/>
                      <a:r>
                        <a:rPr lang="en-US" sz="800" b="0" i="0" u="none" strike="noStrike">
                          <a:solidFill>
                            <a:srgbClr val="000000"/>
                          </a:solidFill>
                          <a:effectLst/>
                          <a:latin typeface="Calibri"/>
                        </a:rPr>
                        <a:t>$5.00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rowSpan="2">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$5.1B (Financial &amp; Insurance)</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a:rPr>
                        <a:t>$4.9B (Financial &amp; Insurance)</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a:rPr>
                        <a:t>$4.98B</a:t>
                      </a:r>
                      <a:br>
                        <a:rPr lang="en-US" sz="800" b="0" i="0" u="none" strike="noStrike">
                          <a:solidFill>
                            <a:srgbClr val="000000"/>
                          </a:solidFill>
                          <a:effectLst/>
                          <a:latin typeface="Calibri"/>
                        </a:rPr>
                      </a:br>
                      <a:r>
                        <a:rPr lang="en-US" sz="800" b="0" i="0" u="none" strike="noStrike">
                          <a:solidFill>
                            <a:srgbClr val="000000"/>
                          </a:solidFill>
                          <a:effectLst/>
                          <a:latin typeface="Calibri"/>
                        </a:rPr>
                        <a:t>(Financial &amp; Insurance)</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9999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$4.8B (Utilities)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a:rPr>
                        <a:t>$4.7B (Utilities)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a:rPr>
                        <a:t>$4.59B</a:t>
                      </a:r>
                      <a:br>
                        <a:rPr lang="en-US" sz="800" b="0" i="0" u="none" strike="noStrike">
                          <a:solidFill>
                            <a:srgbClr val="000000"/>
                          </a:solidFill>
                          <a:effectLst/>
                          <a:latin typeface="Calibri"/>
                        </a:rPr>
                      </a:br>
                      <a:r>
                        <a:rPr lang="en-US" sz="800" b="0" i="0" u="none" strike="noStrike">
                          <a:solidFill>
                            <a:srgbClr val="000000"/>
                          </a:solidFill>
                          <a:effectLst/>
                          <a:latin typeface="Calibri"/>
                        </a:rPr>
                        <a:t>(Utilities)</a:t>
                      </a:r>
                      <a:br>
                        <a:rPr lang="en-US" sz="800" b="0" i="0" u="none" strike="noStrike">
                          <a:solidFill>
                            <a:srgbClr val="000000"/>
                          </a:solidFill>
                          <a:effectLst/>
                          <a:latin typeface="Calibri"/>
                        </a:rPr>
                      </a:br>
                      <a:endParaRPr lang="en-US" sz="800" b="0" i="0" u="none" strike="noStrike">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33333">
                <a:tc vMerge="1">
                  <a:txBody>
                    <a:bodyPr/>
                    <a:lstStyle/>
                    <a:p>
                      <a:endParaRPr lang="en-US"/>
                    </a:p>
                  </a:txBody>
                  <a:tcPr/>
                </a:tc>
                <a:tc>
                  <a:txBody>
                    <a:bodyPr/>
                    <a:lstStyle/>
                    <a:p>
                      <a:pPr algn="l" fontAlgn="ctr"/>
                      <a:r>
                        <a:rPr lang="en-US" sz="800" b="0" i="0" u="none" strike="noStrike">
                          <a:solidFill>
                            <a:srgbClr val="000000"/>
                          </a:solidFill>
                          <a:effectLst/>
                          <a:latin typeface="Calibri"/>
                        </a:rPr>
                        <a:t>CRE exposure (excl. Multifamily) (B)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$10.50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8.69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8.53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8.60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8.95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8.83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133333">
                <a:tc vMerge="1">
                  <a:txBody>
                    <a:bodyPr/>
                    <a:lstStyle/>
                    <a:p>
                      <a:endParaRPr lang="en-US"/>
                    </a:p>
                  </a:txBody>
                  <a:tcPr/>
                </a:tc>
                <a:tc>
                  <a:txBody>
                    <a:bodyPr/>
                    <a:lstStyle/>
                    <a:p>
                      <a:pPr algn="l" fontAlgn="ctr"/>
                      <a:r>
                        <a:rPr lang="en-US" sz="800" b="0" i="0" u="none" strike="noStrike">
                          <a:solidFill>
                            <a:srgbClr val="000000"/>
                          </a:solidFill>
                          <a:effectLst/>
                          <a:latin typeface="Calibri"/>
                        </a:rPr>
                        <a:t>Multifamily exposure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9.25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800" b="0" i="0" u="none" strike="noStrike" dirty="0">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a:rPr>
                        <a:t>10.52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a:rPr>
                        <a:t>10.52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33333">
                <a:tc vMerge="1">
                  <a:txBody>
                    <a:bodyPr/>
                    <a:lstStyle/>
                    <a:p>
                      <a:endParaRPr lang="en-US"/>
                    </a:p>
                  </a:txBody>
                  <a:tcPr/>
                </a:tc>
                <a:tc>
                  <a:txBody>
                    <a:bodyPr/>
                    <a:lstStyle/>
                    <a:p>
                      <a:pPr algn="l" fontAlgn="ctr"/>
                      <a:r>
                        <a:rPr lang="en-US" sz="800" b="0" i="0" u="none" strike="noStrike">
                          <a:solidFill>
                            <a:srgbClr val="000000"/>
                          </a:solidFill>
                          <a:effectLst/>
                          <a:latin typeface="Calibri"/>
                        </a:rPr>
                        <a:t>Single onligor exposure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$500MM</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dirty="0">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133333">
                <a:tc vMerge="1">
                  <a:txBody>
                    <a:bodyPr/>
                    <a:lstStyle/>
                    <a:p>
                      <a:endParaRPr lang="en-US"/>
                    </a:p>
                  </a:txBody>
                  <a:tcPr/>
                </a:tc>
                <a:tc>
                  <a:txBody>
                    <a:bodyPr/>
                    <a:lstStyle/>
                    <a:p>
                      <a:pPr algn="l" fontAlgn="ctr"/>
                      <a:r>
                        <a:rPr lang="en-US" sz="800" b="0" i="0" u="none" strike="noStrike">
                          <a:solidFill>
                            <a:srgbClr val="000000"/>
                          </a:solidFill>
                          <a:effectLst/>
                          <a:latin typeface="Calibri"/>
                        </a:rPr>
                        <a:t>Top 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$7.0B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$8.0B</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6.23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6.11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6.19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pPr algn="l" fontAlgn="ctr"/>
                      <a:endParaRPr lang="en-US" sz="800" b="1" i="0" u="none" strike="noStrike" dirty="0">
                        <a:solidFill>
                          <a:sysClr val="windowText" lastClr="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dirty="0">
                          <a:solidFill>
                            <a:srgbClr val="000000"/>
                          </a:solidFill>
                          <a:effectLst/>
                          <a:latin typeface="Calibri"/>
                        </a:rPr>
                        <a:t>6.17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6.25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6.07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
        <p:nvSpPr>
          <p:cNvPr id="11" name="Content Placeholder 2"/>
          <p:cNvSpPr>
            <a:spLocks noGrp="1"/>
          </p:cNvSpPr>
          <p:nvPr>
            <p:ph sz="quarter" idx="11"/>
          </p:nvPr>
        </p:nvSpPr>
        <p:spPr>
          <a:xfrm>
            <a:off x="348437" y="381390"/>
            <a:ext cx="8666245" cy="435610"/>
          </a:xfrm>
        </p:spPr>
        <p:txBody>
          <a:bodyPr/>
          <a:lstStyle/>
          <a:p>
            <a:endParaRPr lang="en-US" sz="1600" dirty="0"/>
          </a:p>
          <a:p>
            <a:pPr marL="457200" indent="-457200">
              <a:buAutoNum type="arabicPeriod"/>
            </a:pPr>
            <a:r>
              <a:rPr lang="en-GB" sz="1600" dirty="0" smtClean="0"/>
              <a:t>Quantitative </a:t>
            </a:r>
            <a:r>
              <a:rPr lang="en-GB" sz="1600" dirty="0"/>
              <a:t>analysis of </a:t>
            </a:r>
            <a:r>
              <a:rPr lang="en-GB" sz="1600" dirty="0" smtClean="0"/>
              <a:t>breaches</a:t>
            </a:r>
          </a:p>
          <a:p>
            <a:r>
              <a:rPr lang="en-GB" sz="1600" dirty="0" smtClean="0"/>
              <a:t>a. Compile reasonable source data: All </a:t>
            </a:r>
            <a:r>
              <a:rPr lang="en-GB" sz="1600" dirty="0"/>
              <a:t>SHUSA and SBNA monthly metrics from Jun-15 to May-16 are used to analyse breach behaviour.</a:t>
            </a:r>
          </a:p>
          <a:p>
            <a:endParaRPr lang="en-GB" sz="1600" dirty="0"/>
          </a:p>
          <a:p>
            <a:endParaRPr lang="en-US" sz="1600" dirty="0"/>
          </a:p>
        </p:txBody>
      </p:sp>
    </p:spTree>
    <p:extLst>
      <p:ext uri="{BB962C8B-B14F-4D97-AF65-F5344CB8AC3E}">
        <p14:creationId xmlns:p14="http://schemas.microsoft.com/office/powerpoint/2010/main" val="27040032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977741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54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Rectangular Callout 23"/>
          <p:cNvSpPr/>
          <p:nvPr/>
        </p:nvSpPr>
        <p:spPr>
          <a:xfrm>
            <a:off x="1058056" y="4501788"/>
            <a:ext cx="2604977" cy="422637"/>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scalar range is backed out from the limits, different from the historical range </a:t>
            </a:r>
          </a:p>
        </p:txBody>
      </p:sp>
      <p:sp>
        <p:nvSpPr>
          <p:cNvPr id="25" name="Rectangular Callout 24"/>
          <p:cNvSpPr/>
          <p:nvPr/>
        </p:nvSpPr>
        <p:spPr>
          <a:xfrm>
            <a:off x="5133301" y="4499547"/>
            <a:ext cx="2628313" cy="422637"/>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Retail</a:t>
            </a:r>
            <a:r>
              <a:rPr kumimoji="0" lang="en-GB" b="0" i="0" u="none" strike="noStrike" kern="0" cap="none" spc="0" normalizeH="0" baseline="0" noProof="0" dirty="0" smtClean="0">
                <a:ln>
                  <a:noFill/>
                </a:ln>
                <a:solidFill>
                  <a:srgbClr val="000000"/>
                </a:solidFill>
                <a:effectLst/>
                <a:uLnTx/>
                <a:uFillTx/>
                <a:latin typeface="Arial"/>
                <a:ea typeface="+mn-ea"/>
                <a:cs typeface="+mn-cs"/>
              </a:rPr>
              <a:t> limits are weighted average by avg. CCAR base balances of sub-portfolios</a:t>
            </a:r>
          </a:p>
        </p:txBody>
      </p:sp>
      <p:sp>
        <p:nvSpPr>
          <p:cNvPr id="26" name="Footnote"/>
          <p:cNvSpPr/>
          <p:nvPr/>
        </p:nvSpPr>
        <p:spPr bwMode="auto">
          <a:xfrm>
            <a:off x="366713" y="5893670"/>
            <a:ext cx="8824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a:lnSpc>
                <a:spcPct val="100000"/>
              </a:lnSpc>
              <a:spcBef>
                <a:spcPts val="0"/>
              </a:spcBef>
              <a:spcAft>
                <a:spcPts val="0"/>
              </a:spcAft>
              <a:buFontTx/>
              <a:buAutoNum type="arabicPeriod"/>
            </a:pPr>
            <a:r>
              <a:rPr lang="en-GB" sz="800" dirty="0">
                <a:latin typeface="Arial"/>
                <a:sym typeface="Arial"/>
              </a:rPr>
              <a:t>For sub-portfolios, the average of monthly scalars across the time period (alternative method for delinquency scalar); For roll-up portfolios, the scalar is derived from the DPD limits calculated as the weighted average limits by avg. stress balances of sub-portfolios</a:t>
            </a:r>
          </a:p>
          <a:p>
            <a:pPr algn="l">
              <a:lnSpc>
                <a:spcPct val="100000"/>
              </a:lnSpc>
              <a:spcBef>
                <a:spcPts val="0"/>
              </a:spcBef>
              <a:spcAft>
                <a:spcPts val="0"/>
              </a:spcAft>
            </a:pPr>
            <a:r>
              <a:rPr lang="en-GB" sz="800" dirty="0">
                <a:sym typeface="+mn-lt"/>
              </a:rPr>
              <a:t>Source: </a:t>
            </a:r>
            <a:r>
              <a:rPr lang="en-US" sz="800" dirty="0">
                <a:sym typeface="+mn-lt"/>
              </a:rPr>
              <a:t>CCAR 2016 results, credit trend reports, and delinquency trends reports for SBNA retail (March 2015 to March 2016)</a:t>
            </a:r>
            <a:endParaRPr lang="en-GB" sz="800" dirty="0">
              <a:sym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1001747038"/>
              </p:ext>
            </p:extLst>
          </p:nvPr>
        </p:nvGraphicFramePr>
        <p:xfrm>
          <a:off x="355922" y="2142156"/>
          <a:ext cx="8826179" cy="2167128"/>
        </p:xfrm>
        <a:graphic>
          <a:graphicData uri="http://schemas.openxmlformats.org/drawingml/2006/table">
            <a:tbl>
              <a:tblPr firstRow="1" lastRow="1" bandRow="1"/>
              <a:tblGrid>
                <a:gridCol w="1825451"/>
                <a:gridCol w="1166788"/>
                <a:gridCol w="1166788"/>
                <a:gridCol w="1166788"/>
                <a:gridCol w="1166788"/>
                <a:gridCol w="1200100"/>
                <a:gridCol w="1133476"/>
              </a:tblGrid>
              <a:tr h="13173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100" b="1" dirty="0" smtClean="0">
                        <a:solidFill>
                          <a:schemeClr val="accent1"/>
                        </a:solidFill>
                        <a:latin typeface="Arial" panose="020B0604020202020204" pitchFamily="34" charset="0"/>
                        <a:cs typeface="Arial" panose="020B0604020202020204" pitchFamily="34" charset="0"/>
                      </a:endParaRP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chemeClr val="accent1"/>
                          </a:solidFill>
                          <a:latin typeface="Arial" panose="020B0604020202020204" pitchFamily="34" charset="0"/>
                          <a:ea typeface="+mn-ea"/>
                          <a:cs typeface="Arial" panose="020B0604020202020204" pitchFamily="34" charset="0"/>
                        </a:rPr>
                        <a:t>60+</a:t>
                      </a:r>
                      <a:r>
                        <a:rPr lang="en-US" sz="1100" b="1" kern="1200" baseline="0" dirty="0" smtClean="0">
                          <a:solidFill>
                            <a:schemeClr val="accent1"/>
                          </a:solidFill>
                          <a:latin typeface="Arial" panose="020B0604020202020204" pitchFamily="34" charset="0"/>
                          <a:ea typeface="+mn-ea"/>
                          <a:cs typeface="Arial" panose="020B0604020202020204" pitchFamily="34" charset="0"/>
                        </a:rPr>
                        <a:t> </a:t>
                      </a:r>
                      <a:r>
                        <a:rPr lang="en-US" sz="1100" b="1" kern="1200" baseline="0" dirty="0" err="1" smtClean="0">
                          <a:solidFill>
                            <a:schemeClr val="accent1"/>
                          </a:solidFill>
                          <a:latin typeface="Arial" panose="020B0604020202020204" pitchFamily="34" charset="0"/>
                          <a:ea typeface="+mn-ea"/>
                          <a:cs typeface="Arial" panose="020B0604020202020204" pitchFamily="34" charset="0"/>
                        </a:rPr>
                        <a:t>DPD</a:t>
                      </a:r>
                      <a:r>
                        <a:rPr lang="en-US" sz="1100" b="1" kern="1200" baseline="0" dirty="0" smtClean="0">
                          <a:solidFill>
                            <a:schemeClr val="accent1"/>
                          </a:solidFill>
                          <a:latin typeface="Arial" panose="020B0604020202020204" pitchFamily="34" charset="0"/>
                          <a:ea typeface="+mn-ea"/>
                          <a:cs typeface="Arial" panose="020B0604020202020204" pitchFamily="34" charset="0"/>
                        </a:rPr>
                        <a:t>/NCO </a:t>
                      </a:r>
                    </a:p>
                    <a:p>
                      <a:pPr algn="ctr"/>
                      <a:r>
                        <a:rPr lang="en-US" sz="1100" b="1" kern="1200" baseline="0" dirty="0" smtClean="0">
                          <a:solidFill>
                            <a:schemeClr val="accent1"/>
                          </a:solidFill>
                          <a:latin typeface="Arial" panose="020B0604020202020204" pitchFamily="34" charset="0"/>
                          <a:ea typeface="+mn-ea"/>
                          <a:cs typeface="Arial" panose="020B0604020202020204" pitchFamily="34" charset="0"/>
                        </a:rPr>
                        <a:t>s</a:t>
                      </a:r>
                      <a:r>
                        <a:rPr lang="en-US" sz="1100" b="1" kern="1200" dirty="0" smtClean="0">
                          <a:solidFill>
                            <a:schemeClr val="accent1"/>
                          </a:solidFill>
                          <a:latin typeface="Arial" panose="020B0604020202020204" pitchFamily="34" charset="0"/>
                          <a:ea typeface="+mn-ea"/>
                          <a:cs typeface="Arial" panose="020B0604020202020204" pitchFamily="34" charset="0"/>
                        </a:rPr>
                        <a:t>calar range</a:t>
                      </a:r>
                      <a:r>
                        <a:rPr lang="en-US" sz="11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60+ DPD</a:t>
                      </a:r>
                      <a:r>
                        <a:rPr lang="en-US" sz="1100" b="1" baseline="0" dirty="0" smtClean="0">
                          <a:solidFill>
                            <a:schemeClr val="accent1"/>
                          </a:solidFill>
                          <a:latin typeface="Arial" panose="020B0604020202020204" pitchFamily="34" charset="0"/>
                          <a:cs typeface="Arial" panose="020B0604020202020204" pitchFamily="34" charset="0"/>
                        </a:rPr>
                        <a:t> limits range</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Recommended limit </a:t>
                      </a:r>
                    </a:p>
                    <a:p>
                      <a:pPr algn="ctr"/>
                      <a:r>
                        <a:rPr lang="en-US" sz="1100" b="0" dirty="0" smtClean="0">
                          <a:solidFill>
                            <a:schemeClr val="accent1"/>
                          </a:solidFill>
                          <a:latin typeface="Arial" panose="020B0604020202020204" pitchFamily="34" charset="0"/>
                          <a:cs typeface="Arial" panose="020B0604020202020204" pitchFamily="34" charset="0"/>
                        </a:rPr>
                        <a:t>(average)</a:t>
                      </a:r>
                      <a:endParaRPr lang="en-US" sz="1100" b="0"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baseline="0" dirty="0" smtClean="0">
                          <a:solidFill>
                            <a:schemeClr val="bg1"/>
                          </a:solidFill>
                          <a:latin typeface="Arial" panose="020B0604020202020204" pitchFamily="34" charset="0"/>
                          <a:cs typeface="Arial" panose="020B0604020202020204" pitchFamily="34" charset="0"/>
                        </a:rPr>
                        <a:t>Avg. </a:t>
                      </a:r>
                      <a:r>
                        <a:rPr lang="en-US" sz="1100" b="1" kern="1200" baseline="0" dirty="0" smtClean="0">
                          <a:solidFill>
                            <a:schemeClr val="bg1"/>
                          </a:solidFill>
                          <a:latin typeface="Arial" panose="020B0604020202020204" pitchFamily="34" charset="0"/>
                          <a:ea typeface="+mn-ea"/>
                          <a:cs typeface="Arial" panose="020B0604020202020204" pitchFamily="34" charset="0"/>
                        </a:rPr>
                        <a:t>60+ DPD </a:t>
                      </a:r>
                      <a:r>
                        <a:rPr lang="en-US" sz="1100" b="0" kern="1200" baseline="0" dirty="0" smtClean="0">
                          <a:solidFill>
                            <a:schemeClr val="bg1"/>
                          </a:solidFill>
                          <a:latin typeface="Arial" panose="020B0604020202020204" pitchFamily="34" charset="0"/>
                          <a:ea typeface="+mn-ea"/>
                          <a:cs typeface="Arial" panose="020B0604020202020204" pitchFamily="34" charset="0"/>
                        </a:rPr>
                        <a:t>(Mar 15-16)</a:t>
                      </a:r>
                      <a:endParaRPr lang="en-GB" sz="11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131734">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Retail Banking</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1" i="0" u="none" strike="noStrike" dirty="0" smtClean="0">
                          <a:solidFill>
                            <a:schemeClr val="tx1"/>
                          </a:solidFill>
                          <a:effectLst/>
                          <a:latin typeface="Arial" panose="020B0604020202020204" pitchFamily="34" charset="0"/>
                          <a:cs typeface="Arial" panose="020B0604020202020204" pitchFamily="34" charset="0"/>
                        </a:rPr>
                        <a:t>3.3–7.3</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1" i="0" u="none" strike="noStrike" dirty="0" smtClean="0">
                          <a:effectLst/>
                          <a:latin typeface="Arial"/>
                        </a:rPr>
                        <a:t>2.6–4.9</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smtClean="0">
                          <a:effectLst/>
                          <a:latin typeface="Arial"/>
                        </a:rPr>
                        <a:t>3.2–6.2</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1"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a:solidFill>
                            <a:schemeClr val="tx1"/>
                          </a:solidFill>
                          <a:effectLst/>
                          <a:latin typeface="Arial" panose="020B0604020202020204" pitchFamily="34" charset="0"/>
                          <a:cs typeface="Arial" panose="020B0604020202020204" pitchFamily="34" charset="0"/>
                        </a:rPr>
                        <a:t>2.1%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Residential Mortgage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8.1–22.5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3.6–7.9</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smtClean="0">
                          <a:effectLst/>
                          <a:latin typeface="Arial"/>
                        </a:rPr>
                        <a:t>4.6–10.1</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3.1%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Home Equity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5.2–8.2</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2.3–3.7</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2.9–4.5</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Consumer Cards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1.8–2.2</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2.4–2.9</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1.2%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Consumer</a:t>
                      </a:r>
                      <a:endParaRPr lang="en-US" sz="1100" b="0" i="0" u="none" strike="noStrike" baseline="30000"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0.5–0.7</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0.8–1.2</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1–1.3</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0" i="0" u="none" strike="noStrike" dirty="0" smtClean="0">
                          <a:solidFill>
                            <a:schemeClr val="tx1"/>
                          </a:solidFill>
                          <a:effectLst/>
                          <a:latin typeface="Arial" panose="020B0604020202020204" pitchFamily="34" charset="0"/>
                          <a:cs typeface="Arial" panose="020B0604020202020204" pitchFamily="34" charset="0"/>
                        </a:rPr>
                        <a:t>0.5%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Run-off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ctr"/>
                      <a:r>
                        <a:rPr lang="en-US" sz="1100" b="0" i="0" u="none" strike="noStrike" dirty="0" smtClean="0">
                          <a:solidFill>
                            <a:schemeClr val="tx1"/>
                          </a:solidFill>
                          <a:effectLst/>
                          <a:latin typeface="Arial" panose="020B0604020202020204" pitchFamily="34" charset="0"/>
                          <a:cs typeface="Arial" panose="020B0604020202020204" pitchFamily="34" charset="0"/>
                        </a:rPr>
                        <a:t>0.3–0.4</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smtClean="0">
                          <a:effectLst/>
                          <a:latin typeface="Arial"/>
                        </a:rPr>
                        <a:t>0.8–1.1</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smtClean="0">
                          <a:effectLst/>
                          <a:latin typeface="Arial"/>
                        </a:rPr>
                        <a:t>1.1–1.5</a:t>
                      </a:r>
                      <a:r>
                        <a:rPr lang="en-US" sz="11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fontAlgn="b"/>
                      <a:r>
                        <a:rPr lang="en-US" sz="1100" b="0" i="0" u="none" strike="noStrike" dirty="0">
                          <a:solidFill>
                            <a:schemeClr val="tx1"/>
                          </a:solidFill>
                          <a:effectLst/>
                          <a:latin typeface="Arial" panose="020B0604020202020204" pitchFamily="34" charset="0"/>
                          <a:cs typeface="Arial" panose="020B0604020202020204" pitchFamily="34" charset="0"/>
                        </a:rPr>
                        <a:t>0.8%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7" name="Rectangle 16"/>
          <p:cNvSpPr/>
          <p:nvPr/>
        </p:nvSpPr>
        <p:spPr>
          <a:xfrm>
            <a:off x="5689600" y="2755385"/>
            <a:ext cx="2356644" cy="1546167"/>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22" name="Group 21"/>
          <p:cNvGrpSpPr/>
          <p:nvPr/>
        </p:nvGrpSpPr>
        <p:grpSpPr>
          <a:xfrm>
            <a:off x="367721" y="72184"/>
            <a:ext cx="4811043" cy="189008"/>
            <a:chOff x="403281" y="164517"/>
            <a:chExt cx="4811043" cy="189008"/>
          </a:xfrm>
        </p:grpSpPr>
        <p:sp>
          <p:nvSpPr>
            <p:cNvPr id="28"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29" name="Oval 2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75286" y="1463909"/>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historical benchmark (March 2015–Feb 2016)</a:t>
            </a:r>
            <a:endParaRPr lang="en-US" sz="1400" dirty="0">
              <a:solidFill>
                <a:schemeClr val="accent1"/>
              </a:solidFill>
              <a:latin typeface="+mj-lt"/>
            </a:endParaRPr>
          </a:p>
        </p:txBody>
      </p:sp>
      <p:sp>
        <p:nvSpPr>
          <p:cNvPr id="33" name="Rectangle 32"/>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B</a:t>
            </a:r>
            <a:endParaRPr lang="en-US" sz="4000" b="1" dirty="0">
              <a:solidFill>
                <a:srgbClr val="FF0000"/>
              </a:solidFill>
            </a:endParaRPr>
          </a:p>
        </p:txBody>
      </p:sp>
      <p:sp>
        <p:nvSpPr>
          <p:cNvPr id="34"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a:t>
            </a:r>
            <a:r>
              <a:rPr lang="en-US" b="0" dirty="0" smtClean="0"/>
              <a:t>– SBNA Retail</a:t>
            </a:r>
            <a:endParaRPr lang="en-US" b="0" dirty="0"/>
          </a:p>
        </p:txBody>
      </p:sp>
    </p:spTree>
    <p:extLst>
      <p:ext uri="{BB962C8B-B14F-4D97-AF65-F5344CB8AC3E}">
        <p14:creationId xmlns:p14="http://schemas.microsoft.com/office/powerpoint/2010/main" val="490455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4010937696"/>
              </p:ext>
            </p:extLst>
          </p:nvPr>
        </p:nvGraphicFramePr>
        <p:xfrm>
          <a:off x="362782" y="1930059"/>
          <a:ext cx="8828843" cy="2425231"/>
        </p:xfrm>
        <a:graphic>
          <a:graphicData uri="http://schemas.openxmlformats.org/drawingml/2006/table">
            <a:tbl>
              <a:tblPr firstRow="1" lastRow="1" bandRow="1"/>
              <a:tblGrid>
                <a:gridCol w="1475543"/>
                <a:gridCol w="1039703"/>
                <a:gridCol w="1072132"/>
                <a:gridCol w="1072132"/>
                <a:gridCol w="1072132"/>
                <a:gridCol w="3097201"/>
              </a:tblGrid>
              <a:tr h="100012">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dirty="0" smtClean="0">
                          <a:solidFill>
                            <a:srgbClr val="FF0000"/>
                          </a:solidFill>
                          <a:latin typeface="Arial" panose="020B0604020202020204" pitchFamily="34" charset="0"/>
                          <a:cs typeface="Arial" panose="020B0604020202020204" pitchFamily="34" charset="0"/>
                        </a:rPr>
                        <a:t>Portfolio</a:t>
                      </a: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NCO anchor</a:t>
                      </a:r>
                      <a:r>
                        <a:rPr lang="en-US" sz="1100" b="1" baseline="0" dirty="0" smtClean="0">
                          <a:solidFill>
                            <a:srgbClr val="FF0000"/>
                          </a:solidFill>
                          <a:latin typeface="Arial" panose="020B0604020202020204" pitchFamily="34" charset="0"/>
                          <a:cs typeface="Arial" panose="020B0604020202020204" pitchFamily="34" charset="0"/>
                        </a:rPr>
                        <a:t> points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rgbClr val="FF0000"/>
                          </a:solidFill>
                          <a:latin typeface="Arial" panose="020B0604020202020204" pitchFamily="34" charset="0"/>
                          <a:cs typeface="Arial" panose="020B0604020202020204" pitchFamily="34" charset="0"/>
                        </a:rPr>
                        <a:t>Revised</a:t>
                      </a:r>
                      <a:r>
                        <a:rPr lang="en-US" sz="1100" b="1" baseline="0" dirty="0" smtClean="0">
                          <a:solidFill>
                            <a:srgbClr val="FF0000"/>
                          </a:solidFill>
                          <a:latin typeface="Arial" panose="020B0604020202020204" pitchFamily="34" charset="0"/>
                          <a:cs typeface="Arial" panose="020B0604020202020204" pitchFamily="34" charset="0"/>
                        </a:rPr>
                        <a:t> NCO limits</a:t>
                      </a:r>
                      <a:endParaRPr lang="en-US" sz="1100" b="1" dirty="0">
                        <a:solidFill>
                          <a:srgbClr val="FF0000"/>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rowSpan="2">
                  <a:txBody>
                    <a:bodyPr/>
                    <a:lstStyle/>
                    <a:p>
                      <a:pPr algn="l"/>
                      <a:r>
                        <a:rPr lang="en-US" sz="1100" b="1" dirty="0" smtClean="0">
                          <a:solidFill>
                            <a:srgbClr val="FF0000"/>
                          </a:solidFill>
                          <a:latin typeface="Arial" panose="020B0604020202020204" pitchFamily="34" charset="0"/>
                          <a:cs typeface="Arial" panose="020B0604020202020204" pitchFamily="34" charset="0"/>
                        </a:rPr>
                        <a:t>Justification</a:t>
                      </a:r>
                      <a:r>
                        <a:rPr lang="en-US" sz="1100" b="1" baseline="0" dirty="0" smtClean="0">
                          <a:solidFill>
                            <a:srgbClr val="FF0000"/>
                          </a:solidFill>
                          <a:latin typeface="Arial" panose="020B0604020202020204" pitchFamily="34" charset="0"/>
                          <a:cs typeface="Arial" panose="020B0604020202020204" pitchFamily="34" charset="0"/>
                        </a:rPr>
                        <a:t> for adjustment</a:t>
                      </a:r>
                      <a:endParaRPr lang="en-US" sz="1100" b="1" dirty="0">
                        <a:solidFill>
                          <a:srgbClr val="FF0000"/>
                        </a:solidFill>
                        <a:latin typeface="Arial" panose="020B0604020202020204" pitchFamily="34" charset="0"/>
                        <a:cs typeface="Arial" panose="020B0604020202020204" pitchFamily="34" charset="0"/>
                      </a:endParaRPr>
                    </a:p>
                  </a:txBody>
                  <a:tcPr marL="108585"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8033">
                <a:tc vMerge="1">
                  <a:txBody>
                    <a:bodyPr/>
                    <a:lstStyle/>
                    <a:p>
                      <a:endParaRPr lang="en-GB"/>
                    </a:p>
                  </a:txBody>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GB" sz="1100" b="1" dirty="0" smtClean="0">
                          <a:solidFill>
                            <a:schemeClr val="bg1"/>
                          </a:solidFill>
                          <a:latin typeface="Arial" panose="020B0604020202020204" pitchFamily="34" charset="0"/>
                          <a:cs typeface="Arial" panose="020B0604020202020204" pitchFamily="34" charset="0"/>
                        </a:rPr>
                        <a:t>Red</a:t>
                      </a: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algn="ctr"/>
                      <a:endParaRPr lang="en-GB"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SBNA Retail Banking</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1" i="0" u="none" strike="noStrike" dirty="0">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1" i="0" u="none" strike="noStrike" dirty="0">
                          <a:solidFill>
                            <a:schemeClr val="tx1"/>
                          </a:solidFill>
                          <a:effectLst/>
                          <a:latin typeface="Arial"/>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2.84%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chemeClr val="tx1"/>
                          </a:solidFill>
                          <a:effectLst/>
                          <a:latin typeface="Arial" panose="020B0604020202020204" pitchFamily="34" charset="0"/>
                          <a:cs typeface="Arial" panose="020B0604020202020204" pitchFamily="34" charset="0"/>
                        </a:rPr>
                        <a:t>3.10%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rowSpan="6">
                  <a:txBody>
                    <a:bodyPr/>
                    <a:lstStyle/>
                    <a:p>
                      <a:pPr marL="171450" indent="-171450">
                        <a:buFont typeface="Arial" panose="020B0604020202020204" pitchFamily="34" charset="0"/>
                        <a:buChar char="•"/>
                      </a:pPr>
                      <a:r>
                        <a:rPr lang="en-US" sz="1200" dirty="0" smtClean="0"/>
                        <a:t>Management reviewed and adjusted down the anchor points</a:t>
                      </a:r>
                    </a:p>
                    <a:p>
                      <a:pPr marL="171450" lvl="1" indent="-171450">
                        <a:buFont typeface="Arial" panose="020B0604020202020204" pitchFamily="34" charset="0"/>
                        <a:buChar char="•"/>
                      </a:pPr>
                      <a:r>
                        <a:rPr lang="en-US" sz="1200" dirty="0" smtClean="0"/>
                        <a:t>Tighter limits allow SBNA to closely monitor and investigate shifts in delinquency levels as an early warning for potential charge-off limit breaches</a:t>
                      </a:r>
                    </a:p>
                    <a:p>
                      <a:pPr algn="l" fontAlgn="ct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Residential Mortgage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100" b="0" i="0" u="none" strike="noStrike" dirty="0">
                          <a:solidFill>
                            <a:schemeClr val="tx1"/>
                          </a:solidFill>
                          <a:effectLst/>
                          <a:latin typeface="Arial"/>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Home Equity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Consumer Cards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114300" indent="0" algn="l" fontAlgn="b"/>
                      <a:r>
                        <a:rPr lang="en-US" sz="1100" b="0" i="0" u="none" strike="noStrike" dirty="0" smtClean="0">
                          <a:solidFill>
                            <a:schemeClr val="tx1"/>
                          </a:solidFill>
                          <a:effectLst/>
                          <a:latin typeface="Arial" panose="020B0604020202020204" pitchFamily="34" charset="0"/>
                          <a:cs typeface="Arial" panose="020B0604020202020204" pitchFamily="34" charset="0"/>
                        </a:rPr>
                        <a:t>Other </a:t>
                      </a:r>
                      <a:r>
                        <a:rPr lang="en-US" sz="1100" b="0" i="0" u="none" strike="noStrike" kern="1200" dirty="0" smtClean="0">
                          <a:solidFill>
                            <a:schemeClr val="tx1"/>
                          </a:solidFill>
                          <a:effectLst/>
                          <a:latin typeface="Arial" panose="020B0604020202020204" pitchFamily="34" charset="0"/>
                          <a:ea typeface="+mn-ea"/>
                          <a:cs typeface="Arial" panose="020B0604020202020204" pitchFamily="34" charset="0"/>
                        </a:rPr>
                        <a:t>Consumer</a:t>
                      </a:r>
                      <a:endParaRPr lang="en-US" sz="1100" b="0" i="0" u="none" strike="noStrike" baseline="30000"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2449">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114300" indent="0" algn="l" fontAlgn="b"/>
                      <a:r>
                        <a:rPr lang="en-US" sz="1100" b="0" i="0" u="none" strike="noStrike" dirty="0">
                          <a:solidFill>
                            <a:schemeClr val="tx1"/>
                          </a:solidFill>
                          <a:effectLst/>
                          <a:latin typeface="Arial" panose="020B0604020202020204" pitchFamily="34" charset="0"/>
                          <a:cs typeface="Arial" panose="020B0604020202020204" pitchFamily="34" charset="0"/>
                        </a:rPr>
                        <a:t>Run-off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100" b="0" i="0" u="none" strike="noStrike" dirty="0">
                          <a:effectLst/>
                          <a:latin typeface="Aria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t"/>
                      <a:r>
                        <a:rPr lang="en-US" sz="1100" b="0" i="0" u="none" strike="noStrike" dirty="0">
                          <a:solidFill>
                            <a:schemeClr val="tx1"/>
                          </a:solidFill>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81724"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Rectangle 13"/>
          <p:cNvSpPr/>
          <p:nvPr/>
        </p:nvSpPr>
        <p:spPr>
          <a:xfrm>
            <a:off x="3921001" y="2421249"/>
            <a:ext cx="2157984" cy="321951"/>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grpSp>
        <p:nvGrpSpPr>
          <p:cNvPr id="11" name="Group 10"/>
          <p:cNvGrpSpPr/>
          <p:nvPr/>
        </p:nvGrpSpPr>
        <p:grpSpPr>
          <a:xfrm>
            <a:off x="367721" y="72184"/>
            <a:ext cx="4811043" cy="189008"/>
            <a:chOff x="403281" y="164517"/>
            <a:chExt cx="4811043" cy="189008"/>
          </a:xfrm>
        </p:grpSpPr>
        <p:sp>
          <p:nvSpPr>
            <p:cNvPr id="16"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17" name="Oval 1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 name="TextBox 2"/>
          <p:cNvSpPr txBox="1"/>
          <p:nvPr/>
        </p:nvSpPr>
        <p:spPr>
          <a:xfrm>
            <a:off x="362780" y="1460694"/>
            <a:ext cx="842562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anchor points and revised </a:t>
            </a:r>
            <a:r>
              <a:rPr lang="en-US" sz="1400" b="1" dirty="0" err="1" smtClean="0">
                <a:solidFill>
                  <a:schemeClr val="accent1"/>
                </a:solidFill>
                <a:latin typeface="+mj-lt"/>
              </a:rPr>
              <a:t>DPD</a:t>
            </a:r>
            <a:r>
              <a:rPr lang="en-US" sz="1400" b="1" dirty="0" smtClean="0">
                <a:solidFill>
                  <a:schemeClr val="accent1"/>
                </a:solidFill>
                <a:latin typeface="+mj-lt"/>
              </a:rPr>
              <a:t> limits based on management adjustment</a:t>
            </a:r>
            <a:endParaRPr lang="en-US" sz="1400" b="1" dirty="0">
              <a:solidFill>
                <a:schemeClr val="accent1"/>
              </a:solidFill>
              <a:latin typeface="+mj-lt"/>
            </a:endParaRPr>
          </a:p>
        </p:txBody>
      </p:sp>
      <p:sp>
        <p:nvSpPr>
          <p:cNvPr id="28" name="Rectangle 27"/>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C</a:t>
            </a:r>
            <a:endParaRPr lang="en-US" sz="4000" b="1" dirty="0">
              <a:solidFill>
                <a:srgbClr val="FF0000"/>
              </a:solidFill>
            </a:endParaRPr>
          </a:p>
        </p:txBody>
      </p:sp>
      <p:sp>
        <p:nvSpPr>
          <p:cNvPr id="29"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smtClean="0"/>
              <a:t>Management adjustment – SBNA Retail</a:t>
            </a:r>
            <a:endParaRPr lang="en-US" b="0" dirty="0"/>
          </a:p>
        </p:txBody>
      </p:sp>
    </p:spTree>
    <p:extLst>
      <p:ext uri="{BB962C8B-B14F-4D97-AF65-F5344CB8AC3E}">
        <p14:creationId xmlns:p14="http://schemas.microsoft.com/office/powerpoint/2010/main" val="22089378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947612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0682"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401897525"/>
              </p:ext>
            </p:extLst>
          </p:nvPr>
        </p:nvGraphicFramePr>
        <p:xfrm>
          <a:off x="800101" y="2057399"/>
          <a:ext cx="8305777" cy="2867130"/>
        </p:xfrm>
        <a:graphic>
          <a:graphicData uri="http://schemas.openxmlformats.org/presentationml/2006/ole">
            <mc:AlternateContent xmlns:mc="http://schemas.openxmlformats.org/markup-compatibility/2006">
              <mc:Choice xmlns:v="urn:schemas-microsoft-com:vml" Requires="v">
                <p:oleObj spid="_x0000_s360683" name="Chart" r:id="rId25" imgW="8305777" imgH="2867130" progId="MSGraph.Chart.8">
                  <p:embed followColorScheme="full"/>
                </p:oleObj>
              </mc:Choice>
              <mc:Fallback>
                <p:oleObj name="Chart" r:id="rId25" imgW="8305777" imgH="2867130" progId="MSGraph.Chart.8">
                  <p:embed followColorScheme="full"/>
                  <p:pic>
                    <p:nvPicPr>
                      <p:cNvPr id="0" name=""/>
                      <p:cNvPicPr/>
                      <p:nvPr/>
                    </p:nvPicPr>
                    <p:blipFill>
                      <a:blip r:embed="rId26"/>
                      <a:stretch>
                        <a:fillRect/>
                      </a:stretch>
                    </p:blipFill>
                    <p:spPr>
                      <a:xfrm>
                        <a:off x="800101" y="2057399"/>
                        <a:ext cx="8305777" cy="2867130"/>
                      </a:xfrm>
                      <a:prstGeom prst="rect">
                        <a:avLst/>
                      </a:prstGeom>
                    </p:spPr>
                  </p:pic>
                </p:oleObj>
              </mc:Fallback>
            </mc:AlternateContent>
          </a:graphicData>
        </a:graphic>
      </p:graphicFrame>
      <p:sp>
        <p:nvSpPr>
          <p:cNvPr id="31" name="Text Placeholder 6261"/>
          <p:cNvSpPr>
            <a:spLocks noGrp="1"/>
          </p:cNvSpPr>
          <p:nvPr>
            <p:custDataLst>
              <p:tags r:id="rId5"/>
            </p:custDataLst>
          </p:nvPr>
        </p:nvSpPr>
        <p:spPr bwMode="gray">
          <a:xfrm>
            <a:off x="681038" y="20955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B356A310-A173-420B-BBCA-146467E4E8FB}" type="datetime'''4''''''''''''''''''''''''''.''''0'''''''">
              <a:rPr lang="en-US" sz="1000">
                <a:latin typeface="Arial"/>
                <a:ea typeface="ＭＳ Ｐゴシック"/>
                <a:cs typeface="Arial"/>
                <a:sym typeface="Arial"/>
              </a:rPr>
              <a:pPr/>
              <a:t>4.0</a:t>
            </a:fld>
            <a:endParaRPr lang="en-GB" sz="1000" dirty="0">
              <a:latin typeface="Arial"/>
              <a:ea typeface="ＭＳ Ｐゴシック"/>
              <a:cs typeface="Arial"/>
              <a:sym typeface="Arial"/>
            </a:endParaRPr>
          </a:p>
        </p:txBody>
      </p:sp>
      <p:sp>
        <p:nvSpPr>
          <p:cNvPr id="32" name="Text Placeholder 6260"/>
          <p:cNvSpPr>
            <a:spLocks noGrp="1"/>
          </p:cNvSpPr>
          <p:nvPr>
            <p:custDataLst>
              <p:tags r:id="rId6"/>
            </p:custDataLst>
          </p:nvPr>
        </p:nvSpPr>
        <p:spPr bwMode="gray">
          <a:xfrm>
            <a:off x="681038" y="276225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877A430-DD26-4602-8DE4-AC6C7A9C9CEE}" type="datetime'''''''3.''''''''''0'''''''''''''''''''''''''''''''''''">
              <a:rPr lang="en-US" sz="1000">
                <a:latin typeface="Arial"/>
                <a:ea typeface="ＭＳ Ｐゴシック"/>
                <a:cs typeface="Arial"/>
                <a:sym typeface="Arial"/>
              </a:rPr>
              <a:pPr/>
              <a:t>3.0</a:t>
            </a:fld>
            <a:endParaRPr lang="en-GB" sz="1000" dirty="0">
              <a:latin typeface="Arial"/>
              <a:ea typeface="ＭＳ Ｐゴシック"/>
              <a:cs typeface="Arial"/>
              <a:sym typeface="Arial"/>
            </a:endParaRPr>
          </a:p>
        </p:txBody>
      </p:sp>
      <p:sp>
        <p:nvSpPr>
          <p:cNvPr id="34" name="Text Placeholder 6259"/>
          <p:cNvSpPr>
            <a:spLocks noGrp="1"/>
          </p:cNvSpPr>
          <p:nvPr>
            <p:custDataLst>
              <p:tags r:id="rId7"/>
            </p:custDataLst>
          </p:nvPr>
        </p:nvSpPr>
        <p:spPr bwMode="gray">
          <a:xfrm>
            <a:off x="681038" y="3429000"/>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6AE1EE62-377D-45F7-98BD-9F076F6F855B}" type="datetime'''''''''''''''2''''''''''''''''''.''''''''''''0'''''''">
              <a:rPr lang="en-US" sz="1000">
                <a:latin typeface="Arial"/>
                <a:ea typeface="ＭＳ Ｐゴシック"/>
                <a:cs typeface="Arial"/>
                <a:sym typeface="Arial"/>
              </a:rPr>
              <a:pPr/>
              <a:t>2.0</a:t>
            </a:fld>
            <a:endParaRPr lang="en-GB" sz="1000" dirty="0">
              <a:latin typeface="Arial"/>
              <a:ea typeface="ＭＳ Ｐゴシック"/>
              <a:cs typeface="Arial"/>
              <a:sym typeface="Arial"/>
            </a:endParaRPr>
          </a:p>
        </p:txBody>
      </p:sp>
      <p:sp>
        <p:nvSpPr>
          <p:cNvPr id="35" name="Text Placeholder 6258"/>
          <p:cNvSpPr>
            <a:spLocks noGrp="1"/>
          </p:cNvSpPr>
          <p:nvPr>
            <p:custDataLst>
              <p:tags r:id="rId8"/>
            </p:custDataLst>
          </p:nvPr>
        </p:nvSpPr>
        <p:spPr bwMode="gray">
          <a:xfrm>
            <a:off x="681038" y="40862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DF9500D-6C3E-4257-87AE-482169AC2FC1}" type="datetime'''''''''''''''''''''''''''''''''1''''''''''''''''.''0'''''''">
              <a:rPr lang="en-US" sz="1000">
                <a:latin typeface="Arial"/>
                <a:ea typeface="ＭＳ Ｐゴシック"/>
                <a:cs typeface="Arial"/>
                <a:sym typeface="Arial"/>
              </a:rPr>
              <a:pPr/>
              <a:t>1.0</a:t>
            </a:fld>
            <a:endParaRPr lang="en-GB" sz="1000" dirty="0">
              <a:latin typeface="Arial"/>
              <a:ea typeface="ＭＳ Ｐゴシック"/>
              <a:cs typeface="Arial"/>
              <a:sym typeface="Arial"/>
            </a:endParaRPr>
          </a:p>
        </p:txBody>
      </p:sp>
      <p:sp>
        <p:nvSpPr>
          <p:cNvPr id="36" name="Text Placeholder 6252"/>
          <p:cNvSpPr>
            <a:spLocks noGrp="1"/>
          </p:cNvSpPr>
          <p:nvPr>
            <p:custDataLst>
              <p:tags r:id="rId9"/>
            </p:custDataLst>
          </p:nvPr>
        </p:nvSpPr>
        <p:spPr bwMode="gray">
          <a:xfrm>
            <a:off x="681038" y="475297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9CE39AD-C264-40B6-8FAB-C0AD1C0F6054}" type="datetime'0''''''''''''''''''''''''''''''''''.''0'''''''''''''''''''">
              <a:rPr lang="en-US" sz="1000">
                <a:latin typeface="Arial"/>
                <a:ea typeface="ＭＳ Ｐゴシック"/>
                <a:cs typeface="Arial"/>
                <a:sym typeface="Arial"/>
              </a:rPr>
              <a:pPr/>
              <a:t>0.0</a:t>
            </a:fld>
            <a:endParaRPr lang="en-GB" sz="1000" dirty="0">
              <a:latin typeface="Arial"/>
              <a:ea typeface="ＭＳ Ｐゴシック"/>
              <a:cs typeface="Arial"/>
              <a:sym typeface="Arial"/>
            </a:endParaRPr>
          </a:p>
        </p:txBody>
      </p:sp>
      <p:sp>
        <p:nvSpPr>
          <p:cNvPr id="37" name="Text Placeholder 6189"/>
          <p:cNvSpPr>
            <a:spLocks noGrp="1"/>
          </p:cNvSpPr>
          <p:nvPr>
            <p:custDataLst>
              <p:tags r:id="rId10"/>
            </p:custDataLst>
          </p:nvPr>
        </p:nvSpPr>
        <p:spPr bwMode="auto">
          <a:xfrm>
            <a:off x="8797925" y="4903788"/>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C586A9F9-B8C6-45BE-B46D-D98CF5D6D51B}" type="datetime'''M''''''a''''''''''''''r ''''''''''''''''''''''''''''16'''''">
              <a:rPr lang="en-US" sz="1000">
                <a:latin typeface="Arial"/>
                <a:cs typeface="Arial"/>
                <a:sym typeface="Arial"/>
              </a:rPr>
              <a:pPr/>
              <a:t>Mar 16</a:t>
            </a:fld>
            <a:endParaRPr lang="en-GB" sz="1000" dirty="0">
              <a:latin typeface="Arial"/>
              <a:cs typeface="Arial"/>
              <a:sym typeface="Arial"/>
            </a:endParaRPr>
          </a:p>
        </p:txBody>
      </p:sp>
      <p:sp>
        <p:nvSpPr>
          <p:cNvPr id="38" name="Text Placeholder 6226"/>
          <p:cNvSpPr>
            <a:spLocks noGrp="1"/>
          </p:cNvSpPr>
          <p:nvPr>
            <p:custDataLst>
              <p:tags r:id="rId11"/>
            </p:custDataLst>
          </p:nvPr>
        </p:nvSpPr>
        <p:spPr bwMode="auto">
          <a:xfrm>
            <a:off x="6775450" y="4903788"/>
            <a:ext cx="4127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B6614EF5-C9E9-47F6-8C06-30B008900B37}" type="datetime'''''''D''''e''''c'''''''''' ''''1''''''''''''''''''''''''''5'">
              <a:rPr lang="en-US" sz="1000">
                <a:latin typeface="Arial"/>
                <a:cs typeface="Arial"/>
                <a:sym typeface="Arial"/>
              </a:rPr>
              <a:pPr/>
              <a:t>Dec 15</a:t>
            </a:fld>
            <a:endParaRPr lang="en-GB" sz="1000" dirty="0">
              <a:latin typeface="Arial"/>
              <a:cs typeface="Arial"/>
              <a:sym typeface="Arial"/>
            </a:endParaRPr>
          </a:p>
        </p:txBody>
      </p:sp>
      <p:sp>
        <p:nvSpPr>
          <p:cNvPr id="39" name="Text Placeholder 6225"/>
          <p:cNvSpPr>
            <a:spLocks noGrp="1"/>
          </p:cNvSpPr>
          <p:nvPr>
            <p:custDataLst>
              <p:tags r:id="rId12"/>
            </p:custDataLst>
          </p:nvPr>
        </p:nvSpPr>
        <p:spPr bwMode="auto">
          <a:xfrm>
            <a:off x="4757738" y="4903788"/>
            <a:ext cx="4111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EEE2BABB-0EA4-4C3D-B17E-176937C20E5A}" type="datetime'''''''''''''S''ep'''''''''' ''''''''''1''5'''''''''">
              <a:rPr lang="en-US" sz="1000">
                <a:latin typeface="Arial"/>
                <a:cs typeface="Arial"/>
                <a:sym typeface="Arial"/>
              </a:rPr>
              <a:pPr/>
              <a:t>Sep 15</a:t>
            </a:fld>
            <a:endParaRPr lang="en-GB" sz="1000" dirty="0">
              <a:latin typeface="Arial"/>
              <a:cs typeface="Arial"/>
              <a:sym typeface="Arial"/>
            </a:endParaRPr>
          </a:p>
        </p:txBody>
      </p:sp>
      <p:sp>
        <p:nvSpPr>
          <p:cNvPr id="40" name="Text Placeholder 6194"/>
          <p:cNvSpPr>
            <a:spLocks noGrp="1"/>
          </p:cNvSpPr>
          <p:nvPr>
            <p:custDataLst>
              <p:tags r:id="rId13"/>
            </p:custDataLst>
          </p:nvPr>
        </p:nvSpPr>
        <p:spPr bwMode="auto">
          <a:xfrm>
            <a:off x="2738438" y="4903788"/>
            <a:ext cx="3905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4ACB694E-2A38-4CB3-BAC4-8A041E26D8C9}" type="datetime'''''''''Ju''''''''n'' ''''''''1''''5'''''''''''''">
              <a:rPr lang="en-US" sz="1000">
                <a:latin typeface="Arial"/>
                <a:cs typeface="Arial"/>
                <a:sym typeface="Arial"/>
              </a:rPr>
              <a:pPr/>
              <a:t>Jun 15</a:t>
            </a:fld>
            <a:endParaRPr lang="en-GB" sz="1000" dirty="0">
              <a:latin typeface="Arial"/>
              <a:cs typeface="Arial"/>
              <a:sym typeface="Arial"/>
            </a:endParaRPr>
          </a:p>
        </p:txBody>
      </p:sp>
      <p:sp>
        <p:nvSpPr>
          <p:cNvPr id="41" name="Text Placeholder 6193"/>
          <p:cNvSpPr>
            <a:spLocks noGrp="1"/>
          </p:cNvSpPr>
          <p:nvPr>
            <p:custDataLst>
              <p:tags r:id="rId14"/>
            </p:custDataLst>
          </p:nvPr>
        </p:nvSpPr>
        <p:spPr bwMode="auto">
          <a:xfrm>
            <a:off x="711200" y="4903788"/>
            <a:ext cx="406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spcCol="0" anchor="t"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ctr">
              <a:lnSpc>
                <a:spcPct val="100000"/>
              </a:lnSpc>
              <a:spcBef>
                <a:spcPct val="0"/>
              </a:spcBef>
              <a:spcAft>
                <a:spcPct val="0"/>
              </a:spcAft>
              <a:buNone/>
            </a:pPr>
            <a:fld id="{8071ECBB-263F-41FF-BDAF-BB4E917A8634}" type="datetime'''''''''''M''''''a''''''''r ''''''''''''''1''''''''''''''5'">
              <a:rPr lang="en-US" sz="1000">
                <a:latin typeface="Arial"/>
                <a:cs typeface="Arial"/>
                <a:sym typeface="Arial"/>
              </a:rPr>
              <a:pPr/>
              <a:t>Mar 15</a:t>
            </a:fld>
            <a:endParaRPr lang="en-GB" sz="1000" dirty="0">
              <a:latin typeface="Arial"/>
              <a:cs typeface="Arial"/>
              <a:sym typeface="Arial"/>
            </a:endParaRPr>
          </a:p>
        </p:txBody>
      </p:sp>
      <p:cxnSp>
        <p:nvCxnSpPr>
          <p:cNvPr id="43" name="Straight Connector 42"/>
          <p:cNvCxnSpPr/>
          <p:nvPr>
            <p:custDataLst>
              <p:tags r:id="rId15"/>
            </p:custDataLst>
          </p:nvPr>
        </p:nvCxnSpPr>
        <p:spPr bwMode="gray">
          <a:xfrm>
            <a:off x="6276975" y="5457825"/>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16"/>
            </p:custDataLst>
          </p:nvPr>
        </p:nvCxnSpPr>
        <p:spPr bwMode="gray">
          <a:xfrm>
            <a:off x="5029200" y="5457825"/>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7"/>
            </p:custDataLst>
          </p:nvPr>
        </p:nvCxnSpPr>
        <p:spPr bwMode="gray">
          <a:xfrm>
            <a:off x="2778125" y="5457825"/>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 Placeholder 6199"/>
          <p:cNvSpPr>
            <a:spLocks noGrp="1"/>
          </p:cNvSpPr>
          <p:nvPr>
            <p:custDataLst>
              <p:tags r:id="rId18"/>
            </p:custDataLst>
          </p:nvPr>
        </p:nvSpPr>
        <p:spPr bwMode="auto">
          <a:xfrm>
            <a:off x="5408613" y="53879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F70D732C-03FC-4CF3-9DF4-E633B3DAA140}"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47" name="Text Placeholder 1"/>
          <p:cNvSpPr>
            <a:spLocks noGrp="1"/>
          </p:cNvSpPr>
          <p:nvPr>
            <p:custDataLst>
              <p:tags r:id="rId19"/>
            </p:custDataLst>
          </p:nvPr>
        </p:nvSpPr>
        <p:spPr bwMode="auto">
          <a:xfrm>
            <a:off x="3157538" y="5387975"/>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EF13586-CFB4-4592-84D9-7177A7B5ABD9}"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51" name="Text Placeholder 1"/>
          <p:cNvSpPr>
            <a:spLocks noGrp="1"/>
          </p:cNvSpPr>
          <p:nvPr>
            <p:custDataLst>
              <p:tags r:id="rId20"/>
            </p:custDataLst>
          </p:nvPr>
        </p:nvSpPr>
        <p:spPr bwMode="auto">
          <a:xfrm>
            <a:off x="6656388" y="53879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42D897B2-346A-4A37-8EFB-CF794DE40927}" type="datetime'R''''ed ''''''''l''''''i''''m''''''''''''''it'''''''">
              <a:rPr lang="en-US" sz="1000">
                <a:latin typeface="Arial"/>
                <a:cs typeface="Arial"/>
                <a:sym typeface="Arial"/>
              </a:rPr>
              <a:pPr/>
              <a:t>Red limit</a:t>
            </a:fld>
            <a:endParaRPr lang="en-US" sz="1000" dirty="0">
              <a:latin typeface="Arial"/>
              <a:cs typeface="Arial"/>
              <a:sym typeface="Arial"/>
            </a:endParaRPr>
          </a:p>
        </p:txBody>
      </p:sp>
      <p:sp>
        <p:nvSpPr>
          <p:cNvPr id="52" name="TextBox 51"/>
          <p:cNvSpPr txBox="1"/>
          <p:nvPr/>
        </p:nvSpPr>
        <p:spPr>
          <a:xfrm rot="16200000">
            <a:off x="-870041" y="3418181"/>
            <a:ext cx="2636840" cy="169277"/>
          </a:xfrm>
          <a:prstGeom prst="rect">
            <a:avLst/>
          </a:prstGeom>
          <a:noFill/>
        </p:spPr>
        <p:txBody>
          <a:bodyPr wrap="square" lIns="0" tIns="0" rIns="0" bIns="0" rtlCol="0">
            <a:spAutoFit/>
          </a:bodyPr>
          <a:lstStyle/>
          <a:p>
            <a:pPr>
              <a:lnSpc>
                <a:spcPct val="100000"/>
              </a:lnSpc>
            </a:pPr>
            <a:r>
              <a:rPr lang="en-GB" sz="1100" b="1" dirty="0" smtClean="0">
                <a:latin typeface="Arial" panose="020B0604020202020204" pitchFamily="34" charset="0"/>
                <a:cs typeface="Arial" panose="020B0604020202020204" pitchFamily="34" charset="0"/>
              </a:rPr>
              <a:t>60+ DPD %</a:t>
            </a:r>
          </a:p>
        </p:txBody>
      </p:sp>
      <p:sp>
        <p:nvSpPr>
          <p:cNvPr id="55" name="Footnote"/>
          <p:cNvSpPr/>
          <p:nvPr/>
        </p:nvSpPr>
        <p:spPr bwMode="auto">
          <a:xfrm>
            <a:off x="367721" y="6016617"/>
            <a:ext cx="57214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smtClean="0">
                <a:sym typeface="+mn-lt"/>
              </a:rPr>
              <a:t>Source</a:t>
            </a:r>
            <a:r>
              <a:rPr lang="en-GB" sz="800" dirty="0">
                <a:sym typeface="+mn-lt"/>
              </a:rPr>
              <a:t>: </a:t>
            </a:r>
            <a:r>
              <a:rPr lang="en-US" sz="800" dirty="0" smtClean="0">
                <a:sym typeface="+mn-lt"/>
              </a:rPr>
              <a:t>Delinquency trends </a:t>
            </a:r>
            <a:r>
              <a:rPr lang="en-US" sz="800" dirty="0">
                <a:sym typeface="+mn-lt"/>
              </a:rPr>
              <a:t>reports for SBNA retail (March 2015 to March 2016</a:t>
            </a:r>
            <a:r>
              <a:rPr lang="en-US" sz="800" dirty="0" smtClean="0">
                <a:sym typeface="+mn-lt"/>
              </a:rPr>
              <a:t>)</a:t>
            </a:r>
          </a:p>
          <a:p>
            <a:pPr algn="l">
              <a:lnSpc>
                <a:spcPct val="100000"/>
              </a:lnSpc>
              <a:spcBef>
                <a:spcPts val="0"/>
              </a:spcBef>
              <a:spcAft>
                <a:spcPts val="0"/>
              </a:spcAft>
            </a:pPr>
            <a:r>
              <a:rPr lang="en-GB" sz="800" dirty="0">
                <a:sym typeface="Arial"/>
              </a:rPr>
              <a:t>Charts for entity portfolio level limits in </a:t>
            </a:r>
            <a:r>
              <a:rPr lang="en-GB" sz="800" dirty="0" smtClean="0">
                <a:sym typeface="Arial"/>
              </a:rPr>
              <a:t>appendix</a:t>
            </a:r>
            <a:endParaRPr lang="en-GB" sz="800" dirty="0">
              <a:latin typeface="Arial"/>
              <a:sym typeface="Arial"/>
            </a:endParaRPr>
          </a:p>
        </p:txBody>
      </p:sp>
      <p:sp>
        <p:nvSpPr>
          <p:cNvPr id="33" name="TextBox 32"/>
          <p:cNvSpPr txBox="1"/>
          <p:nvPr/>
        </p:nvSpPr>
        <p:spPr>
          <a:xfrm>
            <a:off x="8143722" y="2603471"/>
            <a:ext cx="865188" cy="132344"/>
          </a:xfrm>
          <a:prstGeom prst="rect">
            <a:avLst/>
          </a:prstGeom>
          <a:noFill/>
        </p:spPr>
        <p:txBody>
          <a:bodyPr wrap="square" lIns="0" tIns="0" rIns="0" bIns="0" rtlCol="0">
            <a:spAutoFit/>
          </a:bodyPr>
          <a:lstStyle/>
          <a:p>
            <a:pPr algn="r"/>
            <a:r>
              <a:rPr lang="en-US" b="1" dirty="0" smtClean="0">
                <a:solidFill>
                  <a:srgbClr val="FF0000"/>
                </a:solidFill>
              </a:rPr>
              <a:t>3.1%</a:t>
            </a:r>
            <a:endParaRPr lang="en-US" b="1" dirty="0">
              <a:solidFill>
                <a:srgbClr val="FF0000"/>
              </a:solidFill>
            </a:endParaRPr>
          </a:p>
        </p:txBody>
      </p:sp>
      <p:sp>
        <p:nvSpPr>
          <p:cNvPr id="53" name="TextBox 52"/>
          <p:cNvSpPr txBox="1"/>
          <p:nvPr/>
        </p:nvSpPr>
        <p:spPr>
          <a:xfrm>
            <a:off x="8143722" y="2993040"/>
            <a:ext cx="865188" cy="132344"/>
          </a:xfrm>
          <a:prstGeom prst="rect">
            <a:avLst/>
          </a:prstGeom>
          <a:noFill/>
        </p:spPr>
        <p:txBody>
          <a:bodyPr wrap="square" lIns="0" tIns="0" rIns="0" bIns="0" rtlCol="0">
            <a:spAutoFit/>
          </a:bodyPr>
          <a:lstStyle/>
          <a:p>
            <a:pPr algn="r"/>
            <a:r>
              <a:rPr lang="en-US" b="1" dirty="0" smtClean="0">
                <a:solidFill>
                  <a:srgbClr val="FFC000"/>
                </a:solidFill>
              </a:rPr>
              <a:t>2.84%</a:t>
            </a:r>
            <a:endParaRPr lang="en-US" b="1" dirty="0">
              <a:solidFill>
                <a:srgbClr val="FFC000"/>
              </a:solidFill>
            </a:endParaRPr>
          </a:p>
        </p:txBody>
      </p:sp>
      <p:grpSp>
        <p:nvGrpSpPr>
          <p:cNvPr id="48" name="Group 47"/>
          <p:cNvGrpSpPr/>
          <p:nvPr/>
        </p:nvGrpSpPr>
        <p:grpSpPr>
          <a:xfrm>
            <a:off x="367721" y="72184"/>
            <a:ext cx="4811043" cy="189008"/>
            <a:chOff x="403281" y="164517"/>
            <a:chExt cx="4811043" cy="189008"/>
          </a:xfrm>
        </p:grpSpPr>
        <p:sp>
          <p:nvSpPr>
            <p:cNvPr id="49"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a:t>
              </a:r>
              <a:r>
                <a:rPr lang="en-US" sz="1200" dirty="0">
                  <a:solidFill>
                    <a:schemeClr val="accent1"/>
                  </a:solidFill>
                </a:rPr>
                <a:t>SBNA</a:t>
              </a:r>
            </a:p>
          </p:txBody>
        </p:sp>
        <p:sp>
          <p:nvSpPr>
            <p:cNvPr id="50" name="Oval 4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SBNA</a:t>
            </a:r>
            <a:r>
              <a:rPr lang="en-US" sz="1400" b="1" dirty="0" smtClean="0">
                <a:solidFill>
                  <a:schemeClr val="accent1"/>
                </a:solidFill>
                <a:latin typeface="+mj-lt"/>
              </a:rPr>
              <a:t> Retail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(Mar ’15–Feb ’16)</a:t>
            </a:r>
            <a:endParaRPr lang="en-US" sz="1400" dirty="0">
              <a:solidFill>
                <a:schemeClr val="accent1"/>
              </a:solidFill>
              <a:latin typeface="+mj-lt"/>
            </a:endParaRPr>
          </a:p>
        </p:txBody>
      </p:sp>
      <p:sp>
        <p:nvSpPr>
          <p:cNvPr id="62" name="Rectangle 6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63"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60/61+ DPD limits – </a:t>
            </a:r>
            <a:r>
              <a:rPr lang="en-US" b="0" dirty="0" smtClean="0"/>
              <a:t>SBNA Retail</a:t>
            </a:r>
            <a:endParaRPr lang="en-US" b="0" dirty="0"/>
          </a:p>
        </p:txBody>
      </p:sp>
    </p:spTree>
    <p:extLst>
      <p:ext uri="{BB962C8B-B14F-4D97-AF65-F5344CB8AC3E}">
        <p14:creationId xmlns:p14="http://schemas.microsoft.com/office/powerpoint/2010/main" val="3767020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7036098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682"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51" name="Object 50"/>
          <p:cNvGraphicFramePr>
            <a:graphicFrameLocks/>
          </p:cNvGraphicFramePr>
          <p:nvPr>
            <p:custDataLst>
              <p:tags r:id="rId4"/>
            </p:custDataLst>
            <p:extLst>
              <p:ext uri="{D42A27DB-BD31-4B8C-83A1-F6EECF244321}">
                <p14:modId xmlns:p14="http://schemas.microsoft.com/office/powerpoint/2010/main" val="1780533585"/>
              </p:ext>
            </p:extLst>
          </p:nvPr>
        </p:nvGraphicFramePr>
        <p:xfrm>
          <a:off x="495299" y="2019300"/>
          <a:ext cx="4048212" cy="3057480"/>
        </p:xfrm>
        <a:graphic>
          <a:graphicData uri="http://schemas.openxmlformats.org/presentationml/2006/ole">
            <mc:AlternateContent xmlns:mc="http://schemas.openxmlformats.org/markup-compatibility/2006">
              <mc:Choice xmlns:v="urn:schemas-microsoft-com:vml" Requires="v">
                <p:oleObj spid="_x0000_s309683" name="Chart" r:id="rId27" imgW="4048212" imgH="3057480" progId="MSGraph.Chart.8">
                  <p:embed followColorScheme="full"/>
                </p:oleObj>
              </mc:Choice>
              <mc:Fallback>
                <p:oleObj name="Chart" r:id="rId27" imgW="4048212" imgH="3057480" progId="MSGraph.Chart.8">
                  <p:embed followColorScheme="full"/>
                  <p:pic>
                    <p:nvPicPr>
                      <p:cNvPr id="0" name=""/>
                      <p:cNvPicPr/>
                      <p:nvPr/>
                    </p:nvPicPr>
                    <p:blipFill>
                      <a:blip r:embed="rId28"/>
                      <a:stretch>
                        <a:fillRect/>
                      </a:stretch>
                    </p:blipFill>
                    <p:spPr>
                      <a:xfrm>
                        <a:off x="495299" y="2019300"/>
                        <a:ext cx="4048212" cy="3057480"/>
                      </a:xfrm>
                      <a:prstGeom prst="rect">
                        <a:avLst/>
                      </a:prstGeom>
                    </p:spPr>
                  </p:pic>
                </p:oleObj>
              </mc:Fallback>
            </mc:AlternateContent>
          </a:graphicData>
        </a:graphic>
      </p:graphicFrame>
      <p:sp>
        <p:nvSpPr>
          <p:cNvPr id="81" name="Text Placeholder 28"/>
          <p:cNvSpPr>
            <a:spLocks noGrp="1"/>
          </p:cNvSpPr>
          <p:nvPr>
            <p:custDataLst>
              <p:tags r:id="rId5"/>
            </p:custDataLst>
          </p:nvPr>
        </p:nvSpPr>
        <p:spPr bwMode="auto">
          <a:xfrm>
            <a:off x="4140200"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A0B6804-8C84-42A2-A71C-165B883C435C}" type="datetime'''''''''''''''''''''''''''''''''''2''''''''01''8'''''''''">
              <a:rPr lang="en-US" sz="1000">
                <a:latin typeface="Arial"/>
                <a:cs typeface="Arial"/>
                <a:sym typeface="Arial"/>
              </a:rPr>
              <a:pPr/>
              <a:t>2018</a:t>
            </a:fld>
            <a:endParaRPr lang="en-US" sz="1000" dirty="0">
              <a:latin typeface="Arial"/>
              <a:cs typeface="Arial"/>
              <a:sym typeface="Arial"/>
            </a:endParaRPr>
          </a:p>
        </p:txBody>
      </p:sp>
      <p:sp>
        <p:nvSpPr>
          <p:cNvPr id="62" name="Text Placeholder 16"/>
          <p:cNvSpPr>
            <a:spLocks noGrp="1"/>
          </p:cNvSpPr>
          <p:nvPr>
            <p:custDataLst>
              <p:tags r:id="rId6"/>
            </p:custDataLst>
          </p:nvPr>
        </p:nvSpPr>
        <p:spPr bwMode="auto">
          <a:xfrm>
            <a:off x="245427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8DDE35E-B878-468F-9970-460CB5330098}" type="datetime'''''''''2''''''''''''01''''''7'''''''''''''">
              <a:rPr lang="en-US" sz="1000">
                <a:latin typeface="Arial"/>
                <a:cs typeface="Arial"/>
                <a:sym typeface="Arial"/>
              </a:rPr>
              <a:pPr/>
              <a:t>2017</a:t>
            </a:fld>
            <a:endParaRPr lang="en-US" sz="1000" dirty="0">
              <a:latin typeface="Arial"/>
              <a:cs typeface="Arial"/>
              <a:sym typeface="Arial"/>
            </a:endParaRPr>
          </a:p>
        </p:txBody>
      </p:sp>
      <p:sp>
        <p:nvSpPr>
          <p:cNvPr id="46" name="Text Placeholder 1"/>
          <p:cNvSpPr>
            <a:spLocks noGrp="1"/>
          </p:cNvSpPr>
          <p:nvPr>
            <p:custDataLst>
              <p:tags r:id="rId7"/>
            </p:custDataLst>
          </p:nvPr>
        </p:nvSpPr>
        <p:spPr bwMode="auto">
          <a:xfrm>
            <a:off x="758825" y="49371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E6C8CF9-874A-463B-B2CF-B648F5831A6D}" type="datetime'''2''''''''''''''''''''''''''0''''''''''''1''''6'''''''''''''">
              <a:rPr lang="en-US" sz="1000">
                <a:latin typeface="Arial"/>
                <a:cs typeface="Arial"/>
                <a:sym typeface="Arial"/>
              </a:rPr>
              <a:pPr/>
              <a:t>2016</a:t>
            </a:fld>
            <a:endParaRPr lang="en-US" sz="1000" dirty="0">
              <a:latin typeface="Arial"/>
              <a:cs typeface="Arial"/>
              <a:sym typeface="Arial"/>
            </a:endParaRPr>
          </a:p>
        </p:txBody>
      </p:sp>
      <p:cxnSp>
        <p:nvCxnSpPr>
          <p:cNvPr id="68" name="Straight Connector 67"/>
          <p:cNvCxnSpPr/>
          <p:nvPr>
            <p:custDataLst>
              <p:tags r:id="rId8"/>
            </p:custDataLst>
          </p:nvPr>
        </p:nvCxnSpPr>
        <p:spPr bwMode="gray">
          <a:xfrm>
            <a:off x="5880100" y="5541963"/>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9"/>
            </p:custDataLst>
          </p:nvPr>
        </p:nvCxnSpPr>
        <p:spPr bwMode="gray">
          <a:xfrm>
            <a:off x="5268913" y="5541963"/>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10"/>
            </p:custDataLst>
          </p:nvPr>
        </p:nvCxnSpPr>
        <p:spPr bwMode="gray">
          <a:xfrm>
            <a:off x="4692650" y="5541963"/>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1"/>
            </p:custDataLst>
          </p:nvPr>
        </p:nvCxnSpPr>
        <p:spPr bwMode="gray">
          <a:xfrm>
            <a:off x="3182938" y="5541963"/>
            <a:ext cx="219075" cy="0"/>
          </a:xfrm>
          <a:prstGeom prst="line">
            <a:avLst/>
          </a:prstGeom>
          <a:ln w="19050">
            <a:solidFill>
              <a:srgbClr val="008AB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 Placeholder 6716"/>
          <p:cNvSpPr>
            <a:spLocks noGrp="1"/>
          </p:cNvSpPr>
          <p:nvPr>
            <p:custDataLst>
              <p:tags r:id="rId12"/>
            </p:custDataLst>
          </p:nvPr>
        </p:nvSpPr>
        <p:spPr bwMode="auto">
          <a:xfrm>
            <a:off x="6149975" y="5472113"/>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45E042C-2593-415C-B09D-34C873368750}" type="datetime'''''''Av''e''''r''''''''''''''''''''a''''''''''''''g''e'''' '">
              <a:rPr lang="en-US" sz="1000">
                <a:latin typeface="Arial"/>
                <a:cs typeface="Arial"/>
                <a:sym typeface="Arial"/>
              </a:rPr>
              <a:pPr/>
              <a:t>Average </a:t>
            </a:fld>
            <a:endParaRPr lang="en-GB" sz="1000" dirty="0">
              <a:latin typeface="Arial"/>
              <a:cs typeface="Arial"/>
              <a:sym typeface="Arial"/>
            </a:endParaRPr>
          </a:p>
        </p:txBody>
      </p:sp>
      <p:sp>
        <p:nvSpPr>
          <p:cNvPr id="78" name="Text Placeholder 6713"/>
          <p:cNvSpPr>
            <a:spLocks noGrp="1"/>
          </p:cNvSpPr>
          <p:nvPr>
            <p:custDataLst>
              <p:tags r:id="rId13"/>
            </p:custDataLst>
          </p:nvPr>
        </p:nvSpPr>
        <p:spPr bwMode="auto">
          <a:xfrm>
            <a:off x="5538788" y="5472113"/>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A31D3EBC-E138-475E-9DB5-985500C36828}" type="datetime'''''''''M''''''''''''''''''''''''''a''''''''''''''''x'''''''">
              <a:rPr lang="en-US" sz="1000">
                <a:latin typeface="Arial"/>
                <a:cs typeface="Arial"/>
                <a:sym typeface="Arial"/>
              </a:rPr>
              <a:pPr/>
              <a:t>Max</a:t>
            </a:fld>
            <a:endParaRPr lang="en-GB" sz="1000" dirty="0">
              <a:latin typeface="Arial"/>
              <a:cs typeface="Arial"/>
              <a:sym typeface="Arial"/>
            </a:endParaRPr>
          </a:p>
        </p:txBody>
      </p:sp>
      <p:sp>
        <p:nvSpPr>
          <p:cNvPr id="137" name="Text Placeholder 6154"/>
          <p:cNvSpPr>
            <a:spLocks noGrp="1"/>
          </p:cNvSpPr>
          <p:nvPr>
            <p:custDataLst>
              <p:tags r:id="rId14"/>
            </p:custDataLst>
          </p:nvPr>
        </p:nvSpPr>
        <p:spPr bwMode="auto">
          <a:xfrm>
            <a:off x="4962525" y="5472113"/>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220913A-6205-4411-BB90-869C5C15D7BD}" type="datetime'''M''''''i''''''''''''''''''''''''''''''''n'">
              <a:rPr lang="en-US" sz="1000">
                <a:latin typeface="Arial"/>
                <a:cs typeface="Arial"/>
                <a:sym typeface="Arial"/>
              </a:rPr>
              <a:pPr/>
              <a:t>Min</a:t>
            </a:fld>
            <a:endParaRPr lang="en-GB" sz="1000" dirty="0">
              <a:latin typeface="Arial"/>
              <a:cs typeface="Arial"/>
              <a:sym typeface="Arial"/>
            </a:endParaRPr>
          </a:p>
        </p:txBody>
      </p:sp>
      <p:sp>
        <p:nvSpPr>
          <p:cNvPr id="76" name="Text Placeholder 6719"/>
          <p:cNvSpPr>
            <a:spLocks noGrp="1"/>
          </p:cNvSpPr>
          <p:nvPr>
            <p:custDataLst>
              <p:tags r:id="rId15"/>
            </p:custDataLst>
          </p:nvPr>
        </p:nvSpPr>
        <p:spPr bwMode="auto">
          <a:xfrm>
            <a:off x="3452813" y="5472113"/>
            <a:ext cx="11382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C5C8FCD-EDC7-437E-ABFC-6A07CA11B9E4}" type="datetime'B''a''se ''''''''mo''''nthl''y'' ''sc''a''''''''''l''a''''r'">
              <a:rPr lang="en-US" sz="1000">
                <a:latin typeface="Arial"/>
                <a:cs typeface="Arial"/>
                <a:sym typeface="Arial"/>
              </a:rPr>
              <a:pPr/>
              <a:t>Base monthly scalar</a:t>
            </a:fld>
            <a:endParaRPr lang="en-GB" sz="1000" dirty="0">
              <a:latin typeface="Arial"/>
              <a:cs typeface="Arial"/>
              <a:sym typeface="Arial"/>
            </a:endParaRPr>
          </a:p>
        </p:txBody>
      </p:sp>
      <p:sp>
        <p:nvSpPr>
          <p:cNvPr id="80" name="Footnote"/>
          <p:cNvSpPr/>
          <p:nvPr/>
        </p:nvSpPr>
        <p:spPr>
          <a:xfrm>
            <a:off x="366713" y="5892359"/>
            <a:ext cx="5530850" cy="372110"/>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SC Auto (March 2015–Feb 2016) delinquency trends reports for SC Auto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36460" y="3416002"/>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61+ DPD%</a:t>
            </a:r>
          </a:p>
        </p:txBody>
      </p:sp>
      <p:sp>
        <p:nvSpPr>
          <p:cNvPr id="119" name="TextBox 118"/>
          <p:cNvSpPr txBox="1"/>
          <p:nvPr/>
        </p:nvSpPr>
        <p:spPr>
          <a:xfrm rot="16200000">
            <a:off x="240798" y="3416001"/>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aphicFrame>
        <p:nvGraphicFramePr>
          <p:cNvPr id="102" name="Object 101"/>
          <p:cNvGraphicFramePr>
            <a:graphicFrameLocks/>
          </p:cNvGraphicFramePr>
          <p:nvPr>
            <p:custDataLst>
              <p:tags r:id="rId16"/>
            </p:custDataLst>
            <p:extLst>
              <p:ext uri="{D42A27DB-BD31-4B8C-83A1-F6EECF244321}">
                <p14:modId xmlns:p14="http://schemas.microsoft.com/office/powerpoint/2010/main" val="2443105711"/>
              </p:ext>
            </p:extLst>
          </p:nvPr>
        </p:nvGraphicFramePr>
        <p:xfrm>
          <a:off x="5295900" y="2019300"/>
          <a:ext cx="3886132" cy="3057480"/>
        </p:xfrm>
        <a:graphic>
          <a:graphicData uri="http://schemas.openxmlformats.org/presentationml/2006/ole">
            <mc:AlternateContent xmlns:mc="http://schemas.openxmlformats.org/markup-compatibility/2006">
              <mc:Choice xmlns:v="urn:schemas-microsoft-com:vml" Requires="v">
                <p:oleObj spid="_x0000_s309684" name="Chart" r:id="rId29" imgW="3886132" imgH="3057480" progId="MSGraph.Chart.8">
                  <p:embed followColorScheme="full"/>
                </p:oleObj>
              </mc:Choice>
              <mc:Fallback>
                <p:oleObj name="Chart" r:id="rId29" imgW="3886132" imgH="3057480" progId="MSGraph.Chart.8">
                  <p:embed followColorScheme="full"/>
                  <p:pic>
                    <p:nvPicPr>
                      <p:cNvPr id="0" name=""/>
                      <p:cNvPicPr/>
                      <p:nvPr/>
                    </p:nvPicPr>
                    <p:blipFill>
                      <a:blip r:embed="rId30"/>
                      <a:stretch>
                        <a:fillRect/>
                      </a:stretch>
                    </p:blipFill>
                    <p:spPr>
                      <a:xfrm>
                        <a:off x="5295900" y="2019300"/>
                        <a:ext cx="3886132" cy="3057480"/>
                      </a:xfrm>
                      <a:prstGeom prst="rect">
                        <a:avLst/>
                      </a:prstGeom>
                    </p:spPr>
                  </p:pic>
                </p:oleObj>
              </mc:Fallback>
            </mc:AlternateContent>
          </a:graphicData>
        </a:graphic>
      </p:graphicFrame>
      <p:sp>
        <p:nvSpPr>
          <p:cNvPr id="174" name="Text Placeholder 6211"/>
          <p:cNvSpPr>
            <a:spLocks noGrp="1"/>
          </p:cNvSpPr>
          <p:nvPr>
            <p:custDataLst>
              <p:tags r:id="rId17"/>
            </p:custDataLst>
          </p:nvPr>
        </p:nvSpPr>
        <p:spPr bwMode="auto">
          <a:xfrm>
            <a:off x="8961438" y="49371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50D344D-1AFF-4FE0-9521-F2D7290E998D}" type="datetime'M''a''''''r'''' ''''''1''''''''''''''''''''''8'''''''''''''''">
              <a:rPr lang="en-US" sz="1000">
                <a:latin typeface="Arial"/>
                <a:cs typeface="Arial"/>
                <a:sym typeface="Arial"/>
              </a:rPr>
              <a:pPr/>
              <a:t>Mar 18</a:t>
            </a:fld>
            <a:endParaRPr lang="en-US" sz="1000" dirty="0">
              <a:latin typeface="Arial"/>
              <a:cs typeface="Arial"/>
              <a:sym typeface="Arial"/>
            </a:endParaRPr>
          </a:p>
        </p:txBody>
      </p:sp>
      <p:sp>
        <p:nvSpPr>
          <p:cNvPr id="171" name="Text Placeholder 6208"/>
          <p:cNvSpPr>
            <a:spLocks noGrp="1"/>
          </p:cNvSpPr>
          <p:nvPr>
            <p:custDataLst>
              <p:tags r:id="rId18"/>
            </p:custDataLst>
          </p:nvPr>
        </p:nvSpPr>
        <p:spPr bwMode="auto">
          <a:xfrm>
            <a:off x="8281988" y="4937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1815132-85A3-4AF9-B4E2-249A0AA6D001}" type="datetime'''''''''''''''''''De''''''c'''' ''''''1''''''''''7'''''''''">
              <a:rPr lang="en-US" sz="1000">
                <a:latin typeface="Arial"/>
                <a:cs typeface="Arial"/>
                <a:sym typeface="Arial"/>
              </a:rPr>
              <a:pPr/>
              <a:t>Dec 17</a:t>
            </a:fld>
            <a:endParaRPr lang="en-US" sz="1000" dirty="0">
              <a:latin typeface="Arial"/>
              <a:cs typeface="Arial"/>
              <a:sym typeface="Arial"/>
            </a:endParaRPr>
          </a:p>
        </p:txBody>
      </p:sp>
      <p:sp>
        <p:nvSpPr>
          <p:cNvPr id="168" name="Text Placeholder 6205"/>
          <p:cNvSpPr>
            <a:spLocks noGrp="1"/>
          </p:cNvSpPr>
          <p:nvPr>
            <p:custDataLst>
              <p:tags r:id="rId19"/>
            </p:custDataLst>
          </p:nvPr>
        </p:nvSpPr>
        <p:spPr bwMode="auto">
          <a:xfrm>
            <a:off x="7589838" y="4937125"/>
            <a:ext cx="271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E524B84-39D2-4D37-97E0-B08F71E3ED35}" type="datetime'''''S''e''''''''''''''p''''''''t'' ''''''1''''''''''''''''''7'">
              <a:rPr lang="en-US" sz="1000">
                <a:latin typeface="Arial"/>
                <a:cs typeface="Arial"/>
                <a:sym typeface="Arial"/>
              </a:rPr>
              <a:pPr/>
              <a:t>Sept 17</a:t>
            </a:fld>
            <a:endParaRPr lang="en-US" sz="1000" dirty="0">
              <a:latin typeface="Arial"/>
              <a:cs typeface="Arial"/>
              <a:sym typeface="Arial"/>
            </a:endParaRPr>
          </a:p>
        </p:txBody>
      </p:sp>
      <p:sp>
        <p:nvSpPr>
          <p:cNvPr id="165" name="Text Placeholder 6202"/>
          <p:cNvSpPr>
            <a:spLocks noGrp="1"/>
          </p:cNvSpPr>
          <p:nvPr>
            <p:custDataLst>
              <p:tags r:id="rId20"/>
            </p:custDataLst>
          </p:nvPr>
        </p:nvSpPr>
        <p:spPr bwMode="auto">
          <a:xfrm>
            <a:off x="6950075" y="4937125"/>
            <a:ext cx="2159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ED0B1B-15F9-48C8-BC77-0AB498D049EE}" type="datetime'''''''''J''''''''''''''u''''''''''n'''' 1''''''''''''''7'''">
              <a:rPr lang="en-US" sz="1000">
                <a:latin typeface="Arial"/>
                <a:cs typeface="Arial"/>
                <a:sym typeface="Arial"/>
              </a:rPr>
              <a:pPr/>
              <a:t>Jun 17</a:t>
            </a:fld>
            <a:endParaRPr lang="en-US" sz="1000" dirty="0">
              <a:latin typeface="Arial"/>
              <a:cs typeface="Arial"/>
              <a:sym typeface="Arial"/>
            </a:endParaRPr>
          </a:p>
        </p:txBody>
      </p:sp>
      <p:sp>
        <p:nvSpPr>
          <p:cNvPr id="162" name="Text Placeholder 6199"/>
          <p:cNvSpPr>
            <a:spLocks noGrp="1"/>
          </p:cNvSpPr>
          <p:nvPr>
            <p:custDataLst>
              <p:tags r:id="rId21"/>
            </p:custDataLst>
          </p:nvPr>
        </p:nvSpPr>
        <p:spPr bwMode="auto">
          <a:xfrm>
            <a:off x="6265863" y="4937125"/>
            <a:ext cx="2317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B961DD-3813-4D54-B4F4-6E6D585A9332}" type="datetime'''M''''ar'''''''''''' ''''1''''''''''7'''''''''''">
              <a:rPr lang="en-US" sz="1000">
                <a:latin typeface="Arial"/>
                <a:cs typeface="Arial"/>
                <a:sym typeface="Arial"/>
              </a:rPr>
              <a:pPr/>
              <a:t>Mar 17</a:t>
            </a:fld>
            <a:endParaRPr lang="en-US" sz="1000" dirty="0">
              <a:latin typeface="Arial"/>
              <a:cs typeface="Arial"/>
              <a:sym typeface="Arial"/>
            </a:endParaRPr>
          </a:p>
        </p:txBody>
      </p:sp>
      <p:sp>
        <p:nvSpPr>
          <p:cNvPr id="159" name="Text Placeholder 6196"/>
          <p:cNvSpPr>
            <a:spLocks noGrp="1"/>
          </p:cNvSpPr>
          <p:nvPr>
            <p:custDataLst>
              <p:tags r:id="rId22"/>
            </p:custDataLst>
          </p:nvPr>
        </p:nvSpPr>
        <p:spPr bwMode="auto">
          <a:xfrm>
            <a:off x="5586413" y="4937125"/>
            <a:ext cx="23812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DDA12CC-C062-46A9-820E-FFA4DB747333}" type="datetime'''''''''''D''''''''''''e''''''c'' ''''''''1''''''''''6'">
              <a:rPr lang="en-US" sz="1000">
                <a:latin typeface="Arial"/>
                <a:cs typeface="Arial"/>
                <a:sym typeface="Arial"/>
              </a:rPr>
              <a:pPr/>
              <a:t>Dec 16</a:t>
            </a:fld>
            <a:endParaRPr lang="en-US" sz="1000" dirty="0">
              <a:latin typeface="Arial"/>
              <a:cs typeface="Arial"/>
              <a:sym typeface="Arial"/>
            </a:endParaRPr>
          </a:p>
        </p:txBody>
      </p:sp>
      <p:grpSp>
        <p:nvGrpSpPr>
          <p:cNvPr id="44" name="Group 43"/>
          <p:cNvGrpSpPr/>
          <p:nvPr/>
        </p:nvGrpSpPr>
        <p:grpSpPr>
          <a:xfrm>
            <a:off x="367721" y="72184"/>
            <a:ext cx="4605859" cy="189008"/>
            <a:chOff x="403281" y="164517"/>
            <a:chExt cx="4605859" cy="189008"/>
          </a:xfrm>
        </p:grpSpPr>
        <p:sp>
          <p:nvSpPr>
            <p:cNvPr id="47"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52" name="Oval 5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5100638" y="1469105"/>
            <a:ext cx="4102100" cy="646331"/>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61+ </a:t>
            </a:r>
            <a:r>
              <a:rPr lang="en-US" sz="1400" dirty="0" err="1" smtClean="0">
                <a:solidFill>
                  <a:schemeClr val="accent1"/>
                </a:solidFill>
                <a:latin typeface="+mj-lt"/>
              </a:rPr>
              <a:t>DPD</a:t>
            </a:r>
            <a:r>
              <a:rPr lang="en-US" sz="1400" dirty="0" smtClean="0">
                <a:solidFill>
                  <a:schemeClr val="accent1"/>
                </a:solidFill>
                <a:latin typeface="+mj-lt"/>
              </a:rPr>
              <a:t> %, Q1 2016–Q1 2018</a:t>
            </a:r>
            <a:endParaRPr lang="en-US" sz="1400" dirty="0">
              <a:solidFill>
                <a:schemeClr val="accent1"/>
              </a:solidFill>
              <a:latin typeface="+mj-lt"/>
            </a:endParaRPr>
          </a:p>
        </p:txBody>
      </p:sp>
      <p:sp>
        <p:nvSpPr>
          <p:cNvPr id="4" name="TextBox 3"/>
          <p:cNvSpPr txBox="1"/>
          <p:nvPr/>
        </p:nvSpPr>
        <p:spPr>
          <a:xfrm>
            <a:off x="360681" y="1469105"/>
            <a:ext cx="433705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Q1 2016–Q1 2018</a:t>
            </a:r>
            <a:endParaRPr lang="en-US" sz="1400" dirty="0">
              <a:solidFill>
                <a:schemeClr val="accent1"/>
              </a:solidFill>
              <a:latin typeface="+mj-lt"/>
            </a:endParaRPr>
          </a:p>
        </p:txBody>
      </p:sp>
      <p:sp>
        <p:nvSpPr>
          <p:cNvPr id="41"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SC Auto</a:t>
            </a:r>
            <a:endParaRPr lang="en-US" b="0" dirty="0"/>
          </a:p>
        </p:txBody>
      </p:sp>
      <p:sp>
        <p:nvSpPr>
          <p:cNvPr id="42" name="Rectangle 4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31398808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2859286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6" name="Footnote"/>
          <p:cNvSpPr/>
          <p:nvPr/>
        </p:nvSpPr>
        <p:spPr bwMode="auto">
          <a:xfrm>
            <a:off x="367721" y="5895137"/>
            <a:ext cx="8804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a:latin typeface="Arial"/>
                <a:sym typeface="Arial"/>
              </a:rPr>
              <a:t>For sub-portfolios, the average of monthly scalars across the time period (alternative method for delinquency scalar); For roll-up portfolios, the scalar is derived from the DPD limits calculated as the weighted average limits by avg. stress balances of sub-portfolios</a:t>
            </a:r>
          </a:p>
          <a:p>
            <a:pPr algn="l">
              <a:lnSpc>
                <a:spcPct val="100000"/>
              </a:lnSpc>
              <a:spcBef>
                <a:spcPts val="0"/>
              </a:spcBef>
              <a:spcAft>
                <a:spcPts val="0"/>
              </a:spcAft>
            </a:pPr>
            <a:r>
              <a:rPr lang="en-GB" sz="800" dirty="0">
                <a:sym typeface="+mn-lt"/>
              </a:rPr>
              <a:t>Source: </a:t>
            </a:r>
            <a:r>
              <a:rPr lang="en-US" sz="800" dirty="0">
                <a:sym typeface="+mn-lt"/>
              </a:rPr>
              <a:t>CCAR 2016 </a:t>
            </a:r>
            <a:r>
              <a:rPr lang="en-US" sz="800" dirty="0" smtClean="0">
                <a:sym typeface="+mn-lt"/>
              </a:rPr>
              <a:t>results</a:t>
            </a:r>
            <a:endParaRPr lang="en-GB" sz="800" dirty="0">
              <a:sym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843473597"/>
              </p:ext>
            </p:extLst>
          </p:nvPr>
        </p:nvGraphicFramePr>
        <p:xfrm>
          <a:off x="355924" y="2181137"/>
          <a:ext cx="8835702" cy="2624328"/>
        </p:xfrm>
        <a:graphic>
          <a:graphicData uri="http://schemas.openxmlformats.org/drawingml/2006/table">
            <a:tbl>
              <a:tblPr firstRow="1" lastRow="1" bandRow="1"/>
              <a:tblGrid>
                <a:gridCol w="1827420"/>
                <a:gridCol w="1168047"/>
                <a:gridCol w="1168047"/>
                <a:gridCol w="1168047"/>
                <a:gridCol w="1168047"/>
                <a:gridCol w="1168047"/>
                <a:gridCol w="1168047"/>
              </a:tblGrid>
              <a:tr h="131734">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1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100" b="1" dirty="0" smtClean="0">
                        <a:solidFill>
                          <a:schemeClr val="accent1"/>
                        </a:solidFill>
                        <a:latin typeface="Arial" panose="020B0604020202020204" pitchFamily="34" charset="0"/>
                        <a:cs typeface="Arial" panose="020B0604020202020204" pitchFamily="34" charset="0"/>
                      </a:endParaRPr>
                    </a:p>
                  </a:txBody>
                  <a:tcPr marL="0"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kern="1200" dirty="0" smtClean="0">
                          <a:solidFill>
                            <a:schemeClr val="accent1"/>
                          </a:solidFill>
                          <a:latin typeface="Arial" panose="020B0604020202020204" pitchFamily="34" charset="0"/>
                          <a:ea typeface="+mn-ea"/>
                          <a:cs typeface="Arial" panose="020B0604020202020204" pitchFamily="34" charset="0"/>
                        </a:rPr>
                        <a:t>61+</a:t>
                      </a:r>
                      <a:r>
                        <a:rPr lang="en-US" sz="1100" b="1" kern="1200" baseline="0" dirty="0" smtClean="0">
                          <a:solidFill>
                            <a:schemeClr val="accent1"/>
                          </a:solidFill>
                          <a:latin typeface="Arial" panose="020B0604020202020204" pitchFamily="34" charset="0"/>
                          <a:ea typeface="+mn-ea"/>
                          <a:cs typeface="Arial" panose="020B0604020202020204" pitchFamily="34" charset="0"/>
                        </a:rPr>
                        <a:t> </a:t>
                      </a:r>
                      <a:r>
                        <a:rPr lang="en-US" sz="1100" b="1" kern="1200" baseline="0" dirty="0" err="1" smtClean="0">
                          <a:solidFill>
                            <a:schemeClr val="accent1"/>
                          </a:solidFill>
                          <a:latin typeface="Arial" panose="020B0604020202020204" pitchFamily="34" charset="0"/>
                          <a:ea typeface="+mn-ea"/>
                          <a:cs typeface="Arial" panose="020B0604020202020204" pitchFamily="34" charset="0"/>
                        </a:rPr>
                        <a:t>DPD</a:t>
                      </a:r>
                      <a:r>
                        <a:rPr lang="en-US" sz="1100" b="1" kern="1200" baseline="0" dirty="0" smtClean="0">
                          <a:solidFill>
                            <a:schemeClr val="accent1"/>
                          </a:solidFill>
                          <a:latin typeface="Arial" panose="020B0604020202020204" pitchFamily="34" charset="0"/>
                          <a:ea typeface="+mn-ea"/>
                          <a:cs typeface="Arial" panose="020B0604020202020204" pitchFamily="34" charset="0"/>
                        </a:rPr>
                        <a:t>/NCO </a:t>
                      </a:r>
                    </a:p>
                    <a:p>
                      <a:pPr algn="ctr"/>
                      <a:r>
                        <a:rPr lang="en-US" sz="1100" b="1" kern="1200" baseline="0" dirty="0" smtClean="0">
                          <a:solidFill>
                            <a:schemeClr val="accent1"/>
                          </a:solidFill>
                          <a:latin typeface="Arial" panose="020B0604020202020204" pitchFamily="34" charset="0"/>
                          <a:ea typeface="+mn-ea"/>
                          <a:cs typeface="Arial" panose="020B0604020202020204" pitchFamily="34" charset="0"/>
                        </a:rPr>
                        <a:t>s</a:t>
                      </a:r>
                      <a:r>
                        <a:rPr lang="en-US" sz="1100" b="1" kern="1200" dirty="0" smtClean="0">
                          <a:solidFill>
                            <a:schemeClr val="accent1"/>
                          </a:solidFill>
                          <a:latin typeface="Arial" panose="020B0604020202020204" pitchFamily="34" charset="0"/>
                          <a:ea typeface="+mn-ea"/>
                          <a:cs typeface="Arial" panose="020B0604020202020204" pitchFamily="34" charset="0"/>
                        </a:rPr>
                        <a:t>calar range</a:t>
                      </a:r>
                      <a:r>
                        <a:rPr lang="en-US" sz="11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1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61+ DPD</a:t>
                      </a:r>
                      <a:r>
                        <a:rPr lang="en-US" sz="1100" b="1" baseline="0" dirty="0" smtClean="0">
                          <a:solidFill>
                            <a:schemeClr val="accent1"/>
                          </a:solidFill>
                          <a:latin typeface="Arial" panose="020B0604020202020204" pitchFamily="34" charset="0"/>
                          <a:cs typeface="Arial" panose="020B0604020202020204" pitchFamily="34" charset="0"/>
                        </a:rPr>
                        <a:t> limits range</a:t>
                      </a:r>
                      <a:endParaRPr lang="en-US" sz="1100" b="1" dirty="0">
                        <a:solidFill>
                          <a:schemeClr val="accent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100" b="1" dirty="0" smtClean="0">
                          <a:solidFill>
                            <a:schemeClr val="accent1"/>
                          </a:solidFill>
                          <a:latin typeface="Arial" panose="020B0604020202020204" pitchFamily="34" charset="0"/>
                          <a:cs typeface="Arial" panose="020B0604020202020204" pitchFamily="34" charset="0"/>
                        </a:rPr>
                        <a:t>2016 61+ DPD</a:t>
                      </a:r>
                      <a:r>
                        <a:rPr lang="en-US" sz="1100" b="1" baseline="0" dirty="0" smtClean="0">
                          <a:solidFill>
                            <a:schemeClr val="accent1"/>
                          </a:solidFill>
                          <a:latin typeface="Arial" panose="020B0604020202020204" pitchFamily="34" charset="0"/>
                          <a:cs typeface="Arial" panose="020B0604020202020204" pitchFamily="34" charset="0"/>
                        </a:rPr>
                        <a:t> </a:t>
                      </a:r>
                      <a:r>
                        <a:rPr lang="en-US" sz="1100" b="1" dirty="0" smtClean="0">
                          <a:solidFill>
                            <a:schemeClr val="accent1"/>
                          </a:solidFill>
                          <a:latin typeface="Arial" panose="020B0604020202020204" pitchFamily="34" charset="0"/>
                          <a:cs typeface="Arial" panose="020B0604020202020204" pitchFamily="34" charset="0"/>
                        </a:rPr>
                        <a:t>limit </a:t>
                      </a: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baseline="0" dirty="0" smtClean="0">
                          <a:solidFill>
                            <a:schemeClr val="bg1"/>
                          </a:solidFill>
                          <a:latin typeface="Arial" panose="020B0604020202020204" pitchFamily="34" charset="0"/>
                          <a:cs typeface="Arial" panose="020B0604020202020204" pitchFamily="34" charset="0"/>
                        </a:rPr>
                        <a:t>Avg. </a:t>
                      </a:r>
                      <a:r>
                        <a:rPr lang="en-US" sz="1100" b="1" kern="1200" baseline="0" dirty="0" smtClean="0">
                          <a:solidFill>
                            <a:schemeClr val="bg1"/>
                          </a:solidFill>
                          <a:latin typeface="Arial" panose="020B0604020202020204" pitchFamily="34" charset="0"/>
                          <a:ea typeface="+mn-ea"/>
                          <a:cs typeface="Arial" panose="020B0604020202020204" pitchFamily="34" charset="0"/>
                        </a:rPr>
                        <a:t>60+ DPD </a:t>
                      </a:r>
                      <a:r>
                        <a:rPr lang="en-US" sz="1100" b="0" kern="1200" baseline="0" dirty="0" smtClean="0">
                          <a:solidFill>
                            <a:schemeClr val="bg1"/>
                          </a:solidFill>
                          <a:latin typeface="Arial" panose="020B0604020202020204" pitchFamily="34" charset="0"/>
                          <a:ea typeface="+mn-ea"/>
                          <a:cs typeface="Arial" panose="020B0604020202020204" pitchFamily="34" charset="0"/>
                        </a:rPr>
                        <a:t>(Mar 15-16)</a:t>
                      </a:r>
                      <a:endParaRPr lang="en-GB" sz="11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131734">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tx1"/>
                          </a:solidFill>
                          <a:latin typeface="Arial" panose="020B0604020202020204" pitchFamily="34" charset="0"/>
                          <a:cs typeface="Arial" panose="020B0604020202020204" pitchFamily="34" charset="0"/>
                        </a:rPr>
                        <a:t>Amber</a:t>
                      </a:r>
                      <a:endParaRPr lang="en-US" sz="1100" b="1" dirty="0">
                        <a:solidFill>
                          <a:schemeClr val="tx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100" b="1" dirty="0" smtClean="0">
                          <a:solidFill>
                            <a:schemeClr val="bg1"/>
                          </a:solidFill>
                          <a:latin typeface="Arial" panose="020B0604020202020204" pitchFamily="34" charset="0"/>
                          <a:cs typeface="Arial" panose="020B0604020202020204" pitchFamily="34" charset="0"/>
                        </a:rPr>
                        <a:t>Red</a:t>
                      </a:r>
                      <a:endParaRPr lang="en-US" sz="1100" b="1" dirty="0">
                        <a:solidFill>
                          <a:schemeClr val="bg1"/>
                        </a:solidFill>
                        <a:latin typeface="Arial" panose="020B0604020202020204" pitchFamily="34" charset="0"/>
                        <a:cs typeface="Arial" panose="020B0604020202020204" pitchFamily="34" charset="0"/>
                      </a:endParaRPr>
                    </a:p>
                  </a:txBody>
                  <a:tcPr marL="36576" marR="36576"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algn="l" defTabSz="9144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SC Auto</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smtClean="0">
                          <a:effectLst/>
                          <a:latin typeface="Arial"/>
                        </a:rPr>
                        <a:t>0.4–0.6</a:t>
                      </a:r>
                      <a:endParaRPr lang="en-US" sz="1100" b="1"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1" i="0" u="none" strike="noStrike" dirty="0" smtClean="0">
                          <a:effectLst/>
                          <a:latin typeface="Arial"/>
                        </a:rPr>
                        <a:t>3.8–5.7</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dirty="0" smtClean="0">
                          <a:effectLst/>
                          <a:latin typeface="Arial"/>
                        </a:rPr>
                        <a:t>3.9–5.8</a:t>
                      </a:r>
                      <a:r>
                        <a:rPr lang="en-US" sz="1100" b="1"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1" i="0" u="none" strike="noStrike" dirty="0">
                          <a:effectLst/>
                          <a:latin typeface="Arial"/>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1"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1100" b="1" i="0" u="none" strike="noStrike" dirty="0" smtClean="0">
                          <a:solidFill>
                            <a:schemeClr val="tx1"/>
                          </a:solidFill>
                          <a:effectLst/>
                          <a:latin typeface="Arial" panose="020B0604020202020204" pitchFamily="34" charset="0"/>
                          <a:cs typeface="Arial" panose="020B0604020202020204" pitchFamily="34" charset="0"/>
                        </a:rPr>
                        <a:t>4.8%</a:t>
                      </a:r>
                      <a:endParaRPr lang="en-US" sz="11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Core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0.4–0.7</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3.7–5.6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3.8–5.8</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5.0%</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FICO</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&lt;640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0.4–0.6</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3.7–5.6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3.8–5.7</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a:effectLst/>
                          <a:latin typeface="Arial"/>
                        </a:rPr>
                        <a:t>4.9%</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FICO</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&gt;640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0.6–0.9</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3.9–6.1</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4–6.3</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a:effectLst/>
                          <a:latin typeface="Arial"/>
                        </a:rPr>
                        <a:t>5.1%</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0"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Chrysler</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0.3–0.5</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3–5.2</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3.1–5.4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4.7%</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Eligible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0.2–0.5</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0.7–1.4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0.7–1.4</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1.2%</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36797">
                <a:tc>
                  <a:txBody>
                    <a:bodyPr/>
                    <a:lstStyle/>
                    <a:p>
                      <a:pPr marL="52388"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     Ineligible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0.3–0.6</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3.4–5.9</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3.5–6</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a:effectLst/>
                          <a:latin typeface="Arial"/>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5.3%</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196387">
                <a:tc>
                  <a:txBody>
                    <a:bodyPr/>
                    <a:lstStyle/>
                    <a:p>
                      <a:pPr marL="0" indent="0"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Other</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0.7–1.1</a:t>
                      </a:r>
                      <a:endParaRPr lang="en-US" sz="1200" b="0" i="0" u="none" strike="noStrike" dirty="0">
                        <a:effectLst/>
                        <a:latin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effectLst/>
                          <a:latin typeface="Arial"/>
                        </a:rPr>
                        <a:t>1.9–3.1</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effectLst/>
                          <a:latin typeface="Arial"/>
                        </a:rPr>
                        <a:t>1.9–3.2</a:t>
                      </a:r>
                      <a:r>
                        <a:rPr lang="en-US" sz="1200" b="0" i="0" u="none" strike="noStrike" dirty="0">
                          <a:effectLst/>
                          <a:latin typeface="Arial"/>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100" b="0" i="0" u="none" strike="noStrike">
                          <a:effectLst/>
                          <a:latin typeface="Arial"/>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100" b="0" i="0" u="none" strike="noStrike" dirty="0">
                          <a:effectLst/>
                          <a:latin typeface="Aria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a:effectLst/>
                          <a:latin typeface="Arial"/>
                        </a:rPr>
                        <a:t>2.6%</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7" name="Rectangle 16"/>
          <p:cNvSpPr/>
          <p:nvPr/>
        </p:nvSpPr>
        <p:spPr>
          <a:xfrm>
            <a:off x="5679880" y="2619069"/>
            <a:ext cx="2328174" cy="2189943"/>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23" name="Rectangular Callout 22"/>
          <p:cNvSpPr/>
          <p:nvPr/>
        </p:nvSpPr>
        <p:spPr>
          <a:xfrm>
            <a:off x="1033350" y="5076880"/>
            <a:ext cx="2604977" cy="467745"/>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rPr>
              <a:t>scalar range is backed out from the limits, different from the historical range </a:t>
            </a:r>
          </a:p>
        </p:txBody>
      </p:sp>
      <p:sp>
        <p:nvSpPr>
          <p:cNvPr id="27" name="Rectangular Callout 26"/>
          <p:cNvSpPr/>
          <p:nvPr/>
        </p:nvSpPr>
        <p:spPr>
          <a:xfrm>
            <a:off x="5282935" y="5102632"/>
            <a:ext cx="2628313" cy="467745"/>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Auto </a:t>
            </a:r>
            <a:r>
              <a:rPr kumimoji="0" lang="en-GB" b="0" i="0" u="none" strike="noStrike" kern="0" cap="none" spc="0" normalizeH="0" baseline="0" noProof="0" dirty="0" smtClean="0">
                <a:ln>
                  <a:noFill/>
                </a:ln>
                <a:solidFill>
                  <a:srgbClr val="000000"/>
                </a:solidFill>
                <a:effectLst/>
                <a:uLnTx/>
                <a:uFillTx/>
                <a:latin typeface="Arial"/>
                <a:ea typeface="+mn-ea"/>
                <a:cs typeface="+mn-cs"/>
              </a:rPr>
              <a:t>limits are weighted average by avg. CCAR base balances of sub-portfolios</a:t>
            </a:r>
          </a:p>
        </p:txBody>
      </p:sp>
      <p:grpSp>
        <p:nvGrpSpPr>
          <p:cNvPr id="14" name="Group 13"/>
          <p:cNvGrpSpPr/>
          <p:nvPr/>
        </p:nvGrpSpPr>
        <p:grpSpPr>
          <a:xfrm>
            <a:off x="367721" y="72184"/>
            <a:ext cx="4605859" cy="189008"/>
            <a:chOff x="403281" y="164517"/>
            <a:chExt cx="4605859" cy="189008"/>
          </a:xfrm>
        </p:grpSpPr>
        <p:sp>
          <p:nvSpPr>
            <p:cNvPr id="21"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25" name="Oval 2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6202" y="1460694"/>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2016 </a:t>
            </a:r>
            <a:r>
              <a:rPr lang="en-US" sz="1400" dirty="0" err="1" smtClean="0">
                <a:solidFill>
                  <a:schemeClr val="accent1"/>
                </a:solidFill>
                <a:latin typeface="+mj-lt"/>
              </a:rPr>
              <a:t>CCAR</a:t>
            </a:r>
            <a:endParaRPr lang="en-US" sz="1400" dirty="0">
              <a:solidFill>
                <a:schemeClr val="accent1"/>
              </a:solidFill>
              <a:latin typeface="+mj-lt"/>
            </a:endParaRPr>
          </a:p>
        </p:txBody>
      </p:sp>
      <p:sp>
        <p:nvSpPr>
          <p:cNvPr id="31" name="Content Placeholder 2"/>
          <p:cNvSpPr txBox="1">
            <a:spLocks/>
          </p:cNvSpPr>
          <p:nvPr/>
        </p:nvSpPr>
        <p:spPr>
          <a:xfrm>
            <a:off x="1381598" y="479456"/>
            <a:ext cx="7633084"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 SC Auto</a:t>
            </a:r>
          </a:p>
        </p:txBody>
      </p:sp>
      <p:sp>
        <p:nvSpPr>
          <p:cNvPr id="32" name="Rectangle 31"/>
          <p:cNvSpPr/>
          <p:nvPr/>
        </p:nvSpPr>
        <p:spPr>
          <a:xfrm>
            <a:off x="270396" y="352762"/>
            <a:ext cx="1111202"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latin typeface="Arial" panose="020B0604020202020204" pitchFamily="34" charset="0"/>
                <a:cs typeface="Arial" panose="020B0604020202020204" pitchFamily="34" charset="0"/>
              </a:rPr>
              <a:t>B</a:t>
            </a:r>
            <a:r>
              <a:rPr lang="en-US" sz="2000" b="1" dirty="0" smtClean="0">
                <a:solidFill>
                  <a:srgbClr val="FF0000"/>
                </a:solidFill>
                <a:latin typeface="Arial" panose="020B0604020202020204" pitchFamily="34" charset="0"/>
                <a:cs typeface="Arial" panose="020B0604020202020204" pitchFamily="34" charset="0"/>
              </a:rPr>
              <a:t>&amp;</a:t>
            </a:r>
            <a:r>
              <a:rPr lang="en-US" sz="4000" b="1" dirty="0" smtClean="0">
                <a:solidFill>
                  <a:srgbClr val="FF0000"/>
                </a:solidFill>
                <a:latin typeface="Arial" panose="020B0604020202020204" pitchFamily="34" charset="0"/>
                <a:cs typeface="Arial" panose="020B0604020202020204" pitchFamily="34" charset="0"/>
              </a:rPr>
              <a:t>C</a:t>
            </a:r>
            <a:endParaRPr lang="en-US" sz="4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93399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38148634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55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33" name="Footnote"/>
          <p:cNvSpPr/>
          <p:nvPr/>
        </p:nvSpPr>
        <p:spPr>
          <a:xfrm>
            <a:off x="367105" y="6141358"/>
            <a:ext cx="5711812" cy="123111"/>
          </a:xfrm>
          <a:prstGeom prst="rect">
            <a:avLst/>
          </a:prstGeom>
          <a:noFill/>
          <a:ln>
            <a:noFill/>
          </a:ln>
          <a:effectLs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a:sym typeface="+mn-lt"/>
              </a:rPr>
              <a:t>Source: </a:t>
            </a:r>
            <a:r>
              <a:rPr lang="en-US" sz="800" dirty="0" smtClean="0">
                <a:sym typeface="+mn-lt"/>
              </a:rPr>
              <a:t>SHUSA RAS monthly report (July 2015–March 2016)</a:t>
            </a:r>
            <a:endParaRPr lang="en-GB" sz="800" dirty="0">
              <a:sym typeface="+mn-lt"/>
            </a:endParaRPr>
          </a:p>
        </p:txBody>
      </p:sp>
      <p:sp>
        <p:nvSpPr>
          <p:cNvPr id="52" name="TextBox 51"/>
          <p:cNvSpPr txBox="1"/>
          <p:nvPr/>
        </p:nvSpPr>
        <p:spPr>
          <a:xfrm rot="16200000">
            <a:off x="-865305" y="3389680"/>
            <a:ext cx="2652715" cy="191353"/>
          </a:xfrm>
          <a:prstGeom prst="rect">
            <a:avLst/>
          </a:prstGeom>
          <a:noFill/>
        </p:spPr>
        <p:txBody>
          <a:bodyPr wrap="square" lIns="0" tIns="0" rIns="0" bIns="0" rtlCol="0">
            <a:spAutoFit/>
          </a:bodyPr>
          <a:lstStyle/>
          <a:p>
            <a:pPr>
              <a:lnSpc>
                <a:spcPct val="100000"/>
              </a:lnSpc>
            </a:pPr>
            <a:r>
              <a:rPr lang="en-GB" sz="1200" b="1" dirty="0" smtClean="0">
                <a:latin typeface="Arial" panose="020B0604020202020204" pitchFamily="34" charset="0"/>
                <a:cs typeface="Arial" panose="020B0604020202020204" pitchFamily="34" charset="0"/>
              </a:rPr>
              <a:t>60+ DPD %</a:t>
            </a:r>
          </a:p>
        </p:txBody>
      </p:sp>
      <p:graphicFrame>
        <p:nvGraphicFramePr>
          <p:cNvPr id="99" name="Object 98"/>
          <p:cNvGraphicFramePr>
            <a:graphicFrameLocks/>
          </p:cNvGraphicFramePr>
          <p:nvPr>
            <p:custDataLst>
              <p:tags r:id="rId4"/>
            </p:custDataLst>
            <p:extLst>
              <p:ext uri="{D42A27DB-BD31-4B8C-83A1-F6EECF244321}">
                <p14:modId xmlns:p14="http://schemas.microsoft.com/office/powerpoint/2010/main" val="2514002582"/>
              </p:ext>
            </p:extLst>
          </p:nvPr>
        </p:nvGraphicFramePr>
        <p:xfrm>
          <a:off x="609599" y="1866900"/>
          <a:ext cx="8505946" cy="3200310"/>
        </p:xfrm>
        <a:graphic>
          <a:graphicData uri="http://schemas.openxmlformats.org/presentationml/2006/ole">
            <mc:AlternateContent xmlns:mc="http://schemas.openxmlformats.org/markup-compatibility/2006">
              <mc:Choice xmlns:v="urn:schemas-microsoft-com:vml" Requires="v">
                <p:oleObj spid="_x0000_s310559" name="Chart" r:id="rId24" imgW="8505946" imgH="3200310" progId="MSGraph.Chart.8">
                  <p:embed followColorScheme="full"/>
                </p:oleObj>
              </mc:Choice>
              <mc:Fallback>
                <p:oleObj name="Chart" r:id="rId24" imgW="8505946" imgH="3200310" progId="MSGraph.Chart.8">
                  <p:embed followColorScheme="full"/>
                  <p:pic>
                    <p:nvPicPr>
                      <p:cNvPr id="0" name=""/>
                      <p:cNvPicPr/>
                      <p:nvPr/>
                    </p:nvPicPr>
                    <p:blipFill>
                      <a:blip r:embed="rId25"/>
                      <a:stretch>
                        <a:fillRect/>
                      </a:stretch>
                    </p:blipFill>
                    <p:spPr>
                      <a:xfrm>
                        <a:off x="609599" y="1866900"/>
                        <a:ext cx="8505946" cy="3200310"/>
                      </a:xfrm>
                      <a:prstGeom prst="rect">
                        <a:avLst/>
                      </a:prstGeom>
                    </p:spPr>
                  </p:pic>
                </p:oleObj>
              </mc:Fallback>
            </mc:AlternateContent>
          </a:graphicData>
        </a:graphic>
      </p:graphicFrame>
      <p:sp>
        <p:nvSpPr>
          <p:cNvPr id="100" name="Text Placeholder 100"/>
          <p:cNvSpPr>
            <a:spLocks noGrp="1"/>
          </p:cNvSpPr>
          <p:nvPr>
            <p:custDataLst>
              <p:tags r:id="rId5"/>
            </p:custDataLst>
          </p:nvPr>
        </p:nvSpPr>
        <p:spPr bwMode="gray">
          <a:xfrm>
            <a:off x="18256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A51F898-0F95-4FD1-8824-32832DB69653}" type="datetime'''A''''u''g''''''''''''''''-''''''''1''5'''''''''''">
              <a:rPr lang="en-US" sz="1000">
                <a:latin typeface="Arial"/>
                <a:cs typeface="Arial"/>
                <a:sym typeface="Arial"/>
              </a:rPr>
              <a:pPr/>
              <a:t>Aug-15</a:t>
            </a:fld>
            <a:endParaRPr lang="en-US" sz="1000" dirty="0">
              <a:latin typeface="Arial"/>
              <a:cs typeface="Arial"/>
              <a:sym typeface="Arial"/>
            </a:endParaRPr>
          </a:p>
        </p:txBody>
      </p:sp>
      <p:sp>
        <p:nvSpPr>
          <p:cNvPr id="101" name="Text Placeholder 102"/>
          <p:cNvSpPr>
            <a:spLocks noGrp="1"/>
          </p:cNvSpPr>
          <p:nvPr>
            <p:custDataLst>
              <p:tags r:id="rId6"/>
            </p:custDataLst>
          </p:nvPr>
        </p:nvSpPr>
        <p:spPr bwMode="gray">
          <a:xfrm>
            <a:off x="5816600"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0621E89-B69E-4702-B394-F78C166C0B9D}" type="datetime'''''D''''e''c''-''''''''''''''1''''''''''''''''''5'''''''''''">
              <a:rPr lang="en-US" sz="1000">
                <a:latin typeface="Arial"/>
                <a:cs typeface="Arial"/>
                <a:sym typeface="Arial"/>
              </a:rPr>
              <a:pPr/>
              <a:t>Dec-15</a:t>
            </a:fld>
            <a:endParaRPr lang="en-US" sz="1000" dirty="0">
              <a:latin typeface="Arial"/>
              <a:cs typeface="Arial"/>
              <a:sym typeface="Arial"/>
            </a:endParaRPr>
          </a:p>
        </p:txBody>
      </p:sp>
      <p:sp>
        <p:nvSpPr>
          <p:cNvPr id="102" name="Text Placeholder 103"/>
          <p:cNvSpPr>
            <a:spLocks noGrp="1"/>
          </p:cNvSpPr>
          <p:nvPr>
            <p:custDataLst>
              <p:tags r:id="rId7"/>
            </p:custDataLst>
          </p:nvPr>
        </p:nvSpPr>
        <p:spPr bwMode="gray">
          <a:xfrm>
            <a:off x="7848600" y="4937125"/>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6ACC844-D297-4F12-AE77-E319E52BB6CD}" type="datetime'''''F''''''''''''''''''''e''''''b''''''-''''16'''''''''">
              <a:rPr lang="en-US" sz="1000">
                <a:latin typeface="Arial"/>
                <a:cs typeface="Arial"/>
                <a:sym typeface="Arial"/>
              </a:rPr>
              <a:pPr/>
              <a:t>Feb-16</a:t>
            </a:fld>
            <a:endParaRPr lang="en-US" sz="1000" dirty="0">
              <a:latin typeface="Arial"/>
              <a:cs typeface="Arial"/>
              <a:sym typeface="Arial"/>
            </a:endParaRPr>
          </a:p>
        </p:txBody>
      </p:sp>
      <p:sp>
        <p:nvSpPr>
          <p:cNvPr id="103" name="Text Placeholder 62"/>
          <p:cNvSpPr>
            <a:spLocks noGrp="1"/>
          </p:cNvSpPr>
          <p:nvPr>
            <p:custDataLst>
              <p:tags r:id="rId8"/>
            </p:custDataLst>
          </p:nvPr>
        </p:nvSpPr>
        <p:spPr bwMode="gray">
          <a:xfrm>
            <a:off x="88011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6174EA-343A-4C2D-9B84-E380E725F5E2}" type="datetime'M''''''''''a''''r''''''''''''''-''''1''6'''''''''''''''''">
              <a:rPr lang="en-US" sz="1000">
                <a:latin typeface="Arial"/>
                <a:cs typeface="Arial"/>
                <a:sym typeface="Arial"/>
              </a:rPr>
              <a:pPr/>
              <a:t>Mar-16</a:t>
            </a:fld>
            <a:endParaRPr lang="en-US" sz="1000" dirty="0">
              <a:latin typeface="Arial"/>
              <a:cs typeface="Arial"/>
              <a:sym typeface="Arial"/>
            </a:endParaRPr>
          </a:p>
        </p:txBody>
      </p:sp>
      <p:sp>
        <p:nvSpPr>
          <p:cNvPr id="104" name="Text Placeholder 101"/>
          <p:cNvSpPr>
            <a:spLocks noGrp="1"/>
          </p:cNvSpPr>
          <p:nvPr>
            <p:custDataLst>
              <p:tags r:id="rId9"/>
            </p:custDataLst>
          </p:nvPr>
        </p:nvSpPr>
        <p:spPr bwMode="gray">
          <a:xfrm>
            <a:off x="3830638" y="4937125"/>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C272189-722F-42C0-96EE-304008CFF766}" type="datetime'''''O''''''''''''''''''''c''''''''''t''''''-1''''''5'''''''''">
              <a:rPr lang="en-US" sz="1000">
                <a:latin typeface="Arial"/>
                <a:cs typeface="Arial"/>
                <a:sym typeface="Arial"/>
              </a:rPr>
              <a:pPr/>
              <a:t>Oct-15</a:t>
            </a:fld>
            <a:endParaRPr lang="en-US" sz="1000" dirty="0">
              <a:latin typeface="Arial"/>
              <a:cs typeface="Arial"/>
              <a:sym typeface="Arial"/>
            </a:endParaRPr>
          </a:p>
        </p:txBody>
      </p:sp>
      <p:sp>
        <p:nvSpPr>
          <p:cNvPr id="105" name="Text Placeholder 60"/>
          <p:cNvSpPr>
            <a:spLocks noGrp="1"/>
          </p:cNvSpPr>
          <p:nvPr>
            <p:custDataLst>
              <p:tags r:id="rId10"/>
            </p:custDataLst>
          </p:nvPr>
        </p:nvSpPr>
        <p:spPr bwMode="gray">
          <a:xfrm>
            <a:off x="483552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2416D6-009B-4E99-8932-D435F25B894C}" type="datetime'N''''''''''''''''''o''''''v-''''''''1''''5'''">
              <a:rPr lang="en-US" sz="1000">
                <a:latin typeface="Arial"/>
                <a:cs typeface="Arial"/>
                <a:sym typeface="Arial"/>
              </a:rPr>
              <a:pPr/>
              <a:t>Nov-15</a:t>
            </a:fld>
            <a:endParaRPr lang="en-US" sz="1000" dirty="0">
              <a:latin typeface="Arial"/>
              <a:cs typeface="Arial"/>
              <a:sym typeface="Arial"/>
            </a:endParaRPr>
          </a:p>
        </p:txBody>
      </p:sp>
      <p:sp>
        <p:nvSpPr>
          <p:cNvPr id="106" name="Text Placeholder 59"/>
          <p:cNvSpPr>
            <a:spLocks noGrp="1"/>
          </p:cNvSpPr>
          <p:nvPr>
            <p:custDataLst>
              <p:tags r:id="rId11"/>
            </p:custDataLst>
          </p:nvPr>
        </p:nvSpPr>
        <p:spPr bwMode="gray">
          <a:xfrm>
            <a:off x="283527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1811EA9-6DE7-45F9-9FC9-4BA2639A7A25}" type="datetime'S''''''''''''''''e''''''''''p''-''''1''''''''''5'''''">
              <a:rPr lang="en-US" sz="1000">
                <a:latin typeface="Arial"/>
                <a:cs typeface="Arial"/>
                <a:sym typeface="Arial"/>
              </a:rPr>
              <a:pPr/>
              <a:t>Sep-15</a:t>
            </a:fld>
            <a:endParaRPr lang="en-US" sz="1000" dirty="0">
              <a:latin typeface="Arial"/>
              <a:cs typeface="Arial"/>
              <a:sym typeface="Arial"/>
            </a:endParaRPr>
          </a:p>
        </p:txBody>
      </p:sp>
      <p:sp>
        <p:nvSpPr>
          <p:cNvPr id="107" name="Text Placeholder 58"/>
          <p:cNvSpPr>
            <a:spLocks noGrp="1"/>
          </p:cNvSpPr>
          <p:nvPr>
            <p:custDataLst>
              <p:tags r:id="rId12"/>
            </p:custDataLst>
          </p:nvPr>
        </p:nvSpPr>
        <p:spPr bwMode="gray">
          <a:xfrm>
            <a:off x="838200"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E50DF6-0ACF-4B34-894D-8734C4E919CB}" type="datetime'J''''''u''l''''''-15'''''''''''''''">
              <a:rPr lang="en-US" sz="1000">
                <a:latin typeface="Arial"/>
                <a:cs typeface="Arial"/>
                <a:sym typeface="Arial"/>
              </a:rPr>
              <a:pPr/>
              <a:t>Jul-15</a:t>
            </a:fld>
            <a:endParaRPr lang="en-US" sz="1000" dirty="0">
              <a:latin typeface="Arial"/>
              <a:cs typeface="Arial"/>
              <a:sym typeface="Arial"/>
            </a:endParaRPr>
          </a:p>
        </p:txBody>
      </p:sp>
      <p:sp>
        <p:nvSpPr>
          <p:cNvPr id="108" name="Text Placeholder 61"/>
          <p:cNvSpPr>
            <a:spLocks noGrp="1"/>
          </p:cNvSpPr>
          <p:nvPr>
            <p:custDataLst>
              <p:tags r:id="rId13"/>
            </p:custDataLst>
          </p:nvPr>
        </p:nvSpPr>
        <p:spPr bwMode="gray">
          <a:xfrm>
            <a:off x="684688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2D1634-2BF5-4ACD-B7E6-B814EE3CBE67}" type="datetime'J''a''''''''''''n''''''''''''-''''''''''''''''''''1''6'">
              <a:rPr lang="en-US" sz="1000">
                <a:latin typeface="Arial"/>
                <a:cs typeface="Arial"/>
                <a:sym typeface="Arial"/>
              </a:rPr>
              <a:pPr/>
              <a:t>Jan-16</a:t>
            </a:fld>
            <a:endParaRPr lang="en-US" sz="1000" dirty="0">
              <a:latin typeface="Arial"/>
              <a:cs typeface="Arial"/>
              <a:sym typeface="Arial"/>
            </a:endParaRPr>
          </a:p>
        </p:txBody>
      </p:sp>
      <p:cxnSp>
        <p:nvCxnSpPr>
          <p:cNvPr id="109" name="Straight Connector 108"/>
          <p:cNvCxnSpPr/>
          <p:nvPr>
            <p:custDataLst>
              <p:tags r:id="rId14"/>
            </p:custDataLst>
          </p:nvPr>
        </p:nvCxnSpPr>
        <p:spPr bwMode="gray">
          <a:xfrm>
            <a:off x="2749550" y="5419725"/>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15"/>
            </p:custDataLst>
          </p:nvPr>
        </p:nvCxnSpPr>
        <p:spPr bwMode="gray">
          <a:xfrm>
            <a:off x="6248400" y="5419725"/>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16"/>
            </p:custDataLst>
          </p:nvPr>
        </p:nvCxnSpPr>
        <p:spPr bwMode="gray">
          <a:xfrm>
            <a:off x="5000625" y="5419725"/>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 Placeholder 6199"/>
          <p:cNvSpPr>
            <a:spLocks noGrp="1"/>
          </p:cNvSpPr>
          <p:nvPr>
            <p:custDataLst>
              <p:tags r:id="rId17"/>
            </p:custDataLst>
          </p:nvPr>
        </p:nvSpPr>
        <p:spPr bwMode="auto">
          <a:xfrm>
            <a:off x="5380038" y="5349875"/>
            <a:ext cx="7667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9FC0A03-52F1-41F7-81F5-B7D70B42D6A9}" type="datetime'''A''m''''''be''''r ''tri''g''''''''''''g''''e''''''r'''''''''">
              <a:rPr lang="en-US" sz="1000">
                <a:latin typeface="Arial"/>
                <a:cs typeface="Arial"/>
                <a:sym typeface="Arial"/>
              </a:rPr>
              <a:pPr/>
              <a:t>Amber trigger</a:t>
            </a:fld>
            <a:endParaRPr lang="en-GB" sz="1000" dirty="0">
              <a:latin typeface="Arial"/>
              <a:cs typeface="Arial"/>
              <a:sym typeface="Arial"/>
            </a:endParaRPr>
          </a:p>
        </p:txBody>
      </p:sp>
      <p:sp>
        <p:nvSpPr>
          <p:cNvPr id="113" name="Text Placeholder 1"/>
          <p:cNvSpPr>
            <a:spLocks noGrp="1"/>
          </p:cNvSpPr>
          <p:nvPr>
            <p:custDataLst>
              <p:tags r:id="rId18"/>
            </p:custDataLst>
          </p:nvPr>
        </p:nvSpPr>
        <p:spPr bwMode="auto">
          <a:xfrm>
            <a:off x="3128963" y="5349875"/>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3C6230F7-9B44-4981-8E4B-1C0556CD225E}"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114" name="Text Placeholder 1"/>
          <p:cNvSpPr>
            <a:spLocks noGrp="1"/>
          </p:cNvSpPr>
          <p:nvPr>
            <p:custDataLst>
              <p:tags r:id="rId19"/>
            </p:custDataLst>
          </p:nvPr>
        </p:nvSpPr>
        <p:spPr bwMode="auto">
          <a:xfrm>
            <a:off x="6627813" y="5349875"/>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C6A9E888-52A5-453C-8EC3-43CA08EE11AC}" type="datetime'R''e''''''d'''''' ''''''l''''''i''''''''''''''''''mit'''''''">
              <a:rPr lang="en-US" sz="1000">
                <a:latin typeface="Arial"/>
                <a:cs typeface="Arial"/>
                <a:sym typeface="Arial"/>
              </a:rPr>
              <a:pPr/>
              <a:t>Red limit</a:t>
            </a:fld>
            <a:endParaRPr lang="en-US" sz="1000" dirty="0">
              <a:latin typeface="Arial"/>
              <a:cs typeface="Arial"/>
              <a:sym typeface="Arial"/>
            </a:endParaRPr>
          </a:p>
        </p:txBody>
      </p:sp>
      <p:sp>
        <p:nvSpPr>
          <p:cNvPr id="39" name="TextBox 38"/>
          <p:cNvSpPr txBox="1"/>
          <p:nvPr/>
        </p:nvSpPr>
        <p:spPr>
          <a:xfrm>
            <a:off x="8144525" y="2313378"/>
            <a:ext cx="865188" cy="224677"/>
          </a:xfrm>
          <a:prstGeom prst="rect">
            <a:avLst/>
          </a:prstGeom>
          <a:noFill/>
        </p:spPr>
        <p:txBody>
          <a:bodyPr wrap="square" rtlCol="0">
            <a:spAutoFit/>
          </a:bodyPr>
          <a:lstStyle/>
          <a:p>
            <a:pPr algn="r"/>
            <a:r>
              <a:rPr lang="en-US" b="1" dirty="0" smtClean="0">
                <a:solidFill>
                  <a:srgbClr val="FF0000"/>
                </a:solidFill>
              </a:rPr>
              <a:t>5.3%</a:t>
            </a:r>
            <a:endParaRPr lang="en-US" b="1" dirty="0">
              <a:solidFill>
                <a:srgbClr val="FF0000"/>
              </a:solidFill>
            </a:endParaRPr>
          </a:p>
        </p:txBody>
      </p:sp>
      <p:sp>
        <p:nvSpPr>
          <p:cNvPr id="40" name="TextBox 39"/>
          <p:cNvSpPr txBox="1"/>
          <p:nvPr/>
        </p:nvSpPr>
        <p:spPr>
          <a:xfrm>
            <a:off x="8161194" y="2650003"/>
            <a:ext cx="865188" cy="224677"/>
          </a:xfrm>
          <a:prstGeom prst="rect">
            <a:avLst/>
          </a:prstGeom>
          <a:noFill/>
        </p:spPr>
        <p:txBody>
          <a:bodyPr wrap="square" rtlCol="0">
            <a:spAutoFit/>
          </a:bodyPr>
          <a:lstStyle/>
          <a:p>
            <a:pPr algn="r"/>
            <a:r>
              <a:rPr lang="en-US" b="1" dirty="0" smtClean="0">
                <a:solidFill>
                  <a:srgbClr val="FFC000"/>
                </a:solidFill>
              </a:rPr>
              <a:t>5.1%</a:t>
            </a:r>
            <a:endParaRPr lang="en-US" b="1" dirty="0">
              <a:solidFill>
                <a:srgbClr val="FFC000"/>
              </a:solidFill>
            </a:endParaRPr>
          </a:p>
        </p:txBody>
      </p:sp>
      <p:grpSp>
        <p:nvGrpSpPr>
          <p:cNvPr id="30" name="Group 29"/>
          <p:cNvGrpSpPr/>
          <p:nvPr/>
        </p:nvGrpSpPr>
        <p:grpSpPr>
          <a:xfrm>
            <a:off x="367721" y="72184"/>
            <a:ext cx="4605859" cy="189008"/>
            <a:chOff x="403281" y="164517"/>
            <a:chExt cx="4605859" cy="189008"/>
          </a:xfrm>
        </p:grpSpPr>
        <p:sp>
          <p:nvSpPr>
            <p:cNvPr id="34" name="Text Box 75"/>
            <p:cNvSpPr txBox="1">
              <a:spLocks noChangeArrowheads="1"/>
            </p:cNvSpPr>
            <p:nvPr/>
          </p:nvSpPr>
          <p:spPr bwMode="gray">
            <a:xfrm>
              <a:off x="636148" y="166688"/>
              <a:ext cx="437299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Losses: Calibration – % 60/61+ days past due </a:t>
              </a:r>
              <a:r>
                <a:rPr lang="en-US" sz="1200" dirty="0" smtClean="0">
                  <a:solidFill>
                    <a:schemeClr val="accent1"/>
                  </a:solidFill>
                </a:rPr>
                <a:t>– SC</a:t>
              </a:r>
              <a:endParaRPr lang="en-US" sz="1200" dirty="0">
                <a:solidFill>
                  <a:schemeClr val="accent1"/>
                </a:solidFill>
              </a:endParaRPr>
            </a:p>
          </p:txBody>
        </p:sp>
        <p:sp>
          <p:nvSpPr>
            <p:cNvPr id="35" name="Oval 3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SC Auto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(July ’15–March ’16)</a:t>
            </a:r>
            <a:endParaRPr lang="en-US" sz="1400" dirty="0">
              <a:solidFill>
                <a:schemeClr val="accent1"/>
              </a:solidFill>
              <a:latin typeface="+mj-lt"/>
            </a:endParaRPr>
          </a:p>
        </p:txBody>
      </p:sp>
      <p:sp>
        <p:nvSpPr>
          <p:cNvPr id="46" name="Rectangle 45"/>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47"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60/61+ DPD limits – SC Auto</a:t>
            </a:r>
          </a:p>
        </p:txBody>
      </p:sp>
    </p:spTree>
    <p:extLst>
      <p:ext uri="{BB962C8B-B14F-4D97-AF65-F5344CB8AC3E}">
        <p14:creationId xmlns:p14="http://schemas.microsoft.com/office/powerpoint/2010/main" val="2253528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634725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382" name="think-cell Slide" r:id="rId55" imgW="270" imgH="270" progId="TCLayout.ActiveDocument.1">
                  <p:embed/>
                </p:oleObj>
              </mc:Choice>
              <mc:Fallback>
                <p:oleObj name="think-cell Slide" r:id="rId55" imgW="270" imgH="270" progId="TCLayout.ActiveDocument.1">
                  <p:embed/>
                  <p:pic>
                    <p:nvPicPr>
                      <p:cNvPr id="0" name=""/>
                      <p:cNvPicPr/>
                      <p:nvPr/>
                    </p:nvPicPr>
                    <p:blipFill>
                      <a:blip r:embed="rId56"/>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80" name="Footnote"/>
          <p:cNvSpPr/>
          <p:nvPr/>
        </p:nvSpPr>
        <p:spPr>
          <a:xfrm>
            <a:off x="367911" y="6007466"/>
            <a:ext cx="8823713" cy="246221"/>
          </a:xfrm>
          <a:prstGeom prst="rect">
            <a:avLst/>
          </a:prstGeom>
          <a:noFill/>
          <a:ln>
            <a:noFill/>
          </a:ln>
          <a:effectLs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latin typeface="Arial" panose="020B0604020202020204" pitchFamily="34" charset="0"/>
                <a:cs typeface="Arial" panose="020B0604020202020204" pitchFamily="34" charset="0"/>
                <a:sym typeface="Arial"/>
              </a:rPr>
              <a:t>According to Basel III definition of mortgages</a:t>
            </a:r>
          </a:p>
          <a:p>
            <a:pPr algn="l">
              <a:lnSpc>
                <a:spcPct val="100000"/>
              </a:lnSpc>
              <a:spcBef>
                <a:spcPts val="0"/>
              </a:spcBef>
              <a:spcAft>
                <a:spcPts val="0"/>
              </a:spcAft>
            </a:pPr>
            <a:r>
              <a:rPr lang="en-GB" sz="800" dirty="0" smtClean="0">
                <a:solidFill>
                  <a:schemeClr val="tx1"/>
                </a:solidFill>
                <a:latin typeface="Arial" panose="020B0604020202020204" pitchFamily="34" charset="0"/>
                <a:cs typeface="Arial" panose="020B0604020202020204" pitchFamily="34" charset="0"/>
                <a:sym typeface="+mn-lt"/>
              </a:rPr>
              <a:t>Source: </a:t>
            </a:r>
            <a:r>
              <a:rPr lang="en-US" sz="800" dirty="0" smtClean="0">
                <a:latin typeface="Arial" panose="020B0604020202020204" pitchFamily="34" charset="0"/>
                <a:cs typeface="Arial" panose="020B0604020202020204" pitchFamily="34" charset="0"/>
                <a:sym typeface="+mn-lt"/>
              </a:rPr>
              <a:t>CCAR 2016 results, Credit  trend reports for SC Auto (March 2015–Feb 2016) delinquency trends reports for SC Auto </a:t>
            </a:r>
            <a:r>
              <a:rPr lang="en-US" sz="800" dirty="0">
                <a:latin typeface="Arial" panose="020B0604020202020204" pitchFamily="34" charset="0"/>
                <a:cs typeface="Arial" panose="020B0604020202020204" pitchFamily="34" charset="0"/>
                <a:sym typeface="+mn-lt"/>
              </a:rPr>
              <a:t>(</a:t>
            </a:r>
            <a:r>
              <a:rPr lang="en-US" sz="800" dirty="0" smtClean="0">
                <a:latin typeface="Arial" panose="020B0604020202020204" pitchFamily="34" charset="0"/>
                <a:cs typeface="Arial" panose="020B0604020202020204" pitchFamily="34" charset="0"/>
                <a:sym typeface="+mn-lt"/>
              </a:rPr>
              <a:t>March 2015 to Feb 2016)</a:t>
            </a:r>
            <a:endParaRPr lang="en-GB" sz="800" dirty="0">
              <a:solidFill>
                <a:schemeClr val="tx1"/>
              </a:solidFill>
              <a:latin typeface="Arial" panose="020B0604020202020204" pitchFamily="34" charset="0"/>
              <a:cs typeface="Arial" panose="020B0604020202020204" pitchFamily="34" charset="0"/>
              <a:sym typeface="+mn-lt"/>
            </a:endParaRPr>
          </a:p>
        </p:txBody>
      </p:sp>
      <p:sp>
        <p:nvSpPr>
          <p:cNvPr id="29" name="TextBox 28"/>
          <p:cNvSpPr txBox="1"/>
          <p:nvPr/>
        </p:nvSpPr>
        <p:spPr>
          <a:xfrm rot="16200000">
            <a:off x="4836460" y="3339314"/>
            <a:ext cx="702115" cy="169277"/>
          </a:xfrm>
          <a:prstGeom prst="rect">
            <a:avLst/>
          </a:prstGeom>
          <a:noFill/>
        </p:spPr>
        <p:txBody>
          <a:bodyPr wrap="none" lIns="0" tIns="0" rIns="0" bIns="0" rtlCol="0">
            <a:spAutoFit/>
          </a:bodyPr>
          <a:lstStyle/>
          <a:p>
            <a:pPr algn="l">
              <a:lnSpc>
                <a:spcPct val="100000"/>
              </a:lnSpc>
            </a:pPr>
            <a:r>
              <a:rPr lang="en-GB" sz="1100" b="1" dirty="0" smtClean="0">
                <a:latin typeface="Arial" panose="020B0604020202020204" pitchFamily="34" charset="0"/>
                <a:cs typeface="Arial" panose="020B0604020202020204" pitchFamily="34" charset="0"/>
              </a:rPr>
              <a:t>60+ DPD%</a:t>
            </a:r>
          </a:p>
        </p:txBody>
      </p:sp>
      <p:sp>
        <p:nvSpPr>
          <p:cNvPr id="119" name="TextBox 118"/>
          <p:cNvSpPr txBox="1"/>
          <p:nvPr/>
        </p:nvSpPr>
        <p:spPr>
          <a:xfrm rot="16200000">
            <a:off x="240798" y="3339314"/>
            <a:ext cx="423193" cy="169277"/>
          </a:xfrm>
          <a:prstGeom prst="rect">
            <a:avLst/>
          </a:prstGeom>
          <a:noFill/>
        </p:spPr>
        <p:txBody>
          <a:bodyPr wrap="none" lIns="0" tIns="0" rIns="0" bIns="0" rtlCol="0">
            <a:spAutoFit/>
          </a:bodyPr>
          <a:lstStyle/>
          <a:p>
            <a:pPr algn="l">
              <a:lnSpc>
                <a:spcPct val="100000"/>
              </a:lnSpc>
            </a:pPr>
            <a:r>
              <a:rPr lang="en-GB" sz="1100" b="1" dirty="0">
                <a:latin typeface="Arial" panose="020B0604020202020204" pitchFamily="34" charset="0"/>
                <a:cs typeface="Arial" panose="020B0604020202020204" pitchFamily="34" charset="0"/>
              </a:rPr>
              <a:t>S</a:t>
            </a:r>
            <a:r>
              <a:rPr lang="en-GB" sz="1100" b="1" dirty="0" smtClean="0">
                <a:latin typeface="Arial" panose="020B0604020202020204" pitchFamily="34" charset="0"/>
                <a:cs typeface="Arial" panose="020B0604020202020204" pitchFamily="34" charset="0"/>
              </a:rPr>
              <a:t>calar</a:t>
            </a:r>
          </a:p>
        </p:txBody>
      </p:sp>
      <p:grpSp>
        <p:nvGrpSpPr>
          <p:cNvPr id="48" name="Group 47"/>
          <p:cNvGrpSpPr/>
          <p:nvPr/>
        </p:nvGrpSpPr>
        <p:grpSpPr>
          <a:xfrm>
            <a:off x="367721" y="72184"/>
            <a:ext cx="4811043" cy="189008"/>
            <a:chOff x="403281" y="164517"/>
            <a:chExt cx="4811043" cy="189008"/>
          </a:xfrm>
        </p:grpSpPr>
        <p:sp>
          <p:nvSpPr>
            <p:cNvPr id="49"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50" name="Oval 4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02" name="Object 101"/>
          <p:cNvGraphicFramePr>
            <a:graphicFrameLocks/>
          </p:cNvGraphicFramePr>
          <p:nvPr>
            <p:custDataLst>
              <p:tags r:id="rId4"/>
            </p:custDataLst>
            <p:extLst>
              <p:ext uri="{D42A27DB-BD31-4B8C-83A1-F6EECF244321}">
                <p14:modId xmlns:p14="http://schemas.microsoft.com/office/powerpoint/2010/main" val="2053675882"/>
              </p:ext>
            </p:extLst>
          </p:nvPr>
        </p:nvGraphicFramePr>
        <p:xfrm>
          <a:off x="5600700" y="2019299"/>
          <a:ext cx="3552788" cy="2905200"/>
        </p:xfrm>
        <a:graphic>
          <a:graphicData uri="http://schemas.openxmlformats.org/presentationml/2006/ole">
            <mc:AlternateContent xmlns:mc="http://schemas.openxmlformats.org/markup-compatibility/2006">
              <mc:Choice xmlns:v="urn:schemas-microsoft-com:vml" Requires="v">
                <p:oleObj spid="_x0000_s296383" name="Chart" r:id="rId57" imgW="3552788" imgH="2905200" progId="MSGraph.Chart.8">
                  <p:embed followColorScheme="full"/>
                </p:oleObj>
              </mc:Choice>
              <mc:Fallback>
                <p:oleObj name="Chart" r:id="rId57" imgW="3552788" imgH="2905200" progId="MSGraph.Chart.8">
                  <p:embed followColorScheme="full"/>
                  <p:pic>
                    <p:nvPicPr>
                      <p:cNvPr id="0" name=""/>
                      <p:cNvPicPr/>
                      <p:nvPr/>
                    </p:nvPicPr>
                    <p:blipFill>
                      <a:blip r:embed="rId58"/>
                      <a:stretch>
                        <a:fillRect/>
                      </a:stretch>
                    </p:blipFill>
                    <p:spPr>
                      <a:xfrm>
                        <a:off x="5600700" y="2019299"/>
                        <a:ext cx="3552788" cy="2905200"/>
                      </a:xfrm>
                      <a:prstGeom prst="rect">
                        <a:avLst/>
                      </a:prstGeom>
                    </p:spPr>
                  </p:pic>
                </p:oleObj>
              </mc:Fallback>
            </mc:AlternateContent>
          </a:graphicData>
        </a:graphic>
      </p:graphicFrame>
      <p:sp>
        <p:nvSpPr>
          <p:cNvPr id="200" name="Text Placeholder 6266"/>
          <p:cNvSpPr>
            <a:spLocks noGrp="1"/>
          </p:cNvSpPr>
          <p:nvPr>
            <p:custDataLst>
              <p:tags r:id="rId5"/>
            </p:custDataLst>
          </p:nvPr>
        </p:nvSpPr>
        <p:spPr bwMode="gray">
          <a:xfrm>
            <a:off x="5368925" y="2076450"/>
            <a:ext cx="244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8B60C44-2377-4425-8B1C-754B3CCB23F9}" type="datetime'''''1''''''''''''''''''0''''''''''''''''''''.0'''''''">
              <a:rPr lang="en-US" sz="1000">
                <a:latin typeface="Arial"/>
                <a:cs typeface="Arial"/>
                <a:sym typeface="Arial"/>
              </a:rPr>
              <a:pPr marL="0" indent="0" algn="r">
                <a:lnSpc>
                  <a:spcPct val="100000"/>
                </a:lnSpc>
                <a:spcBef>
                  <a:spcPct val="0"/>
                </a:spcBef>
                <a:buNone/>
              </a:pPr>
              <a:t>10.0</a:t>
            </a:fld>
            <a:endParaRPr lang="en-US" sz="1000" dirty="0">
              <a:latin typeface="Arial"/>
              <a:cs typeface="Arial"/>
              <a:sym typeface="Arial"/>
            </a:endParaRPr>
          </a:p>
        </p:txBody>
      </p:sp>
      <p:sp>
        <p:nvSpPr>
          <p:cNvPr id="199" name="Text Placeholder 6265"/>
          <p:cNvSpPr>
            <a:spLocks noGrp="1"/>
          </p:cNvSpPr>
          <p:nvPr>
            <p:custDataLst>
              <p:tags r:id="rId6"/>
            </p:custDataLst>
          </p:nvPr>
        </p:nvSpPr>
        <p:spPr bwMode="gray">
          <a:xfrm>
            <a:off x="5438775" y="26098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3FD2A39-E5EE-4443-A9F0-FDB2C9D422EB}"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198" name="Text Placeholder 6264"/>
          <p:cNvSpPr>
            <a:spLocks noGrp="1"/>
          </p:cNvSpPr>
          <p:nvPr>
            <p:custDataLst>
              <p:tags r:id="rId7"/>
            </p:custDataLst>
          </p:nvPr>
        </p:nvSpPr>
        <p:spPr bwMode="gray">
          <a:xfrm>
            <a:off x="5438775" y="31432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6D52D37-EC54-4FFA-9880-565D746EB994}"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197" name="Text Placeholder 6263"/>
          <p:cNvSpPr>
            <a:spLocks noGrp="1"/>
          </p:cNvSpPr>
          <p:nvPr>
            <p:custDataLst>
              <p:tags r:id="rId8"/>
            </p:custDataLst>
          </p:nvPr>
        </p:nvSpPr>
        <p:spPr bwMode="gray">
          <a:xfrm>
            <a:off x="5438775" y="36766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0DBCA9F-F28A-4356-8072-CC5AB000DEBF}"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96" name="Text Placeholder 6262"/>
          <p:cNvSpPr>
            <a:spLocks noGrp="1"/>
          </p:cNvSpPr>
          <p:nvPr>
            <p:custDataLst>
              <p:tags r:id="rId9"/>
            </p:custDataLst>
          </p:nvPr>
        </p:nvSpPr>
        <p:spPr bwMode="gray">
          <a:xfrm>
            <a:off x="5438775" y="42100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31D5DB5-68C4-4505-B478-44A27AB3E494}"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191" name="Text Placeholder 6257"/>
          <p:cNvSpPr>
            <a:spLocks noGrp="1"/>
          </p:cNvSpPr>
          <p:nvPr>
            <p:custDataLst>
              <p:tags r:id="rId10"/>
            </p:custDataLst>
          </p:nvPr>
        </p:nvSpPr>
        <p:spPr bwMode="gray">
          <a:xfrm>
            <a:off x="54387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94882C2-5CBF-4DE0-8689-4207DDD6F878}" type="datetime'''''''''''''''''''''''''''''''0''.''''''''''''0'''''''''">
              <a:rPr lang="en-US" sz="1000">
                <a:latin typeface="Arial"/>
                <a:cs typeface="Arial"/>
                <a:sym typeface="Arial"/>
              </a:rPr>
              <a:pPr/>
              <a:t>0.0</a:t>
            </a:fld>
            <a:endParaRPr lang="en-US" sz="1000" dirty="0">
              <a:latin typeface="Arial"/>
              <a:cs typeface="Arial"/>
              <a:sym typeface="Arial"/>
            </a:endParaRPr>
          </a:p>
        </p:txBody>
      </p:sp>
      <p:sp>
        <p:nvSpPr>
          <p:cNvPr id="182" name="Text Placeholder 6253"/>
          <p:cNvSpPr>
            <a:spLocks noGrp="1"/>
          </p:cNvSpPr>
          <p:nvPr>
            <p:custDataLst>
              <p:tags r:id="rId11"/>
            </p:custDataLst>
          </p:nvPr>
        </p:nvSpPr>
        <p:spPr bwMode="gray">
          <a:xfrm>
            <a:off x="88582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8063A02-D994-4BA8-A27F-B7689E0C1562}"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81" name="Text Placeholder 6252"/>
          <p:cNvSpPr>
            <a:spLocks noGrp="1"/>
          </p:cNvSpPr>
          <p:nvPr>
            <p:custDataLst>
              <p:tags r:id="rId12"/>
            </p:custDataLst>
          </p:nvPr>
        </p:nvSpPr>
        <p:spPr bwMode="gray">
          <a:xfrm>
            <a:off x="8389938"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099993C-3ED3-4BB1-90A2-536B17C6774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80" name="Text Placeholder 6251"/>
          <p:cNvSpPr>
            <a:spLocks noGrp="1"/>
          </p:cNvSpPr>
          <p:nvPr>
            <p:custDataLst>
              <p:tags r:id="rId13"/>
            </p:custDataLst>
          </p:nvPr>
        </p:nvSpPr>
        <p:spPr bwMode="gray">
          <a:xfrm>
            <a:off x="790257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8A8C2F-5A92-483B-B016-F8B054B8C97C}"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179" name="Text Placeholder 6250"/>
          <p:cNvSpPr>
            <a:spLocks noGrp="1"/>
          </p:cNvSpPr>
          <p:nvPr>
            <p:custDataLst>
              <p:tags r:id="rId14"/>
            </p:custDataLst>
          </p:nvPr>
        </p:nvSpPr>
        <p:spPr bwMode="gray">
          <a:xfrm>
            <a:off x="74263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2634D2-F1BB-476B-9EE6-F7FAB3695F24}"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78" name="Text Placeholder 6249"/>
          <p:cNvSpPr>
            <a:spLocks noGrp="1"/>
          </p:cNvSpPr>
          <p:nvPr>
            <p:custDataLst>
              <p:tags r:id="rId15"/>
            </p:custDataLst>
          </p:nvPr>
        </p:nvSpPr>
        <p:spPr bwMode="gray">
          <a:xfrm>
            <a:off x="69627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FDA274-449F-46F8-A3CD-3B4F7B4DAF56}"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77" name="Text Placeholder 6248"/>
          <p:cNvSpPr>
            <a:spLocks noGrp="1"/>
          </p:cNvSpPr>
          <p:nvPr>
            <p:custDataLst>
              <p:tags r:id="rId16"/>
            </p:custDataLst>
          </p:nvPr>
        </p:nvSpPr>
        <p:spPr bwMode="gray">
          <a:xfrm>
            <a:off x="644683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44035D9-32AF-4FB1-9E75-2F5B7C478F67}"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76" name="Text Placeholder 6247"/>
          <p:cNvSpPr>
            <a:spLocks noGrp="1"/>
          </p:cNvSpPr>
          <p:nvPr>
            <p:custDataLst>
              <p:tags r:id="rId17"/>
            </p:custDataLst>
          </p:nvPr>
        </p:nvSpPr>
        <p:spPr bwMode="gray">
          <a:xfrm>
            <a:off x="598170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EE02BEF-12E9-416F-95E7-8AA23349462A}"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75" name="Text Placeholder 6246"/>
          <p:cNvSpPr>
            <a:spLocks noGrp="1"/>
          </p:cNvSpPr>
          <p:nvPr>
            <p:custDataLst>
              <p:tags r:id="rId18"/>
            </p:custDataLst>
          </p:nvPr>
        </p:nvSpPr>
        <p:spPr bwMode="gray">
          <a:xfrm>
            <a:off x="55229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02F7F91-132D-472D-BA4D-A811EDEDD3C6}" type="datetime'''''''J''a''''''''n''''''''''''''''''''-''''1''5'''''''''">
              <a:rPr lang="en-US" sz="1000">
                <a:latin typeface="Arial"/>
                <a:cs typeface="Arial"/>
                <a:sym typeface="Arial"/>
              </a:rPr>
              <a:pPr marL="0" indent="0" algn="ctr">
                <a:lnSpc>
                  <a:spcPct val="100000"/>
                </a:lnSpc>
                <a:spcBef>
                  <a:spcPct val="0"/>
                </a:spcBef>
                <a:buNone/>
              </a:pPr>
              <a:t>Jan-15</a:t>
            </a:fld>
            <a:endParaRPr lang="en-US" sz="1000" dirty="0">
              <a:latin typeface="Arial"/>
              <a:cs typeface="Arial"/>
              <a:sym typeface="Arial"/>
            </a:endParaRPr>
          </a:p>
        </p:txBody>
      </p:sp>
      <p:cxnSp>
        <p:nvCxnSpPr>
          <p:cNvPr id="6" name="Straight Connector 5"/>
          <p:cNvCxnSpPr/>
          <p:nvPr>
            <p:custDataLst>
              <p:tags r:id="rId19"/>
            </p:custDataLst>
          </p:nvPr>
        </p:nvCxnSpPr>
        <p:spPr bwMode="gray">
          <a:xfrm>
            <a:off x="7654925" y="5435600"/>
            <a:ext cx="219075" cy="0"/>
          </a:xfrm>
          <a:prstGeom prst="line">
            <a:avLst/>
          </a:prstGeom>
          <a:ln w="19050">
            <a:solidFill>
              <a:srgbClr val="808080"/>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custDataLst>
              <p:tags r:id="rId20"/>
            </p:custDataLst>
          </p:nvPr>
        </p:nvCxnSpPr>
        <p:spPr bwMode="gray">
          <a:xfrm>
            <a:off x="5956300" y="5638800"/>
            <a:ext cx="219075" cy="0"/>
          </a:xfrm>
          <a:prstGeom prst="line">
            <a:avLst/>
          </a:prstGeom>
          <a:ln w="19050">
            <a:solidFill>
              <a:srgbClr val="808080"/>
            </a:solidFill>
            <a:prstDash val="dash"/>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custDataLst>
              <p:tags r:id="rId21"/>
            </p:custDataLst>
          </p:nvPr>
        </p:nvCxnSpPr>
        <p:spPr bwMode="gray">
          <a:xfrm>
            <a:off x="5956300" y="5435600"/>
            <a:ext cx="219075" cy="0"/>
          </a:xfrm>
          <a:prstGeom prst="line">
            <a:avLst/>
          </a:prstGeom>
          <a:ln w="19050">
            <a:solidFill>
              <a:srgbClr val="41A441"/>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custDataLst>
              <p:tags r:id="rId22"/>
            </p:custDataLst>
          </p:nvPr>
        </p:nvCxnSpPr>
        <p:spPr bwMode="gray">
          <a:xfrm>
            <a:off x="7654925" y="5638800"/>
            <a:ext cx="219075" cy="0"/>
          </a:xfrm>
          <a:prstGeom prst="line">
            <a:avLst/>
          </a:prstGeom>
          <a:ln w="19050">
            <a:solidFill>
              <a:srgbClr val="00000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5" name="Text Placeholder 6221"/>
          <p:cNvSpPr>
            <a:spLocks noGrp="1"/>
          </p:cNvSpPr>
          <p:nvPr>
            <p:custDataLst>
              <p:tags r:id="rId23"/>
            </p:custDataLst>
          </p:nvPr>
        </p:nvSpPr>
        <p:spPr bwMode="auto">
          <a:xfrm>
            <a:off x="7924800" y="5568950"/>
            <a:ext cx="9429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A7752343-650B-4963-9CEF-13F8D83CC4E0}" type="datetime'A''''''''v''''e''''''''r''a''''''ge'' ''-'' CC''AR'">
              <a:rPr lang="en-US" sz="1000">
                <a:latin typeface="Arial"/>
                <a:cs typeface="Arial"/>
                <a:sym typeface="Arial"/>
              </a:rPr>
              <a:pPr/>
              <a:t>Average - CCAR</a:t>
            </a:fld>
            <a:endParaRPr lang="en-US" sz="1000" dirty="0">
              <a:latin typeface="Arial"/>
              <a:cs typeface="Arial"/>
              <a:sym typeface="Arial"/>
            </a:endParaRPr>
          </a:p>
        </p:txBody>
      </p:sp>
      <p:sp>
        <p:nvSpPr>
          <p:cNvPr id="188" name="Text Placeholder 6224"/>
          <p:cNvSpPr>
            <a:spLocks noGrp="1"/>
          </p:cNvSpPr>
          <p:nvPr>
            <p:custDataLst>
              <p:tags r:id="rId24"/>
            </p:custDataLst>
          </p:nvPr>
        </p:nvSpPr>
        <p:spPr bwMode="auto">
          <a:xfrm>
            <a:off x="7924800" y="5365750"/>
            <a:ext cx="7127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23FC972-26A2-41F1-B924-B0255FEFCA21}" type="datetime'M''''a''''x'' - C''''''''''''''''C''''''''''''''AR'''''''''''">
              <a:rPr lang="en-US" sz="1000">
                <a:latin typeface="Arial"/>
                <a:cs typeface="Arial"/>
                <a:sym typeface="Arial"/>
              </a:rPr>
              <a:pPr/>
              <a:t>Max - CCAR</a:t>
            </a:fld>
            <a:endParaRPr lang="en-US" sz="1000" dirty="0">
              <a:latin typeface="Arial"/>
              <a:cs typeface="Arial"/>
              <a:sym typeface="Arial"/>
            </a:endParaRPr>
          </a:p>
        </p:txBody>
      </p:sp>
      <p:sp>
        <p:nvSpPr>
          <p:cNvPr id="187" name="Text Placeholder 6223"/>
          <p:cNvSpPr>
            <a:spLocks noGrp="1"/>
          </p:cNvSpPr>
          <p:nvPr>
            <p:custDataLst>
              <p:tags r:id="rId25"/>
            </p:custDataLst>
          </p:nvPr>
        </p:nvSpPr>
        <p:spPr bwMode="auto">
          <a:xfrm>
            <a:off x="6226175" y="5568950"/>
            <a:ext cx="6778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24886562-F317-429D-B55E-FDC4FD699355}" type="datetime'''''''''''M''''''i''n'''' ''''''''''''''-'''''''' ''CCA''R'''">
              <a:rPr lang="en-US" sz="1000">
                <a:latin typeface="Arial"/>
                <a:cs typeface="Arial"/>
                <a:sym typeface="Arial"/>
              </a:rPr>
              <a:pPr/>
              <a:t>Min - CCAR</a:t>
            </a:fld>
            <a:endParaRPr lang="en-US" sz="1000" dirty="0">
              <a:latin typeface="Arial"/>
              <a:cs typeface="Arial"/>
              <a:sym typeface="Arial"/>
            </a:endParaRPr>
          </a:p>
        </p:txBody>
      </p:sp>
      <p:sp>
        <p:nvSpPr>
          <p:cNvPr id="186" name="Text Placeholder 6222"/>
          <p:cNvSpPr>
            <a:spLocks noGrp="1"/>
          </p:cNvSpPr>
          <p:nvPr>
            <p:custDataLst>
              <p:tags r:id="rId26"/>
            </p:custDataLst>
          </p:nvPr>
        </p:nvSpPr>
        <p:spPr bwMode="auto">
          <a:xfrm>
            <a:off x="6226175" y="5365750"/>
            <a:ext cx="13271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5C5674B1-A3AB-4377-A482-BD078AA4475E}" type="datetime'His''to''rical ''''6''0+ ''''D''''P''''''''''D'' ''r''at''e'''">
              <a:rPr lang="en-US" sz="1000">
                <a:latin typeface="Arial"/>
                <a:cs typeface="Arial"/>
                <a:sym typeface="Arial"/>
              </a:rPr>
              <a:pPr/>
              <a:t>Historical 60+ DPD rate</a:t>
            </a:fld>
            <a:endParaRPr lang="en-US" sz="1000" dirty="0">
              <a:latin typeface="Arial"/>
              <a:cs typeface="Arial"/>
              <a:sym typeface="Arial"/>
            </a:endParaRPr>
          </a:p>
        </p:txBody>
      </p:sp>
      <p:graphicFrame>
        <p:nvGraphicFramePr>
          <p:cNvPr id="115" name="Object 114"/>
          <p:cNvGraphicFramePr>
            <a:graphicFrameLocks/>
          </p:cNvGraphicFramePr>
          <p:nvPr>
            <p:custDataLst>
              <p:tags r:id="rId27"/>
            </p:custDataLst>
            <p:extLst>
              <p:ext uri="{D42A27DB-BD31-4B8C-83A1-F6EECF244321}">
                <p14:modId xmlns:p14="http://schemas.microsoft.com/office/powerpoint/2010/main" val="3536720423"/>
              </p:ext>
            </p:extLst>
          </p:nvPr>
        </p:nvGraphicFramePr>
        <p:xfrm>
          <a:off x="800100" y="2019299"/>
          <a:ext cx="3628966" cy="2905200"/>
        </p:xfrm>
        <a:graphic>
          <a:graphicData uri="http://schemas.openxmlformats.org/presentationml/2006/ole">
            <mc:AlternateContent xmlns:mc="http://schemas.openxmlformats.org/markup-compatibility/2006">
              <mc:Choice xmlns:v="urn:schemas-microsoft-com:vml" Requires="v">
                <p:oleObj spid="_x0000_s296384" name="Chart" r:id="rId59" imgW="3628966" imgH="2905200" progId="MSGraph.Chart.8">
                  <p:embed followColorScheme="full"/>
                </p:oleObj>
              </mc:Choice>
              <mc:Fallback>
                <p:oleObj name="Chart" r:id="rId59" imgW="3628966" imgH="2905200" progId="MSGraph.Chart.8">
                  <p:embed followColorScheme="full"/>
                  <p:pic>
                    <p:nvPicPr>
                      <p:cNvPr id="0" name=""/>
                      <p:cNvPicPr/>
                      <p:nvPr/>
                    </p:nvPicPr>
                    <p:blipFill>
                      <a:blip r:embed="rId60"/>
                      <a:stretch>
                        <a:fillRect/>
                      </a:stretch>
                    </p:blipFill>
                    <p:spPr>
                      <a:xfrm>
                        <a:off x="800100" y="2019299"/>
                        <a:ext cx="3628966" cy="2905200"/>
                      </a:xfrm>
                      <a:prstGeom prst="rect">
                        <a:avLst/>
                      </a:prstGeom>
                    </p:spPr>
                  </p:pic>
                </p:oleObj>
              </mc:Fallback>
            </mc:AlternateContent>
          </a:graphicData>
        </a:graphic>
      </p:graphicFrame>
      <p:sp>
        <p:nvSpPr>
          <p:cNvPr id="123" name="Text Placeholder 6179"/>
          <p:cNvSpPr>
            <a:spLocks noGrp="1"/>
          </p:cNvSpPr>
          <p:nvPr>
            <p:custDataLst>
              <p:tags r:id="rId28"/>
            </p:custDataLst>
          </p:nvPr>
        </p:nvSpPr>
        <p:spPr bwMode="gray">
          <a:xfrm>
            <a:off x="1190625"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A5BE54E-4B51-4E61-B9E7-6E24C56FE350}" type="datetime'''''''''''M''''''''''''a''''''''r''-''''''''''''''''1''5'''">
              <a:rPr lang="en-US" sz="1000">
                <a:latin typeface="Arial"/>
                <a:cs typeface="Arial"/>
                <a:sym typeface="Arial"/>
              </a:rPr>
              <a:pPr/>
              <a:t>Mar-15</a:t>
            </a:fld>
            <a:endParaRPr lang="en-US" sz="1000" dirty="0">
              <a:latin typeface="Arial"/>
              <a:cs typeface="Arial"/>
              <a:sym typeface="Arial"/>
            </a:endParaRPr>
          </a:p>
        </p:txBody>
      </p:sp>
      <p:sp>
        <p:nvSpPr>
          <p:cNvPr id="116" name="Text Placeholder 6178"/>
          <p:cNvSpPr>
            <a:spLocks noGrp="1"/>
          </p:cNvSpPr>
          <p:nvPr>
            <p:custDataLst>
              <p:tags r:id="rId29"/>
            </p:custDataLst>
          </p:nvPr>
        </p:nvSpPr>
        <p:spPr bwMode="gray">
          <a:xfrm>
            <a:off x="7223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61A20E9-A0AA-41F0-824F-C8A81F63C730}" type="datetime'''''''''J''''''''''''''''a''''n''''''-''''''''''''15'''''">
              <a:rPr lang="en-US" sz="1000">
                <a:latin typeface="Arial"/>
                <a:cs typeface="Arial"/>
                <a:sym typeface="Arial"/>
              </a:rPr>
              <a:pPr/>
              <a:t>Jan-15</a:t>
            </a:fld>
            <a:endParaRPr lang="en-US" sz="1000" dirty="0">
              <a:latin typeface="Arial"/>
              <a:cs typeface="Arial"/>
              <a:sym typeface="Arial"/>
            </a:endParaRPr>
          </a:p>
        </p:txBody>
      </p:sp>
      <p:sp>
        <p:nvSpPr>
          <p:cNvPr id="124" name="Text Placeholder 6185"/>
          <p:cNvSpPr>
            <a:spLocks noGrp="1"/>
          </p:cNvSpPr>
          <p:nvPr>
            <p:custDataLst>
              <p:tags r:id="rId30"/>
            </p:custDataLst>
          </p:nvPr>
        </p:nvSpPr>
        <p:spPr bwMode="gray">
          <a:xfrm>
            <a:off x="4133850" y="4937125"/>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1DB613-FB6E-4843-A845-C517B4091701}" type="datetime'Ma''''''r''''''''-''''''1''''''''''''''6'''">
              <a:rPr lang="en-US" sz="1000">
                <a:latin typeface="Arial"/>
                <a:cs typeface="Arial"/>
                <a:sym typeface="Arial"/>
              </a:rPr>
              <a:pPr/>
              <a:t>Mar-16</a:t>
            </a:fld>
            <a:endParaRPr lang="en-US" sz="1000" dirty="0">
              <a:latin typeface="Arial"/>
              <a:cs typeface="Arial"/>
              <a:sym typeface="Arial"/>
            </a:endParaRPr>
          </a:p>
        </p:txBody>
      </p:sp>
      <p:sp>
        <p:nvSpPr>
          <p:cNvPr id="118" name="Text Placeholder 6184"/>
          <p:cNvSpPr>
            <a:spLocks noGrp="1"/>
          </p:cNvSpPr>
          <p:nvPr>
            <p:custDataLst>
              <p:tags r:id="rId31"/>
            </p:custDataLst>
          </p:nvPr>
        </p:nvSpPr>
        <p:spPr bwMode="gray">
          <a:xfrm>
            <a:off x="3656013" y="4937125"/>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304927A-F115-4725-BDEF-906D8E762BB3}" type="datetime'''''J''''a''n''-''''1''''''''''''''''''''''6'''''''''''''''''">
              <a:rPr lang="en-US" sz="1000">
                <a:latin typeface="Arial"/>
                <a:cs typeface="Arial"/>
                <a:sym typeface="Arial"/>
              </a:rPr>
              <a:pPr/>
              <a:t>Jan-16</a:t>
            </a:fld>
            <a:endParaRPr lang="en-US" sz="1000" dirty="0">
              <a:latin typeface="Arial"/>
              <a:cs typeface="Arial"/>
              <a:sym typeface="Arial"/>
            </a:endParaRPr>
          </a:p>
        </p:txBody>
      </p:sp>
      <p:sp>
        <p:nvSpPr>
          <p:cNvPr id="129" name="Text Placeholder 6183"/>
          <p:cNvSpPr>
            <a:spLocks noGrp="1"/>
          </p:cNvSpPr>
          <p:nvPr>
            <p:custDataLst>
              <p:tags r:id="rId32"/>
            </p:custDataLst>
          </p:nvPr>
        </p:nvSpPr>
        <p:spPr bwMode="gray">
          <a:xfrm>
            <a:off x="3159125" y="4937125"/>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4A2BFC6-9EBC-4F40-BE25-C21F1D76DB3D}" type="datetime'''''''''''N''''o''''''v''-1''''''''''5'''''''''''''''">
              <a:rPr lang="en-US" sz="1000">
                <a:latin typeface="Arial"/>
                <a:cs typeface="Arial"/>
                <a:sym typeface="Arial"/>
              </a:rPr>
              <a:pPr/>
              <a:t>Nov-15</a:t>
            </a:fld>
            <a:endParaRPr lang="en-US" sz="1000" dirty="0">
              <a:latin typeface="Arial"/>
              <a:cs typeface="Arial"/>
              <a:sym typeface="Arial"/>
            </a:endParaRPr>
          </a:p>
        </p:txBody>
      </p:sp>
      <p:sp>
        <p:nvSpPr>
          <p:cNvPr id="117" name="Text Placeholder 6182"/>
          <p:cNvSpPr>
            <a:spLocks noGrp="1"/>
          </p:cNvSpPr>
          <p:nvPr>
            <p:custDataLst>
              <p:tags r:id="rId33"/>
            </p:custDataLst>
          </p:nvPr>
        </p:nvSpPr>
        <p:spPr bwMode="gray">
          <a:xfrm>
            <a:off x="2663825" y="4937125"/>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EBBAF27-8210-4FC2-B9D3-A961CA2E3221}" type="datetime'''Se''''p''''''''''''''-''15'">
              <a:rPr lang="en-US" sz="1000">
                <a:latin typeface="Arial"/>
                <a:cs typeface="Arial"/>
                <a:sym typeface="Arial"/>
              </a:rPr>
              <a:pPr/>
              <a:t>Sep-15</a:t>
            </a:fld>
            <a:endParaRPr lang="en-US" sz="1000" dirty="0">
              <a:latin typeface="Arial"/>
              <a:cs typeface="Arial"/>
              <a:sym typeface="Arial"/>
            </a:endParaRPr>
          </a:p>
        </p:txBody>
      </p:sp>
      <p:sp>
        <p:nvSpPr>
          <p:cNvPr id="128" name="Text Placeholder 6181"/>
          <p:cNvSpPr>
            <a:spLocks noGrp="1"/>
          </p:cNvSpPr>
          <p:nvPr>
            <p:custDataLst>
              <p:tags r:id="rId34"/>
            </p:custDataLst>
          </p:nvPr>
        </p:nvSpPr>
        <p:spPr bwMode="gray">
          <a:xfrm>
            <a:off x="2200275" y="4937125"/>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FBF11F0-15F4-4638-AC10-90360792031D}" type="datetime'Ju''''''l''''''-''''''''''''''''''''''''1''5'''''''''''">
              <a:rPr lang="en-US" sz="1000">
                <a:latin typeface="Arial"/>
                <a:cs typeface="Arial"/>
                <a:sym typeface="Arial"/>
              </a:rPr>
              <a:pPr/>
              <a:t>Jul-15</a:t>
            </a:fld>
            <a:endParaRPr lang="en-US" sz="1000" dirty="0">
              <a:latin typeface="Arial"/>
              <a:cs typeface="Arial"/>
              <a:sym typeface="Arial"/>
            </a:endParaRPr>
          </a:p>
        </p:txBody>
      </p:sp>
      <p:sp>
        <p:nvSpPr>
          <p:cNvPr id="127" name="Text Placeholder 6180"/>
          <p:cNvSpPr>
            <a:spLocks noGrp="1"/>
          </p:cNvSpPr>
          <p:nvPr>
            <p:custDataLst>
              <p:tags r:id="rId35"/>
            </p:custDataLst>
          </p:nvPr>
        </p:nvSpPr>
        <p:spPr bwMode="gray">
          <a:xfrm>
            <a:off x="1665288" y="4937125"/>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41F5511-F5E6-438F-8369-4EC78E24199B}" type="datetime'''''''''''''''Ma''''''''y-''''''''''''''''''''''''''15'''''">
              <a:rPr lang="en-US" sz="1000">
                <a:latin typeface="Arial"/>
                <a:cs typeface="Arial"/>
                <a:sym typeface="Arial"/>
              </a:rPr>
              <a:pPr/>
              <a:t>May-15</a:t>
            </a:fld>
            <a:endParaRPr lang="en-US" sz="1000" dirty="0">
              <a:latin typeface="Arial"/>
              <a:cs typeface="Arial"/>
              <a:sym typeface="Arial"/>
            </a:endParaRPr>
          </a:p>
        </p:txBody>
      </p:sp>
      <p:sp>
        <p:nvSpPr>
          <p:cNvPr id="122" name="Text Placeholder 6220"/>
          <p:cNvSpPr>
            <a:spLocks noGrp="1"/>
          </p:cNvSpPr>
          <p:nvPr>
            <p:custDataLst>
              <p:tags r:id="rId36"/>
            </p:custDataLst>
          </p:nvPr>
        </p:nvSpPr>
        <p:spPr bwMode="gray">
          <a:xfrm>
            <a:off x="63817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9B39033-D4BB-47EC-AA69-A7D3F6FFF66D}" type="datetime'''''''''''''''''4''''''''''''''''''.''''0'''''''''''''''''''''">
              <a:rPr lang="en-US" sz="1000">
                <a:latin typeface="Arial"/>
                <a:cs typeface="Arial"/>
                <a:sym typeface="Arial"/>
              </a:rPr>
              <a:pPr/>
              <a:t>4.0</a:t>
            </a:fld>
            <a:endParaRPr lang="en-US" sz="1000" dirty="0">
              <a:latin typeface="Arial"/>
              <a:cs typeface="Arial"/>
              <a:sym typeface="Arial"/>
            </a:endParaRPr>
          </a:p>
        </p:txBody>
      </p:sp>
      <p:sp>
        <p:nvSpPr>
          <p:cNvPr id="120" name="Text Placeholder 6216"/>
          <p:cNvSpPr>
            <a:spLocks noGrp="1"/>
          </p:cNvSpPr>
          <p:nvPr>
            <p:custDataLst>
              <p:tags r:id="rId37"/>
            </p:custDataLst>
          </p:nvPr>
        </p:nvSpPr>
        <p:spPr bwMode="gray">
          <a:xfrm>
            <a:off x="638175" y="26193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3FA33D5-ADC3-4DBD-88CC-6FCF3EF1029C}" type="datetime'''''''''''''''''''3''''''''''''''''''.''''''''''''''8'''''''">
              <a:rPr lang="en-US" sz="1000">
                <a:latin typeface="Arial"/>
                <a:cs typeface="Arial"/>
                <a:sym typeface="Arial"/>
              </a:rPr>
              <a:pPr/>
              <a:t>3.8</a:t>
            </a:fld>
            <a:endParaRPr lang="en-US" sz="1000" dirty="0">
              <a:latin typeface="Arial"/>
              <a:cs typeface="Arial"/>
              <a:sym typeface="Arial"/>
            </a:endParaRPr>
          </a:p>
        </p:txBody>
      </p:sp>
      <p:sp>
        <p:nvSpPr>
          <p:cNvPr id="131" name="Text Placeholder 6205"/>
          <p:cNvSpPr>
            <a:spLocks noGrp="1"/>
          </p:cNvSpPr>
          <p:nvPr>
            <p:custDataLst>
              <p:tags r:id="rId38"/>
            </p:custDataLst>
          </p:nvPr>
        </p:nvSpPr>
        <p:spPr bwMode="gray">
          <a:xfrm>
            <a:off x="638175" y="3171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797D65B-ABCE-401B-83BA-42457EF10647}" type="datetime'''''3''''''''''''''''''''''.''''''''''''''''6'''''">
              <a:rPr lang="en-US" sz="1000">
                <a:latin typeface="Arial"/>
                <a:cs typeface="Arial"/>
                <a:sym typeface="Arial"/>
              </a:rPr>
              <a:pPr/>
              <a:t>3.6</a:t>
            </a:fld>
            <a:endParaRPr lang="en-US" sz="1000" dirty="0">
              <a:latin typeface="Arial"/>
              <a:cs typeface="Arial"/>
              <a:sym typeface="Arial"/>
            </a:endParaRPr>
          </a:p>
        </p:txBody>
      </p:sp>
      <p:sp>
        <p:nvSpPr>
          <p:cNvPr id="125" name="Text Placeholder 6201"/>
          <p:cNvSpPr>
            <a:spLocks noGrp="1"/>
          </p:cNvSpPr>
          <p:nvPr>
            <p:custDataLst>
              <p:tags r:id="rId39"/>
            </p:custDataLst>
          </p:nvPr>
        </p:nvSpPr>
        <p:spPr bwMode="gray">
          <a:xfrm>
            <a:off x="638175" y="37147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A4BA036E-9E30-4BBA-9243-5C681B31372E}" type="datetime'''''''''''''3''''''.''4'''''''''''''''''''''''''''''''''''">
              <a:rPr lang="en-US" sz="1000">
                <a:latin typeface="Arial"/>
                <a:cs typeface="Arial"/>
                <a:sym typeface="Arial"/>
              </a:rPr>
              <a:pPr/>
              <a:t>3.4</a:t>
            </a:fld>
            <a:endParaRPr lang="en-US" sz="1000" dirty="0">
              <a:latin typeface="Arial"/>
              <a:cs typeface="Arial"/>
              <a:sym typeface="Arial"/>
            </a:endParaRPr>
          </a:p>
        </p:txBody>
      </p:sp>
      <p:sp>
        <p:nvSpPr>
          <p:cNvPr id="121" name="Text Placeholder 6219"/>
          <p:cNvSpPr>
            <a:spLocks noGrp="1"/>
          </p:cNvSpPr>
          <p:nvPr>
            <p:custDataLst>
              <p:tags r:id="rId40"/>
            </p:custDataLst>
          </p:nvPr>
        </p:nvSpPr>
        <p:spPr bwMode="gray">
          <a:xfrm>
            <a:off x="638175" y="42576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34BC881-B2A3-425B-A68A-42A4BC757C47}" type="datetime'''''3''''''''''''.''''2'''''''''''''''''''''''">
              <a:rPr lang="en-US" sz="1000">
                <a:latin typeface="Arial"/>
                <a:cs typeface="Arial"/>
                <a:sym typeface="Arial"/>
              </a:rPr>
              <a:pPr/>
              <a:t>3.2</a:t>
            </a:fld>
            <a:endParaRPr lang="en-US" sz="1000" dirty="0">
              <a:latin typeface="Arial"/>
              <a:cs typeface="Arial"/>
              <a:sym typeface="Arial"/>
            </a:endParaRPr>
          </a:p>
        </p:txBody>
      </p:sp>
      <p:sp>
        <p:nvSpPr>
          <p:cNvPr id="126" name="Text Placeholder 6198"/>
          <p:cNvSpPr>
            <a:spLocks noGrp="1"/>
          </p:cNvSpPr>
          <p:nvPr>
            <p:custDataLst>
              <p:tags r:id="rId41"/>
            </p:custDataLst>
          </p:nvPr>
        </p:nvSpPr>
        <p:spPr bwMode="gray">
          <a:xfrm>
            <a:off x="638175" y="4743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FDECA27-6FD4-477A-933A-79F0AB3DCE6C}" type="datetime'''''''''0''''''''''.''''''''''0'''''''''''''''''''">
              <a:rPr lang="en-US" sz="1000">
                <a:latin typeface="Arial"/>
                <a:cs typeface="Arial"/>
                <a:sym typeface="Arial"/>
              </a:rPr>
              <a:pPr/>
              <a:t>0.0</a:t>
            </a:fld>
            <a:endParaRPr lang="en-US" sz="1000" dirty="0">
              <a:latin typeface="Arial"/>
              <a:cs typeface="Arial"/>
              <a:sym typeface="Arial"/>
            </a:endParaRPr>
          </a:p>
        </p:txBody>
      </p:sp>
      <p:sp useBgFill="1">
        <p:nvSpPr>
          <p:cNvPr id="8" name="Freeform 7"/>
          <p:cNvSpPr/>
          <p:nvPr>
            <p:custDataLst>
              <p:tags r:id="rId42"/>
            </p:custDataLst>
          </p:nvPr>
        </p:nvSpPr>
        <p:spPr bwMode="auto">
          <a:xfrm>
            <a:off x="841375" y="4457700"/>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3" name="Freeform 2"/>
          <p:cNvSpPr/>
          <p:nvPr>
            <p:custDataLst>
              <p:tags r:id="rId43"/>
            </p:custDataLst>
          </p:nvPr>
        </p:nvSpPr>
        <p:spPr bwMode="auto">
          <a:xfrm>
            <a:off x="841375" y="4514850"/>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Freeform 1"/>
          <p:cNvSpPr/>
          <p:nvPr>
            <p:custDataLst>
              <p:tags r:id="rId44"/>
            </p:custDataLst>
          </p:nvPr>
        </p:nvSpPr>
        <p:spPr bwMode="auto">
          <a:xfrm>
            <a:off x="841375" y="4457700"/>
            <a:ext cx="146051" cy="39688"/>
          </a:xfrm>
          <a:custGeom>
            <a:avLst/>
            <a:gdLst/>
            <a:ahLst/>
            <a:cxnLst/>
            <a:rect l="0" t="0" r="0" b="0"/>
            <a:pathLst>
              <a:path w="146051" h="39688">
                <a:moveTo>
                  <a:pt x="0" y="39687"/>
                </a:moveTo>
                <a:lnTo>
                  <a:pt x="146050" y="0"/>
                </a:lnTo>
              </a:path>
            </a:pathLst>
          </a:custGeom>
          <a:ln w="9525">
            <a:solidFill>
              <a:srgbClr val="606060"/>
            </a:solidFill>
            <a:headEnd type="none"/>
            <a:tailEnd type="non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8" name="Straight Connector 137"/>
          <p:cNvCxnSpPr/>
          <p:nvPr>
            <p:custDataLst>
              <p:tags r:id="rId45"/>
            </p:custDataLst>
          </p:nvPr>
        </p:nvCxnSpPr>
        <p:spPr bwMode="gray">
          <a:xfrm>
            <a:off x="3005138" y="5435600"/>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46"/>
            </p:custDataLst>
          </p:nvPr>
        </p:nvCxnSpPr>
        <p:spPr bwMode="gray">
          <a:xfrm>
            <a:off x="3616325" y="5435600"/>
            <a:ext cx="219075" cy="0"/>
          </a:xfrm>
          <a:prstGeom prst="line">
            <a:avLst/>
          </a:prstGeom>
          <a:ln w="19050">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7"/>
            </p:custDataLst>
          </p:nvPr>
        </p:nvCxnSpPr>
        <p:spPr bwMode="gray">
          <a:xfrm>
            <a:off x="2428875" y="5435600"/>
            <a:ext cx="219075" cy="0"/>
          </a:xfrm>
          <a:prstGeom prst="line">
            <a:avLst/>
          </a:prstGeom>
          <a:ln w="19050">
            <a:solidFill>
              <a:srgbClr val="80808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8"/>
            </p:custDataLst>
          </p:nvPr>
        </p:nvCxnSpPr>
        <p:spPr bwMode="gray">
          <a:xfrm>
            <a:off x="919163" y="5435600"/>
            <a:ext cx="219075"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 Placeholder 6716"/>
          <p:cNvSpPr>
            <a:spLocks noGrp="1"/>
          </p:cNvSpPr>
          <p:nvPr>
            <p:custDataLst>
              <p:tags r:id="rId49"/>
            </p:custDataLst>
          </p:nvPr>
        </p:nvSpPr>
        <p:spPr bwMode="auto">
          <a:xfrm>
            <a:off x="3886200" y="5365750"/>
            <a:ext cx="504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EE0B0AFC-1D81-4B26-8E1E-C6B0730E8F72}" type="datetime'Av''''''e''''''''''''''''r''a''''g''e'''''''''' '''">
              <a:rPr lang="en-US" sz="1000">
                <a:latin typeface="Arial"/>
                <a:cs typeface="Arial"/>
                <a:sym typeface="Arial"/>
              </a:rPr>
              <a:pPr/>
              <a:t>Average </a:t>
            </a:fld>
            <a:endParaRPr lang="en-GB" sz="1000" dirty="0">
              <a:latin typeface="Arial"/>
              <a:cs typeface="Arial"/>
              <a:sym typeface="Arial"/>
            </a:endParaRPr>
          </a:p>
        </p:txBody>
      </p:sp>
      <p:sp>
        <p:nvSpPr>
          <p:cNvPr id="141" name="Text Placeholder 6154"/>
          <p:cNvSpPr>
            <a:spLocks noGrp="1"/>
          </p:cNvSpPr>
          <p:nvPr>
            <p:custDataLst>
              <p:tags r:id="rId50"/>
            </p:custDataLst>
          </p:nvPr>
        </p:nvSpPr>
        <p:spPr bwMode="auto">
          <a:xfrm>
            <a:off x="2698750" y="5365750"/>
            <a:ext cx="2047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9CF5CB25-07AC-4F6C-BDBB-98C53FF86CA1}" type="datetime'''''''''''''M''''''''''''''i''''''''''''''''''''''n'''''''''''">
              <a:rPr lang="en-US" sz="1000">
                <a:latin typeface="Arial"/>
                <a:cs typeface="Arial"/>
                <a:sym typeface="Arial"/>
              </a:rPr>
              <a:pPr/>
              <a:t>Min</a:t>
            </a:fld>
            <a:endParaRPr lang="en-GB" sz="1000" dirty="0">
              <a:latin typeface="Arial"/>
              <a:cs typeface="Arial"/>
              <a:sym typeface="Arial"/>
            </a:endParaRPr>
          </a:p>
        </p:txBody>
      </p:sp>
      <p:sp>
        <p:nvSpPr>
          <p:cNvPr id="143" name="Text Placeholder 6713"/>
          <p:cNvSpPr>
            <a:spLocks noGrp="1"/>
          </p:cNvSpPr>
          <p:nvPr>
            <p:custDataLst>
              <p:tags r:id="rId51"/>
            </p:custDataLst>
          </p:nvPr>
        </p:nvSpPr>
        <p:spPr bwMode="auto">
          <a:xfrm>
            <a:off x="3275013" y="5365750"/>
            <a:ext cx="239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6F4EA063-1EB3-4762-B1E5-ABA425F82891}" type="datetime'M''''a''''''''''''''x'''''''''''''''''''''''''''''''''''">
              <a:rPr lang="en-US" sz="1000">
                <a:latin typeface="Arial"/>
                <a:cs typeface="Arial"/>
                <a:sym typeface="Arial"/>
              </a:rPr>
              <a:pPr/>
              <a:t>Max</a:t>
            </a:fld>
            <a:endParaRPr lang="en-GB" sz="1000" dirty="0">
              <a:latin typeface="Arial"/>
              <a:cs typeface="Arial"/>
              <a:sym typeface="Arial"/>
            </a:endParaRPr>
          </a:p>
        </p:txBody>
      </p:sp>
      <p:sp>
        <p:nvSpPr>
          <p:cNvPr id="140" name="Text Placeholder 6719"/>
          <p:cNvSpPr>
            <a:spLocks noGrp="1"/>
          </p:cNvSpPr>
          <p:nvPr>
            <p:custDataLst>
              <p:tags r:id="rId52"/>
            </p:custDataLst>
          </p:nvPr>
        </p:nvSpPr>
        <p:spPr bwMode="auto">
          <a:xfrm>
            <a:off x="1189038" y="5365750"/>
            <a:ext cx="11382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1B497AD7-CFE6-4232-966E-361BE0631104}" type="datetime'B''''a''''''s''e mo''n''''''''t''hly'''''' ''sca''la''r'''''">
              <a:rPr lang="en-US" sz="1000">
                <a:latin typeface="Arial"/>
                <a:cs typeface="Arial"/>
                <a:sym typeface="Arial"/>
              </a:rPr>
              <a:pPr/>
              <a:t>Base monthly scalar</a:t>
            </a:fld>
            <a:endParaRPr lang="en-GB" sz="1000" dirty="0">
              <a:latin typeface="Arial"/>
              <a:cs typeface="Arial"/>
              <a:sym typeface="Arial"/>
            </a:endParaRPr>
          </a:p>
        </p:txBody>
      </p:sp>
      <p:sp>
        <p:nvSpPr>
          <p:cNvPr id="9" name="TextBox 8"/>
          <p:cNvSpPr txBox="1"/>
          <p:nvPr/>
        </p:nvSpPr>
        <p:spPr>
          <a:xfrm>
            <a:off x="360681" y="1469105"/>
            <a:ext cx="433705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err="1" smtClean="0">
                <a:solidFill>
                  <a:schemeClr val="accent1"/>
                </a:solidFill>
                <a:latin typeface="+mj-lt"/>
              </a:rPr>
              <a:t>CCAR</a:t>
            </a:r>
            <a:r>
              <a:rPr lang="en-US" sz="1400" b="1" dirty="0" smtClean="0">
                <a:solidFill>
                  <a:schemeClr val="accent1"/>
                </a:solidFill>
                <a:latin typeface="+mj-lt"/>
              </a:rPr>
              <a:t> projected NCO to </a:t>
            </a:r>
            <a:r>
              <a:rPr lang="en-US" sz="1400" b="1" dirty="0" err="1" smtClean="0">
                <a:solidFill>
                  <a:schemeClr val="accent1"/>
                </a:solidFill>
                <a:latin typeface="+mj-lt"/>
              </a:rPr>
              <a:t>DPD</a:t>
            </a:r>
            <a:r>
              <a:rPr lang="en-US" sz="1400" b="1" dirty="0" smtClean="0">
                <a:solidFill>
                  <a:schemeClr val="accent1"/>
                </a:solidFill>
                <a:latin typeface="+mj-lt"/>
              </a:rPr>
              <a:t> relativity</a:t>
            </a:r>
            <a:r>
              <a:rPr lang="en-US" sz="1400" b="1" baseline="30000" dirty="0" smtClean="0">
                <a:solidFill>
                  <a:schemeClr val="accent1"/>
                </a:solidFill>
                <a:latin typeface="+mj-lt"/>
              </a:rPr>
              <a:t>1</a:t>
            </a:r>
          </a:p>
          <a:p>
            <a:pPr algn="l">
              <a:lnSpc>
                <a:spcPct val="100000"/>
              </a:lnSpc>
              <a:spcBef>
                <a:spcPts val="0"/>
              </a:spcBef>
              <a:spcAft>
                <a:spcPts val="0"/>
              </a:spcAft>
            </a:pPr>
            <a:r>
              <a:rPr lang="en-US" sz="1400" dirty="0" smtClean="0">
                <a:solidFill>
                  <a:schemeClr val="accent1"/>
                </a:solidFill>
                <a:latin typeface="+mj-lt"/>
              </a:rPr>
              <a:t>Scalar, Q1 2016–Q1 2018</a:t>
            </a:r>
            <a:endParaRPr lang="en-US" sz="1400" dirty="0">
              <a:solidFill>
                <a:schemeClr val="accent1"/>
              </a:solidFill>
              <a:latin typeface="+mj-lt"/>
            </a:endParaRPr>
          </a:p>
        </p:txBody>
      </p:sp>
      <p:sp>
        <p:nvSpPr>
          <p:cNvPr id="11" name="TextBox 10"/>
          <p:cNvSpPr txBox="1"/>
          <p:nvPr/>
        </p:nvSpPr>
        <p:spPr>
          <a:xfrm>
            <a:off x="5106564" y="1469105"/>
            <a:ext cx="40401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Historical </a:t>
            </a:r>
            <a:r>
              <a:rPr lang="en-US" sz="1400" b="1" dirty="0" err="1" smtClean="0">
                <a:solidFill>
                  <a:schemeClr val="accent1"/>
                </a:solidFill>
                <a:latin typeface="+mj-lt"/>
              </a:rPr>
              <a:t>DPD</a:t>
            </a:r>
            <a:r>
              <a:rPr lang="en-US" sz="1400" b="1" dirty="0" smtClean="0">
                <a:solidFill>
                  <a:schemeClr val="accent1"/>
                </a:solidFill>
                <a:latin typeface="+mj-lt"/>
              </a:rPr>
              <a:t> rate vs. implied Amber triggers</a:t>
            </a:r>
          </a:p>
          <a:p>
            <a:pPr algn="l">
              <a:lnSpc>
                <a:spcPct val="100000"/>
              </a:lnSpc>
              <a:spcBef>
                <a:spcPts val="0"/>
              </a:spcBef>
              <a:spcAft>
                <a:spcPts val="0"/>
              </a:spcAft>
            </a:pPr>
            <a:r>
              <a:rPr lang="en-US" sz="1400" dirty="0" smtClean="0">
                <a:solidFill>
                  <a:schemeClr val="accent1"/>
                </a:solidFill>
                <a:latin typeface="+mj-lt"/>
              </a:rPr>
              <a:t>60+ </a:t>
            </a:r>
            <a:r>
              <a:rPr lang="en-US" sz="1400" dirty="0" err="1" smtClean="0">
                <a:solidFill>
                  <a:schemeClr val="accent1"/>
                </a:solidFill>
                <a:latin typeface="+mj-lt"/>
              </a:rPr>
              <a:t>DPD</a:t>
            </a:r>
            <a:r>
              <a:rPr lang="en-US" sz="1400" dirty="0" smtClean="0">
                <a:solidFill>
                  <a:schemeClr val="accent1"/>
                </a:solidFill>
                <a:latin typeface="+mj-lt"/>
              </a:rPr>
              <a:t> %, (Jan ’15–Mar ’16)</a:t>
            </a:r>
            <a:endParaRPr lang="en-US" sz="1400" dirty="0">
              <a:solidFill>
                <a:schemeClr val="accent1"/>
              </a:solidFill>
              <a:latin typeface="+mj-lt"/>
            </a:endParaRPr>
          </a:p>
        </p:txBody>
      </p:sp>
      <p:sp>
        <p:nvSpPr>
          <p:cNvPr id="71" name="Content Placeholder 2"/>
          <p:cNvSpPr>
            <a:spLocks noGrp="1"/>
          </p:cNvSpPr>
          <p:nvPr>
            <p:ph sz="quarter" idx="11"/>
          </p:nvPr>
        </p:nvSpPr>
        <p:spPr>
          <a:xfrm>
            <a:off x="917575" y="458190"/>
            <a:ext cx="8097107" cy="435610"/>
          </a:xfrm>
        </p:spPr>
        <p:txBody>
          <a:bodyPr/>
          <a:lstStyle/>
          <a:p>
            <a:r>
              <a:rPr lang="en-US" dirty="0" smtClean="0"/>
              <a:t>Calibration: </a:t>
            </a:r>
            <a:r>
              <a:rPr lang="en-US" b="0" dirty="0" smtClean="0"/>
              <a:t>NCO-to-delinquency scalar – BSPR</a:t>
            </a:r>
            <a:endParaRPr lang="en-US" b="0" dirty="0"/>
          </a:p>
        </p:txBody>
      </p:sp>
      <p:sp>
        <p:nvSpPr>
          <p:cNvPr id="72" name="Rectangle 71"/>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A</a:t>
            </a:r>
            <a:endParaRPr lang="en-US" sz="4000" b="1" dirty="0">
              <a:solidFill>
                <a:srgbClr val="FF0000"/>
              </a:solidFill>
            </a:endParaRPr>
          </a:p>
        </p:txBody>
      </p:sp>
    </p:spTree>
    <p:extLst>
      <p:ext uri="{BB962C8B-B14F-4D97-AF65-F5344CB8AC3E}">
        <p14:creationId xmlns:p14="http://schemas.microsoft.com/office/powerpoint/2010/main" val="34713880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1646640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13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18" name="Conclusion"/>
          <p:cNvGraphicFramePr>
            <a:graphicFrameLocks noGrp="1"/>
          </p:cNvGraphicFramePr>
          <p:nvPr>
            <p:extLst>
              <p:ext uri="{D42A27DB-BD31-4B8C-83A1-F6EECF244321}">
                <p14:modId xmlns:p14="http://schemas.microsoft.com/office/powerpoint/2010/main" val="2663299908"/>
              </p:ext>
            </p:extLst>
          </p:nvPr>
        </p:nvGraphicFramePr>
        <p:xfrm>
          <a:off x="365374" y="5282126"/>
          <a:ext cx="8826252" cy="640080"/>
        </p:xfrm>
        <a:graphic>
          <a:graphicData uri="http://schemas.openxmlformats.org/drawingml/2006/table">
            <a:tbl>
              <a:tblPr firstRow="1" bandRow="1">
                <a:tableStyleId>{839DD9DD-9E6C-4910-8AC0-68ADFF6A6AFC}</a:tableStyleId>
              </a:tblPr>
              <a:tblGrid>
                <a:gridCol w="8826252"/>
              </a:tblGrid>
              <a:tr h="254000">
                <a:tc>
                  <a:txBody>
                    <a:bodyPr/>
                    <a:lstStyle/>
                    <a:p>
                      <a:r>
                        <a:rPr kumimoji="0" lang="en-US" sz="1800" b="0" i="0" u="none" kern="1200" baseline="0" dirty="0" smtClean="0">
                          <a:solidFill>
                            <a:srgbClr val="FF0000"/>
                          </a:solidFill>
                          <a:latin typeface="Arial" panose="020B0604020202020204" pitchFamily="34" charset="0"/>
                          <a:ea typeface="+mn-ea"/>
                          <a:cs typeface="Arial" panose="020B0604020202020204" pitchFamily="34" charset="0"/>
                          <a:sym typeface="+mj-lt"/>
                        </a:rPr>
                        <a:t>Limit ranges are higher than existing Credit risk appetite limits; limits can be set to low end of range to create early warning trigger but may drive false positives</a:t>
                      </a:r>
                    </a:p>
                  </a:txBody>
                  <a:tcPr anchor="b">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bl>
          </a:graphicData>
        </a:graphic>
      </p:graphicFrame>
      <p:sp>
        <p:nvSpPr>
          <p:cNvPr id="26" name="Footnote"/>
          <p:cNvSpPr/>
          <p:nvPr/>
        </p:nvSpPr>
        <p:spPr bwMode="auto">
          <a:xfrm>
            <a:off x="365373" y="6018925"/>
            <a:ext cx="88072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lnSpc>
                <a:spcPct val="100000"/>
              </a:lnSpc>
              <a:spcBef>
                <a:spcPts val="0"/>
              </a:spcBef>
              <a:spcAft>
                <a:spcPts val="0"/>
              </a:spcAft>
              <a:buFontTx/>
              <a:buAutoNum type="arabicPeriod"/>
            </a:pPr>
            <a:r>
              <a:rPr lang="en-GB" sz="800" dirty="0" smtClean="0"/>
              <a:t>“Commercial </a:t>
            </a:r>
            <a:r>
              <a:rPr lang="en-GB" sz="800" dirty="0"/>
              <a:t>and </a:t>
            </a:r>
            <a:r>
              <a:rPr lang="en-GB" sz="800" dirty="0" smtClean="0"/>
              <a:t>Other” </a:t>
            </a:r>
            <a:r>
              <a:rPr lang="en-GB" sz="800" dirty="0"/>
              <a:t>category is comprised of Commercial Banking, CRE, and Public Sector </a:t>
            </a:r>
            <a:r>
              <a:rPr lang="en-GB" sz="800" dirty="0" smtClean="0"/>
              <a:t>portfolios</a:t>
            </a:r>
            <a:endParaRPr lang="en-GB" sz="800" dirty="0">
              <a:latin typeface="Arial"/>
              <a:sym typeface="Arial"/>
            </a:endParaRPr>
          </a:p>
          <a:p>
            <a:pPr algn="l">
              <a:lnSpc>
                <a:spcPct val="100000"/>
              </a:lnSpc>
              <a:spcBef>
                <a:spcPts val="0"/>
              </a:spcBef>
              <a:spcAft>
                <a:spcPts val="0"/>
              </a:spcAft>
            </a:pPr>
            <a:r>
              <a:rPr lang="en-GB" sz="800" dirty="0">
                <a:sym typeface="+mn-lt"/>
              </a:rPr>
              <a:t>Source: </a:t>
            </a:r>
            <a:r>
              <a:rPr lang="en-US" sz="800" dirty="0">
                <a:sym typeface="+mn-lt"/>
              </a:rPr>
              <a:t>CCAR 2016 </a:t>
            </a:r>
            <a:r>
              <a:rPr lang="en-US" sz="800" dirty="0" smtClean="0">
                <a:sym typeface="+mn-lt"/>
              </a:rPr>
              <a:t>results</a:t>
            </a:r>
            <a:endParaRPr lang="en-GB" sz="800" dirty="0">
              <a:sym typeface="+mn-lt"/>
            </a:endParaRPr>
          </a:p>
        </p:txBody>
      </p:sp>
      <p:sp>
        <p:nvSpPr>
          <p:cNvPr id="15" name="Rectangular Callout 14"/>
          <p:cNvSpPr/>
          <p:nvPr/>
        </p:nvSpPr>
        <p:spPr>
          <a:xfrm>
            <a:off x="1240942" y="4704775"/>
            <a:ext cx="2604977" cy="473716"/>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rPr>
              <a:t>scalar range is backed out from the limits, different from the historical range </a:t>
            </a:r>
          </a:p>
        </p:txBody>
      </p:sp>
      <p:sp>
        <p:nvSpPr>
          <p:cNvPr id="17" name="Rectangular Callout 16"/>
          <p:cNvSpPr/>
          <p:nvPr/>
        </p:nvSpPr>
        <p:spPr>
          <a:xfrm>
            <a:off x="5282935" y="4704775"/>
            <a:ext cx="2628313" cy="473716"/>
          </a:xfrm>
          <a:prstGeom prst="wedgeRectCallout">
            <a:avLst>
              <a:gd name="adj1" fmla="val 17053"/>
              <a:gd name="adj2" fmla="val -93760"/>
            </a:avLst>
          </a:prstGeom>
          <a:solidFill>
            <a:schemeClr val="bg2">
              <a:lumMod val="20000"/>
              <a:lumOff val="80000"/>
            </a:schemeClr>
          </a:solidFill>
          <a:ln w="9525" cap="flat" cmpd="sng" algn="ctr">
            <a:solidFill>
              <a:schemeClr val="accent2"/>
            </a:solidFill>
            <a:prstDash val="solid"/>
          </a:ln>
          <a:effectLst/>
        </p:spPr>
        <p:txBody>
          <a:bodyPr lIns="72009" tIns="72009" rIns="72009" bIns="72009" rtlCol="0"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0" normalizeH="0" baseline="0" noProof="0" dirty="0" smtClean="0">
                <a:ln>
                  <a:noFill/>
                </a:ln>
                <a:solidFill>
                  <a:srgbClr val="000000"/>
                </a:solidFill>
                <a:effectLst/>
                <a:uLnTx/>
                <a:uFillTx/>
                <a:latin typeface="Arial"/>
                <a:ea typeface="+mn-ea"/>
                <a:cs typeface="+mn-cs"/>
              </a:rPr>
              <a:t>BSPR </a:t>
            </a:r>
            <a:r>
              <a:rPr kumimoji="0" lang="en-GB" b="0" i="0" u="none" strike="noStrike" kern="0" cap="none" spc="0" normalizeH="0" baseline="0" noProof="0" dirty="0" smtClean="0">
                <a:ln>
                  <a:noFill/>
                </a:ln>
                <a:solidFill>
                  <a:srgbClr val="000000"/>
                </a:solidFill>
                <a:effectLst/>
                <a:uLnTx/>
                <a:uFillTx/>
                <a:latin typeface="Arial"/>
                <a:ea typeface="+mn-ea"/>
                <a:cs typeface="+mn-cs"/>
              </a:rPr>
              <a:t>limits are weighted average by avg. CCAR base balances of sub-portfolios</a:t>
            </a:r>
          </a:p>
        </p:txBody>
      </p:sp>
      <p:grpSp>
        <p:nvGrpSpPr>
          <p:cNvPr id="24" name="Group 23"/>
          <p:cNvGrpSpPr/>
          <p:nvPr/>
        </p:nvGrpSpPr>
        <p:grpSpPr>
          <a:xfrm>
            <a:off x="367721" y="72184"/>
            <a:ext cx="4811043" cy="189008"/>
            <a:chOff x="403281" y="164517"/>
            <a:chExt cx="4811043" cy="189008"/>
          </a:xfrm>
        </p:grpSpPr>
        <p:sp>
          <p:nvSpPr>
            <p:cNvPr id="25"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28" name="Oval 27"/>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 name="TextBox 3"/>
          <p:cNvSpPr txBox="1"/>
          <p:nvPr/>
        </p:nvSpPr>
        <p:spPr>
          <a:xfrm>
            <a:off x="365373" y="1463909"/>
            <a:ext cx="8425620"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Delinquency scalars and range of delinquency limits</a:t>
            </a:r>
          </a:p>
          <a:p>
            <a:pPr algn="l">
              <a:lnSpc>
                <a:spcPct val="100000"/>
              </a:lnSpc>
              <a:spcBef>
                <a:spcPts val="0"/>
              </a:spcBef>
              <a:spcAft>
                <a:spcPts val="0"/>
              </a:spcAft>
            </a:pPr>
            <a:r>
              <a:rPr lang="en-US" sz="1400" dirty="0" smtClean="0">
                <a:solidFill>
                  <a:schemeClr val="accent1"/>
                </a:solidFill>
                <a:latin typeface="+mj-lt"/>
              </a:rPr>
              <a:t>Anchoring on historical benchmark (Jan 2015–March 2016)</a:t>
            </a:r>
            <a:endParaRPr lang="en-US" sz="1400" dirty="0">
              <a:solidFill>
                <a:schemeClr val="accent1"/>
              </a:solidFill>
              <a:latin typeface="+mj-lt"/>
            </a:endParaRPr>
          </a:p>
        </p:txBody>
      </p:sp>
      <p:sp>
        <p:nvSpPr>
          <p:cNvPr id="32" name="Rectangle 31"/>
          <p:cNvSpPr/>
          <p:nvPr/>
        </p:nvSpPr>
        <p:spPr>
          <a:xfrm>
            <a:off x="75746" y="352762"/>
            <a:ext cx="998991" cy="646331"/>
          </a:xfrm>
          <a:prstGeom prst="rect">
            <a:avLst/>
          </a:prstGeom>
        </p:spPr>
        <p:txBody>
          <a:bodyPr wrap="none">
            <a:spAutoFit/>
          </a:bodyPr>
          <a:lstStyle/>
          <a:p>
            <a:pPr lvl="0" fontAlgn="ctr">
              <a:lnSpc>
                <a:spcPct val="100000"/>
              </a:lnSpc>
              <a:spcBef>
                <a:spcPts val="0"/>
              </a:spcBef>
              <a:spcAft>
                <a:spcPts val="0"/>
              </a:spcAft>
              <a:defRPr/>
            </a:pPr>
            <a:r>
              <a:rPr lang="en-US" sz="3600" b="1" dirty="0" smtClean="0">
                <a:solidFill>
                  <a:srgbClr val="FF0000"/>
                </a:solidFill>
              </a:rPr>
              <a:t>B</a:t>
            </a:r>
            <a:r>
              <a:rPr lang="en-US" sz="1600" b="1" dirty="0" smtClean="0">
                <a:solidFill>
                  <a:srgbClr val="FF0000"/>
                </a:solidFill>
              </a:rPr>
              <a:t>&amp;</a:t>
            </a:r>
            <a:r>
              <a:rPr lang="en-US" sz="3600" b="1" dirty="0" smtClean="0">
                <a:solidFill>
                  <a:srgbClr val="FF0000"/>
                </a:solidFill>
              </a:rPr>
              <a:t>C</a:t>
            </a:r>
            <a:endParaRPr lang="en-US" sz="3600" b="1" dirty="0">
              <a:solidFill>
                <a:srgbClr val="FF0000"/>
              </a:solidFill>
            </a:endParaRPr>
          </a:p>
        </p:txBody>
      </p:sp>
      <p:sp>
        <p:nvSpPr>
          <p:cNvPr id="33" name="Content Placeholder 2"/>
          <p:cNvSpPr txBox="1">
            <a:spLocks/>
          </p:cNvSpPr>
          <p:nvPr/>
        </p:nvSpPr>
        <p:spPr>
          <a:xfrm>
            <a:off x="1121225" y="479456"/>
            <a:ext cx="789345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Calibration: </a:t>
            </a:r>
            <a:r>
              <a:rPr lang="en-US" b="0" dirty="0"/>
              <a:t>Range of delinquency limits – </a:t>
            </a:r>
            <a:r>
              <a:rPr lang="en-US" b="0" dirty="0" smtClean="0"/>
              <a:t>BSPR</a:t>
            </a:r>
            <a:endParaRPr lang="en-US" b="0" dirty="0"/>
          </a:p>
        </p:txBody>
      </p:sp>
      <p:graphicFrame>
        <p:nvGraphicFramePr>
          <p:cNvPr id="34" name="Table 33"/>
          <p:cNvGraphicFramePr>
            <a:graphicFrameLocks noGrp="1"/>
          </p:cNvGraphicFramePr>
          <p:nvPr>
            <p:extLst>
              <p:ext uri="{D42A27DB-BD31-4B8C-83A1-F6EECF244321}">
                <p14:modId xmlns:p14="http://schemas.microsoft.com/office/powerpoint/2010/main" val="2074266863"/>
              </p:ext>
            </p:extLst>
          </p:nvPr>
        </p:nvGraphicFramePr>
        <p:xfrm>
          <a:off x="355922" y="2142154"/>
          <a:ext cx="8891264" cy="2331336"/>
        </p:xfrm>
        <a:graphic>
          <a:graphicData uri="http://schemas.openxmlformats.org/drawingml/2006/table">
            <a:tbl>
              <a:tblPr firstRow="1" lastRow="1" bandRow="1"/>
              <a:tblGrid>
                <a:gridCol w="1838912"/>
                <a:gridCol w="1175392"/>
                <a:gridCol w="1175392"/>
                <a:gridCol w="1175392"/>
                <a:gridCol w="1175392"/>
                <a:gridCol w="1175392"/>
                <a:gridCol w="1175392"/>
              </a:tblGrid>
              <a:tr h="300073">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1200" b="1" kern="1200" dirty="0" smtClean="0">
                          <a:solidFill>
                            <a:schemeClr val="accent1"/>
                          </a:solidFill>
                          <a:latin typeface="Arial" panose="020B0604020202020204" pitchFamily="34" charset="0"/>
                          <a:ea typeface="+mn-ea"/>
                          <a:cs typeface="Arial" panose="020B0604020202020204" pitchFamily="34" charset="0"/>
                        </a:rPr>
                        <a:t>Sub-portfolio</a:t>
                      </a:r>
                      <a:endParaRPr lang="en-US" sz="1200" b="1" dirty="0" smtClean="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kern="1200" dirty="0" smtClean="0">
                          <a:solidFill>
                            <a:schemeClr val="accent1"/>
                          </a:solidFill>
                          <a:latin typeface="Arial" panose="020B0604020202020204" pitchFamily="34" charset="0"/>
                          <a:ea typeface="+mn-ea"/>
                          <a:cs typeface="Arial" panose="020B0604020202020204" pitchFamily="34" charset="0"/>
                        </a:rPr>
                        <a:t>60+</a:t>
                      </a:r>
                      <a:r>
                        <a:rPr lang="en-US" sz="1200" b="1" kern="1200" baseline="0" dirty="0" smtClean="0">
                          <a:solidFill>
                            <a:schemeClr val="accent1"/>
                          </a:solidFill>
                          <a:latin typeface="Arial" panose="020B0604020202020204" pitchFamily="34" charset="0"/>
                          <a:ea typeface="+mn-ea"/>
                          <a:cs typeface="Arial" panose="020B0604020202020204" pitchFamily="34" charset="0"/>
                        </a:rPr>
                        <a:t> DPD / NCO </a:t>
                      </a:r>
                    </a:p>
                    <a:p>
                      <a:pPr algn="ctr"/>
                      <a:r>
                        <a:rPr lang="en-US" sz="1200" b="1" kern="1200" baseline="0" dirty="0" smtClean="0">
                          <a:solidFill>
                            <a:schemeClr val="accent1"/>
                          </a:solidFill>
                          <a:latin typeface="Arial" panose="020B0604020202020204" pitchFamily="34" charset="0"/>
                          <a:ea typeface="+mn-ea"/>
                          <a:cs typeface="Arial" panose="020B0604020202020204" pitchFamily="34" charset="0"/>
                        </a:rPr>
                        <a:t>s</a:t>
                      </a:r>
                      <a:r>
                        <a:rPr lang="en-US" sz="1200" b="1" kern="1200" dirty="0" smtClean="0">
                          <a:solidFill>
                            <a:schemeClr val="accent1"/>
                          </a:solidFill>
                          <a:latin typeface="Arial" panose="020B0604020202020204" pitchFamily="34" charset="0"/>
                          <a:ea typeface="+mn-ea"/>
                          <a:cs typeface="Arial" panose="020B0604020202020204" pitchFamily="34" charset="0"/>
                        </a:rPr>
                        <a:t>calar range</a:t>
                      </a:r>
                      <a:r>
                        <a:rPr lang="en-US" sz="1200" b="1" kern="1200" baseline="30000" dirty="0" smtClean="0">
                          <a:solidFill>
                            <a:schemeClr val="accent1"/>
                          </a:solidFill>
                          <a:latin typeface="Arial" panose="020B0604020202020204" pitchFamily="34" charset="0"/>
                          <a:ea typeface="+mn-ea"/>
                          <a:cs typeface="Arial" panose="020B0604020202020204" pitchFamily="34" charset="0"/>
                        </a:rPr>
                        <a:t>1</a:t>
                      </a:r>
                      <a:endParaRPr lang="en-US" sz="1200" b="1" kern="1200" dirty="0" smtClean="0">
                        <a:solidFill>
                          <a:schemeClr val="accent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dirty="0" smtClean="0">
                          <a:solidFill>
                            <a:schemeClr val="accent1"/>
                          </a:solidFill>
                          <a:latin typeface="Arial" panose="020B0604020202020204" pitchFamily="34" charset="0"/>
                          <a:cs typeface="Arial" panose="020B0604020202020204" pitchFamily="34" charset="0"/>
                        </a:rPr>
                        <a:t>60+ DPD</a:t>
                      </a:r>
                      <a:r>
                        <a:rPr lang="en-US" sz="1200" b="1" baseline="0" dirty="0" smtClean="0">
                          <a:solidFill>
                            <a:schemeClr val="accent1"/>
                          </a:solidFill>
                          <a:latin typeface="Arial" panose="020B0604020202020204" pitchFamily="34" charset="0"/>
                          <a:cs typeface="Arial" panose="020B0604020202020204" pitchFamily="34" charset="0"/>
                        </a:rPr>
                        <a:t> limits range</a:t>
                      </a:r>
                      <a:endParaRPr lang="en-US" sz="1200" b="1" dirty="0">
                        <a:solidFill>
                          <a:schemeClr val="accent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000" b="1" dirty="0">
                        <a:solidFill>
                          <a:schemeClr val="bg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1200" b="1" dirty="0" smtClean="0">
                          <a:solidFill>
                            <a:schemeClr val="accent1"/>
                          </a:solidFill>
                          <a:latin typeface="Arial" panose="020B0604020202020204" pitchFamily="34" charset="0"/>
                          <a:cs typeface="Arial" panose="020B0604020202020204" pitchFamily="34" charset="0"/>
                        </a:rPr>
                        <a:t>Recommended limit </a:t>
                      </a: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b="1" dirty="0">
                        <a:solidFill>
                          <a:schemeClr val="tx1"/>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bg1"/>
                          </a:solidFill>
                          <a:latin typeface="Arial" panose="020B0604020202020204" pitchFamily="34" charset="0"/>
                          <a:cs typeface="Arial" panose="020B0604020202020204" pitchFamily="34" charset="0"/>
                        </a:rPr>
                        <a:t>Avg. </a:t>
                      </a:r>
                      <a:r>
                        <a:rPr lang="en-US" sz="1200" b="1" kern="1200" baseline="0" dirty="0" smtClean="0">
                          <a:solidFill>
                            <a:schemeClr val="bg1"/>
                          </a:solidFill>
                          <a:latin typeface="Arial" panose="020B0604020202020204" pitchFamily="34" charset="0"/>
                          <a:ea typeface="+mn-ea"/>
                          <a:cs typeface="Arial" panose="020B0604020202020204" pitchFamily="34" charset="0"/>
                        </a:rPr>
                        <a:t>60+ DPD </a:t>
                      </a:r>
                      <a:r>
                        <a:rPr lang="en-US" sz="1200" b="0" kern="1200" baseline="0" dirty="0" smtClean="0">
                          <a:solidFill>
                            <a:schemeClr val="bg1"/>
                          </a:solidFill>
                          <a:latin typeface="Arial" panose="020B0604020202020204" pitchFamily="34" charset="0"/>
                          <a:ea typeface="+mn-ea"/>
                          <a:cs typeface="Arial" panose="020B0604020202020204" pitchFamily="34" charset="0"/>
                        </a:rPr>
                        <a:t>(Jan’15-Mar’16)</a:t>
                      </a:r>
                      <a:endParaRPr lang="en-GB" sz="1200" b="0" i="0" kern="1200" dirty="0" smtClean="0">
                        <a:solidFill>
                          <a:schemeClr val="bg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606060"/>
                    </a:solidFill>
                  </a:tcPr>
                </a:tc>
              </a:tr>
              <a:tr h="300073">
                <a:tc vMerge="1">
                  <a:txBody>
                    <a:bodyPr/>
                    <a:lstStyle/>
                    <a:p>
                      <a:endParaRPr lang="en-US" sz="1000" b="1" dirty="0" smtClean="0">
                        <a:solidFill>
                          <a:srgbClr val="FF0000"/>
                        </a:solidFill>
                        <a:latin typeface="+mj-lt"/>
                        <a:cs typeface="Arial" panose="020B0604020202020204" pitchFamily="34" charset="0"/>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000" b="1" i="0" dirty="0">
                        <a:solidFill>
                          <a:schemeClr val="tx1"/>
                        </a:solidFill>
                        <a:latin typeface="+mj-lt"/>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tx1"/>
                          </a:solidFill>
                          <a:latin typeface="Arial" panose="020B0604020202020204" pitchFamily="34" charset="0"/>
                          <a:cs typeface="Arial" panose="020B0604020202020204" pitchFamily="34" charset="0"/>
                        </a:rPr>
                        <a:t>Amber</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bg1"/>
                          </a:solidFill>
                          <a:latin typeface="Arial" panose="020B0604020202020204" pitchFamily="34" charset="0"/>
                          <a:cs typeface="Arial" panose="020B0604020202020204" pitchFamily="34" charset="0"/>
                        </a:rPr>
                        <a:t>Red</a:t>
                      </a:r>
                      <a:endParaRPr lang="en-US" sz="12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tx1"/>
                          </a:solidFill>
                          <a:latin typeface="Arial" panose="020B0604020202020204" pitchFamily="34" charset="0"/>
                          <a:cs typeface="Arial" panose="020B0604020202020204" pitchFamily="34" charset="0"/>
                        </a:rPr>
                        <a:t>Amber</a:t>
                      </a:r>
                      <a:endParaRPr lang="en-US" sz="1200" b="1" dirty="0">
                        <a:solidFill>
                          <a:schemeClr val="tx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en-US" sz="1200" b="1" dirty="0" smtClean="0">
                          <a:solidFill>
                            <a:schemeClr val="bg1"/>
                          </a:solidFill>
                          <a:latin typeface="Arial" panose="020B0604020202020204" pitchFamily="34" charset="0"/>
                          <a:cs typeface="Arial" panose="020B0604020202020204" pitchFamily="34" charset="0"/>
                        </a:rPr>
                        <a:t>Red</a:t>
                      </a:r>
                      <a:endParaRPr lang="en-US" sz="1200" b="1" dirty="0">
                        <a:solidFill>
                          <a:schemeClr val="bg1"/>
                        </a:solidFill>
                        <a:latin typeface="Arial" panose="020B0604020202020204" pitchFamily="34" charset="0"/>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100" b="0" i="0" kern="1200" dirty="0" smtClean="0">
                        <a:solidFill>
                          <a:schemeClr val="bg1"/>
                        </a:solidFill>
                        <a:latin typeface="+mn-lt"/>
                        <a:ea typeface="+mn-ea"/>
                        <a:cs typeface="+mn-cs"/>
                      </a:endParaRPr>
                    </a:p>
                  </a:txBody>
                  <a:tcPr marL="36576" marR="36576" marT="27432" marB="27432"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r>
              <a:tr h="346238">
                <a:tc>
                  <a:txBody>
                    <a:bodyPr/>
                    <a:lstStyle/>
                    <a:p>
                      <a:pPr marL="0" indent="0" algn="l" defTabSz="914400" rtl="0" eaLnBrk="1" latinLnBrk="0" hangingPunct="1"/>
                      <a:r>
                        <a:rPr lang="en-US" sz="1200" b="1" kern="1200" dirty="0" smtClean="0">
                          <a:solidFill>
                            <a:schemeClr val="tx1"/>
                          </a:solidFill>
                          <a:latin typeface="Arial" panose="020B0604020202020204" pitchFamily="34" charset="0"/>
                          <a:ea typeface="+mn-ea"/>
                          <a:cs typeface="Arial" panose="020B0604020202020204" pitchFamily="34" charset="0"/>
                        </a:rPr>
                        <a:t>BSPR</a:t>
                      </a:r>
                      <a:endParaRPr lang="en-US" sz="1200" b="1" kern="1200" dirty="0">
                        <a:solidFill>
                          <a:schemeClr val="tx1"/>
                        </a:solidFill>
                        <a:latin typeface="Arial" panose="020B0604020202020204" pitchFamily="34" charset="0"/>
                        <a:ea typeface="+mn-ea"/>
                        <a:cs typeface="Arial" panose="020B0604020202020204" pitchFamily="34" charset="0"/>
                      </a:endParaRPr>
                    </a:p>
                  </a:txBody>
                  <a:tcPr marL="36576" marR="36576"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3.3 - 3.7</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5.3 - 7.0%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1" i="0" u="none" strike="noStrike" dirty="0" smtClean="0">
                          <a:solidFill>
                            <a:schemeClr val="tx1"/>
                          </a:solidFill>
                          <a:effectLst/>
                          <a:latin typeface="Arial" panose="020B0604020202020204" pitchFamily="34" charset="0"/>
                          <a:cs typeface="Arial" panose="020B0604020202020204" pitchFamily="34" charset="0"/>
                        </a:rPr>
                        <a:t>6.0 </a:t>
                      </a:r>
                      <a:r>
                        <a:rPr lang="en-US" sz="1200" b="1" i="0" u="none" strike="noStrike" dirty="0">
                          <a:solidFill>
                            <a:schemeClr val="tx1"/>
                          </a:solidFill>
                          <a:effectLst/>
                          <a:latin typeface="Arial" panose="020B0604020202020204" pitchFamily="34" charset="0"/>
                          <a:cs typeface="Arial" panose="020B0604020202020204" pitchFamily="34" charset="0"/>
                        </a:rPr>
                        <a:t>- </a:t>
                      </a:r>
                      <a:r>
                        <a:rPr lang="en-US" sz="1200" b="1" i="0" u="none" strike="noStrike" dirty="0" smtClean="0">
                          <a:solidFill>
                            <a:schemeClr val="tx1"/>
                          </a:solidFill>
                          <a:effectLst/>
                          <a:latin typeface="Arial" panose="020B0604020202020204" pitchFamily="34" charset="0"/>
                          <a:cs typeface="Arial" panose="020B0604020202020204" pitchFamily="34" charset="0"/>
                        </a:rPr>
                        <a:t>8.0%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1" i="0" u="none" strike="noStrike" dirty="0">
                          <a:effectLst/>
                          <a:latin typeface="Arial"/>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1" i="0" u="none" strike="noStrike">
                          <a:effectLst/>
                          <a:latin typeface="Arial"/>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1" i="0" u="none" strike="noStrike" dirty="0" smtClean="0">
                          <a:solidFill>
                            <a:schemeClr val="tx1"/>
                          </a:solidFill>
                          <a:effectLst/>
                          <a:latin typeface="Arial" panose="020B0604020202020204" pitchFamily="34" charset="0"/>
                          <a:cs typeface="Arial" panose="020B0604020202020204" pitchFamily="34" charset="0"/>
                        </a:rPr>
                        <a:t>4.3%</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Mortgages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5.8 - 6.9</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9.7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11.4%</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10.9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12.9%</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dirty="0">
                          <a:effectLst/>
                          <a:latin typeface="Arial"/>
                        </a:rPr>
                        <a:t>11.7%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12.7%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9.5%</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Commercial and Other</a:t>
                      </a:r>
                      <a:r>
                        <a:rPr lang="en-US" sz="1200" b="0" i="0" u="none" strike="noStrike" baseline="30000" dirty="0" smtClean="0">
                          <a:solidFill>
                            <a:schemeClr val="tx1"/>
                          </a:solidFill>
                          <a:effectLst/>
                          <a:latin typeface="Arial" panose="020B0604020202020204" pitchFamily="34" charset="0"/>
                          <a:cs typeface="Arial" panose="020B0604020202020204" pitchFamily="34" charset="0"/>
                        </a:rPr>
                        <a:t>1</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6.1 - 9.6</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baseline="0" dirty="0" smtClean="0">
                          <a:solidFill>
                            <a:schemeClr val="tx1"/>
                          </a:solidFill>
                          <a:effectLst/>
                          <a:latin typeface="Arial" panose="020B0604020202020204" pitchFamily="34" charset="0"/>
                          <a:cs typeface="Arial" panose="020B0604020202020204" pitchFamily="34" charset="0"/>
                        </a:rPr>
                        <a:t>3.3 </a:t>
                      </a:r>
                      <a:r>
                        <a:rPr lang="en-US" sz="1200" b="0" i="0" u="none" strike="noStrike" dirty="0" smtClean="0">
                          <a:solidFill>
                            <a:schemeClr val="tx1"/>
                          </a:solidFill>
                          <a:effectLst/>
                          <a:latin typeface="Arial" panose="020B0604020202020204" pitchFamily="34" charset="0"/>
                          <a:cs typeface="Arial" panose="020B0604020202020204" pitchFamily="34" charset="0"/>
                        </a:rPr>
                        <a:t>- 5.3%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3.9 - 6.2%</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a:effectLst/>
                          <a:latin typeface="Arial"/>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1.8%</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Personal Lending</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0.2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0.3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1.3 - 1.8%</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baseline="0" dirty="0" smtClean="0">
                          <a:solidFill>
                            <a:schemeClr val="tx1"/>
                          </a:solidFill>
                          <a:effectLst/>
                          <a:latin typeface="Arial" panose="020B0604020202020204" pitchFamily="34" charset="0"/>
                          <a:cs typeface="Arial" panose="020B0604020202020204" pitchFamily="34" charset="0"/>
                        </a:rPr>
                        <a:t>1.5 </a:t>
                      </a:r>
                      <a:r>
                        <a:rPr lang="en-US" sz="1200" b="0" i="0" u="none" strike="noStrike" dirty="0" smtClean="0">
                          <a:solidFill>
                            <a:schemeClr val="tx1"/>
                          </a:solidFill>
                          <a:effectLst/>
                          <a:latin typeface="Arial" panose="020B0604020202020204" pitchFamily="34" charset="0"/>
                          <a:cs typeface="Arial" panose="020B0604020202020204" pitchFamily="34" charset="0"/>
                        </a:rPr>
                        <a:t>- 2.0%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a:effectLst/>
                          <a:latin typeface="Arial"/>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1.3%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r h="346238">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Credit Cards</a:t>
                      </a:r>
                      <a:endParaRPr lang="en-US" sz="1200" b="0" i="0" u="none" strike="noStrike" baseline="30000" dirty="0">
                        <a:solidFill>
                          <a:schemeClr val="tx1"/>
                        </a:solidFill>
                        <a:effectLst/>
                        <a:latin typeface="Arial" panose="020B0604020202020204" pitchFamily="34" charset="0"/>
                        <a:cs typeface="Arial" panose="020B0604020202020204" pitchFamily="34" charset="0"/>
                      </a:endParaRPr>
                    </a:p>
                  </a:txBody>
                  <a:tcPr marL="2286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0.3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0.4</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2.1 </a:t>
                      </a:r>
                      <a:r>
                        <a:rPr lang="en-US" sz="1200" b="0" i="0" u="none" strike="noStrike" dirty="0">
                          <a:solidFill>
                            <a:schemeClr val="tx1"/>
                          </a:solidFill>
                          <a:effectLst/>
                          <a:latin typeface="Arial" panose="020B0604020202020204" pitchFamily="34" charset="0"/>
                          <a:cs typeface="Arial" panose="020B0604020202020204" pitchFamily="34" charset="0"/>
                        </a:rPr>
                        <a:t>- </a:t>
                      </a:r>
                      <a:r>
                        <a:rPr lang="en-US" sz="1200" b="0" i="0" u="none" strike="noStrike" dirty="0" smtClean="0">
                          <a:solidFill>
                            <a:schemeClr val="tx1"/>
                          </a:solidFill>
                          <a:effectLst/>
                          <a:latin typeface="Arial" panose="020B0604020202020204" pitchFamily="34" charset="0"/>
                          <a:cs typeface="Arial" panose="020B0604020202020204" pitchFamily="34" charset="0"/>
                        </a:rPr>
                        <a:t>2.6%</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smtClean="0">
                          <a:solidFill>
                            <a:schemeClr val="tx1"/>
                          </a:solidFill>
                          <a:effectLst/>
                          <a:latin typeface="Arial" panose="020B0604020202020204" pitchFamily="34" charset="0"/>
                          <a:cs typeface="Arial" panose="020B0604020202020204" pitchFamily="34" charset="0"/>
                        </a:rPr>
                        <a:t>2.4 - 3.0%</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ctr"/>
                      <a:r>
                        <a:rPr lang="en-US" sz="1200" b="0" i="0" u="none" strike="noStrike" dirty="0">
                          <a:effectLst/>
                          <a:latin typeface="Arial"/>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ctr"/>
                      <a:r>
                        <a:rPr lang="en-US" sz="1200" b="0" i="0" u="none" strike="noStrike" dirty="0">
                          <a:effectLst/>
                          <a:latin typeface="Arial"/>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1200" b="0" i="0" u="none" strike="noStrike" dirty="0" smtClean="0">
                          <a:solidFill>
                            <a:schemeClr val="tx1"/>
                          </a:solidFill>
                          <a:effectLst/>
                          <a:latin typeface="Arial" panose="020B0604020202020204" pitchFamily="34" charset="0"/>
                          <a:cs typeface="Arial" panose="020B0604020202020204" pitchFamily="34" charset="0"/>
                        </a:rPr>
                        <a:t>2.3%</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lumMod val="40000"/>
                        <a:lumOff val="60000"/>
                      </a:srgbClr>
                    </a:solidFill>
                  </a:tcPr>
                </a:tc>
              </a:tr>
            </a:tbl>
          </a:graphicData>
        </a:graphic>
      </p:graphicFrame>
      <p:sp>
        <p:nvSpPr>
          <p:cNvPr id="16" name="Rectangle 15"/>
          <p:cNvSpPr/>
          <p:nvPr/>
        </p:nvSpPr>
        <p:spPr>
          <a:xfrm>
            <a:off x="5688265" y="2739507"/>
            <a:ext cx="2328174" cy="1736800"/>
          </a:xfrm>
          <a:prstGeom prst="rect">
            <a:avLst/>
          </a:prstGeom>
          <a:noFill/>
          <a:ln w="28575" cap="flat" cmpd="sng" algn="ctr">
            <a:solidFill>
              <a:srgbClr val="FF0000"/>
            </a:solidFill>
            <a:prstDash val="solid"/>
          </a:ln>
          <a:effectLst/>
        </p:spPr>
        <p:txBody>
          <a:bodyPr lIns="73152" tIns="73152" rIns="73152" bIns="7315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5858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40724286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260"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graphicFrame>
        <p:nvGraphicFramePr>
          <p:cNvPr id="30" name="Object 29"/>
          <p:cNvGraphicFramePr>
            <a:graphicFrameLocks/>
          </p:cNvGraphicFramePr>
          <p:nvPr>
            <p:custDataLst>
              <p:tags r:id="rId4"/>
            </p:custDataLst>
            <p:extLst>
              <p:ext uri="{D42A27DB-BD31-4B8C-83A1-F6EECF244321}">
                <p14:modId xmlns:p14="http://schemas.microsoft.com/office/powerpoint/2010/main" val="1351058988"/>
              </p:ext>
            </p:extLst>
          </p:nvPr>
        </p:nvGraphicFramePr>
        <p:xfrm>
          <a:off x="838200" y="2057400"/>
          <a:ext cx="8277120" cy="2857500"/>
        </p:xfrm>
        <a:graphic>
          <a:graphicData uri="http://schemas.openxmlformats.org/presentationml/2006/ole">
            <mc:AlternateContent xmlns:mc="http://schemas.openxmlformats.org/markup-compatibility/2006">
              <mc:Choice xmlns:v="urn:schemas-microsoft-com:vml" Requires="v">
                <p:oleObj spid="_x0000_s297261" name="Chart" r:id="rId39" imgW="8277120" imgH="2857500" progId="MSGraph.Chart.8">
                  <p:embed followColorScheme="full"/>
                </p:oleObj>
              </mc:Choice>
              <mc:Fallback>
                <p:oleObj name="Chart" r:id="rId39" imgW="8277120" imgH="2857500" progId="MSGraph.Chart.8">
                  <p:embed followColorScheme="full"/>
                  <p:pic>
                    <p:nvPicPr>
                      <p:cNvPr id="0" name=""/>
                      <p:cNvPicPr/>
                      <p:nvPr/>
                    </p:nvPicPr>
                    <p:blipFill>
                      <a:blip r:embed="rId40"/>
                      <a:stretch>
                        <a:fillRect/>
                      </a:stretch>
                    </p:blipFill>
                    <p:spPr>
                      <a:xfrm>
                        <a:off x="838200" y="2057400"/>
                        <a:ext cx="8277120" cy="2857500"/>
                      </a:xfrm>
                      <a:prstGeom prst="rect">
                        <a:avLst/>
                      </a:prstGeom>
                    </p:spPr>
                  </p:pic>
                </p:oleObj>
              </mc:Fallback>
            </mc:AlternateContent>
          </a:graphicData>
        </a:graphic>
      </p:graphicFrame>
      <p:sp>
        <p:nvSpPr>
          <p:cNvPr id="58" name="Text Placeholder 7"/>
          <p:cNvSpPr>
            <a:spLocks noGrp="1"/>
          </p:cNvSpPr>
          <p:nvPr>
            <p:custDataLst>
              <p:tags r:id="rId5"/>
            </p:custDataLst>
          </p:nvPr>
        </p:nvSpPr>
        <p:spPr bwMode="gray">
          <a:xfrm>
            <a:off x="475932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C720F72-5C4F-4A10-B425-834AA88060BF}" type="datetime'''''A''''''''''''''u''''''''g-''''''''''''''1''''''''''''5'''">
              <a:rPr lang="en-US" sz="1000">
                <a:latin typeface="Arial"/>
                <a:cs typeface="Arial"/>
                <a:sym typeface="Arial"/>
              </a:rPr>
              <a:pPr marL="0" indent="0" algn="ctr">
                <a:lnSpc>
                  <a:spcPct val="100000"/>
                </a:lnSpc>
                <a:spcBef>
                  <a:spcPct val="0"/>
                </a:spcBef>
                <a:buNone/>
              </a:pPr>
              <a:t>Aug-15</a:t>
            </a:fld>
            <a:endParaRPr lang="en-GB" sz="1000" dirty="0">
              <a:latin typeface="Arial"/>
              <a:cs typeface="Arial"/>
              <a:sym typeface="Arial"/>
            </a:endParaRPr>
          </a:p>
        </p:txBody>
      </p:sp>
      <p:sp>
        <p:nvSpPr>
          <p:cNvPr id="59" name="Text Placeholder 8"/>
          <p:cNvSpPr>
            <a:spLocks noGrp="1"/>
          </p:cNvSpPr>
          <p:nvPr>
            <p:custDataLst>
              <p:tags r:id="rId6"/>
            </p:custDataLst>
          </p:nvPr>
        </p:nvSpPr>
        <p:spPr bwMode="gray">
          <a:xfrm>
            <a:off x="5935663" y="4927600"/>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21FD611-A443-4CF0-880B-ECAA44BBC22D}" type="datetime'''O''''''''c''''''''''''t''''-1''''''''''5'''''">
              <a:rPr lang="en-US" sz="1000">
                <a:latin typeface="Arial"/>
                <a:cs typeface="Arial"/>
                <a:sym typeface="Arial"/>
              </a:rPr>
              <a:pPr marL="0" indent="0" algn="ctr">
                <a:lnSpc>
                  <a:spcPct val="100000"/>
                </a:lnSpc>
                <a:spcBef>
                  <a:spcPct val="0"/>
                </a:spcBef>
                <a:buNone/>
              </a:pPr>
              <a:t>Oct-15</a:t>
            </a:fld>
            <a:endParaRPr lang="en-GB" sz="1000" dirty="0">
              <a:latin typeface="Arial"/>
              <a:cs typeface="Arial"/>
              <a:sym typeface="Arial"/>
            </a:endParaRPr>
          </a:p>
        </p:txBody>
      </p:sp>
      <p:sp>
        <p:nvSpPr>
          <p:cNvPr id="56" name="Text Placeholder 2"/>
          <p:cNvSpPr>
            <a:spLocks noGrp="1"/>
          </p:cNvSpPr>
          <p:nvPr>
            <p:custDataLst>
              <p:tags r:id="rId7"/>
            </p:custDataLst>
          </p:nvPr>
        </p:nvSpPr>
        <p:spPr bwMode="gray">
          <a:xfrm>
            <a:off x="2459038" y="4927600"/>
            <a:ext cx="37941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A38092E-89FF-4CE3-9BFA-73964FD71793}" type="datetime'''''''''''''A''pr-''''''1''''''''''''''''''''''''''''''5'''''">
              <a:rPr lang="en-US" sz="1000">
                <a:latin typeface="Arial"/>
                <a:cs typeface="Arial"/>
                <a:sym typeface="Arial"/>
              </a:rPr>
              <a:pPr marL="0" indent="0" algn="ctr">
                <a:lnSpc>
                  <a:spcPct val="100000"/>
                </a:lnSpc>
                <a:spcBef>
                  <a:spcPct val="0"/>
                </a:spcBef>
                <a:buNone/>
              </a:pPr>
              <a:t>Apr-15</a:t>
            </a:fld>
            <a:endParaRPr lang="en-GB" sz="1000" dirty="0">
              <a:latin typeface="Arial"/>
              <a:cs typeface="Arial"/>
              <a:sym typeface="Arial"/>
            </a:endParaRPr>
          </a:p>
        </p:txBody>
      </p:sp>
      <p:sp>
        <p:nvSpPr>
          <p:cNvPr id="55" name="Text Placeholder 1"/>
          <p:cNvSpPr>
            <a:spLocks noGrp="1"/>
          </p:cNvSpPr>
          <p:nvPr>
            <p:custDataLst>
              <p:tags r:id="rId8"/>
            </p:custDataLst>
          </p:nvPr>
        </p:nvSpPr>
        <p:spPr bwMode="gray">
          <a:xfrm>
            <a:off x="1323975" y="4927600"/>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ADBFCEB-CAFA-4F42-9C0D-38AA06C1E949}" type="datetime'''F''''''''''''e''b''''''''-''''''''1''''''5'''''''''''''">
              <a:rPr lang="en-US" sz="1000">
                <a:latin typeface="Arial"/>
                <a:cs typeface="Arial"/>
                <a:sym typeface="Arial"/>
              </a:rPr>
              <a:pPr marL="0" indent="0" algn="ctr">
                <a:lnSpc>
                  <a:spcPct val="100000"/>
                </a:lnSpc>
                <a:spcBef>
                  <a:spcPct val="0"/>
                </a:spcBef>
                <a:buNone/>
              </a:pPr>
              <a:t>Feb-15</a:t>
            </a:fld>
            <a:endParaRPr lang="en-GB" sz="1000" dirty="0">
              <a:latin typeface="Arial"/>
              <a:cs typeface="Arial"/>
              <a:sym typeface="Arial"/>
            </a:endParaRPr>
          </a:p>
        </p:txBody>
      </p:sp>
      <p:sp>
        <p:nvSpPr>
          <p:cNvPr id="60" name="Text Placeholder 10"/>
          <p:cNvSpPr>
            <a:spLocks noGrp="1"/>
          </p:cNvSpPr>
          <p:nvPr>
            <p:custDataLst>
              <p:tags r:id="rId9"/>
            </p:custDataLst>
          </p:nvPr>
        </p:nvSpPr>
        <p:spPr bwMode="gray">
          <a:xfrm>
            <a:off x="7073900"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DB7D9C7-6232-46E0-962F-D087A0544E4A}" type="datetime'''D''''''''''''e''''''c-''''''''''''''15'''''''">
              <a:rPr lang="en-US" sz="1000">
                <a:latin typeface="Arial"/>
                <a:cs typeface="Arial"/>
                <a:sym typeface="Arial"/>
              </a:rPr>
              <a:pPr marL="0" indent="0" algn="ctr">
                <a:lnSpc>
                  <a:spcPct val="100000"/>
                </a:lnSpc>
                <a:spcBef>
                  <a:spcPct val="0"/>
                </a:spcBef>
                <a:buNone/>
              </a:pPr>
              <a:t>Dec-15</a:t>
            </a:fld>
            <a:endParaRPr lang="en-GB" sz="1000" dirty="0">
              <a:latin typeface="Arial"/>
              <a:cs typeface="Arial"/>
              <a:sym typeface="Arial"/>
            </a:endParaRPr>
          </a:p>
        </p:txBody>
      </p:sp>
      <p:sp>
        <p:nvSpPr>
          <p:cNvPr id="61" name="Text Placeholder 12"/>
          <p:cNvSpPr>
            <a:spLocks noGrp="1"/>
          </p:cNvSpPr>
          <p:nvPr>
            <p:custDataLst>
              <p:tags r:id="rId10"/>
            </p:custDataLst>
          </p:nvPr>
        </p:nvSpPr>
        <p:spPr bwMode="gray">
          <a:xfrm>
            <a:off x="8258175" y="4927600"/>
            <a:ext cx="4000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A4DB052-D1B8-472E-95C2-991C89AF4B0F}" type="datetime'''''''''''''''''''F''e''''''''''b''''''''-''''1''''6'''''">
              <a:rPr lang="en-US" sz="1000">
                <a:latin typeface="Arial"/>
                <a:cs typeface="Arial"/>
                <a:sym typeface="Arial"/>
              </a:rPr>
              <a:pPr marL="0" indent="0" algn="ctr">
                <a:lnSpc>
                  <a:spcPct val="100000"/>
                </a:lnSpc>
                <a:spcBef>
                  <a:spcPct val="0"/>
                </a:spcBef>
                <a:buNone/>
              </a:pPr>
              <a:t>Feb-16</a:t>
            </a:fld>
            <a:endParaRPr lang="en-GB" sz="1000" dirty="0">
              <a:latin typeface="Arial"/>
              <a:cs typeface="Arial"/>
              <a:sym typeface="Arial"/>
            </a:endParaRPr>
          </a:p>
        </p:txBody>
      </p:sp>
      <p:sp>
        <p:nvSpPr>
          <p:cNvPr id="71" name="Text Placeholder 22"/>
          <p:cNvSpPr>
            <a:spLocks noGrp="1"/>
          </p:cNvSpPr>
          <p:nvPr>
            <p:custDataLst>
              <p:tags r:id="rId11"/>
            </p:custDataLst>
          </p:nvPr>
        </p:nvSpPr>
        <p:spPr bwMode="gray">
          <a:xfrm>
            <a:off x="657225" y="37338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83E048C1-5DEF-46DF-966F-2B337B97C8C0}" type="datetime'''''''''''3''''''''''''''''''.''''''''''''''''0'''''''''">
              <a:rPr lang="en-US" sz="1000">
                <a:latin typeface="Arial"/>
                <a:cs typeface="Arial"/>
                <a:sym typeface="Arial"/>
              </a:rPr>
              <a:pPr marL="0" indent="0" algn="r">
                <a:lnSpc>
                  <a:spcPct val="100000"/>
                </a:lnSpc>
                <a:spcBef>
                  <a:spcPct val="0"/>
                </a:spcBef>
                <a:buNone/>
              </a:pPr>
              <a:t>3.0</a:t>
            </a:fld>
            <a:endParaRPr lang="en-US" sz="1000" dirty="0">
              <a:latin typeface="Arial"/>
              <a:cs typeface="Arial"/>
              <a:sym typeface="Arial"/>
            </a:endParaRPr>
          </a:p>
        </p:txBody>
      </p:sp>
      <p:sp>
        <p:nvSpPr>
          <p:cNvPr id="70" name="Text Placeholder 21"/>
          <p:cNvSpPr>
            <a:spLocks noGrp="1"/>
          </p:cNvSpPr>
          <p:nvPr>
            <p:custDataLst>
              <p:tags r:id="rId12"/>
            </p:custDataLst>
          </p:nvPr>
        </p:nvSpPr>
        <p:spPr bwMode="gray">
          <a:xfrm>
            <a:off x="657225" y="40671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A63969B-B7F4-4E29-9A0E-F1F0DFEFD339}" type="datetime'2''''''''''''.''''''''''''''''''''''''''''''0'''''''">
              <a:rPr lang="en-US" sz="1000">
                <a:latin typeface="Arial"/>
                <a:cs typeface="Arial"/>
                <a:sym typeface="Arial"/>
              </a:rPr>
              <a:pPr marL="0" indent="0" algn="r">
                <a:lnSpc>
                  <a:spcPct val="100000"/>
                </a:lnSpc>
                <a:spcBef>
                  <a:spcPct val="0"/>
                </a:spcBef>
                <a:buNone/>
              </a:pPr>
              <a:t>2.0</a:t>
            </a:fld>
            <a:endParaRPr lang="en-US" sz="1000" dirty="0">
              <a:latin typeface="Arial"/>
              <a:cs typeface="Arial"/>
              <a:sym typeface="Arial"/>
            </a:endParaRPr>
          </a:p>
        </p:txBody>
      </p:sp>
      <p:sp>
        <p:nvSpPr>
          <p:cNvPr id="69" name="Text Placeholder 20"/>
          <p:cNvSpPr>
            <a:spLocks noGrp="1"/>
          </p:cNvSpPr>
          <p:nvPr>
            <p:custDataLst>
              <p:tags r:id="rId13"/>
            </p:custDataLst>
          </p:nvPr>
        </p:nvSpPr>
        <p:spPr bwMode="gray">
          <a:xfrm>
            <a:off x="657225" y="44005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D8B8641-424A-487D-B9BE-472EA25A93D4}" type="datetime'''''1''''''''''''''''''''''''''''.''''0'''">
              <a:rPr lang="en-US" sz="1000">
                <a:latin typeface="Arial"/>
                <a:cs typeface="Arial"/>
                <a:sym typeface="Arial"/>
              </a:rPr>
              <a:pPr marL="0" indent="0" algn="r">
                <a:lnSpc>
                  <a:spcPct val="100000"/>
                </a:lnSpc>
                <a:spcBef>
                  <a:spcPct val="0"/>
                </a:spcBef>
                <a:buNone/>
              </a:pPr>
              <a:t>1.0</a:t>
            </a:fld>
            <a:endParaRPr lang="en-US" sz="1000" dirty="0">
              <a:latin typeface="Arial"/>
              <a:cs typeface="Arial"/>
              <a:sym typeface="Arial"/>
            </a:endParaRPr>
          </a:p>
        </p:txBody>
      </p:sp>
      <p:sp>
        <p:nvSpPr>
          <p:cNvPr id="36" name="Text Placeholder 6252"/>
          <p:cNvSpPr>
            <a:spLocks noGrp="1"/>
          </p:cNvSpPr>
          <p:nvPr>
            <p:custDataLst>
              <p:tags r:id="rId14"/>
            </p:custDataLst>
          </p:nvPr>
        </p:nvSpPr>
        <p:spPr bwMode="gray">
          <a:xfrm>
            <a:off x="657225" y="4733925"/>
            <a:ext cx="1746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19CE39AD-C264-40B6-8FAB-C0AD1C0F6054}" type="datetime'0''''''''''''''''''''''''''''''''''.''0'''''''''''''''''''">
              <a:rPr lang="en-US" sz="1000">
                <a:latin typeface="Arial"/>
                <a:cs typeface="Arial"/>
                <a:sym typeface="Arial"/>
              </a:rPr>
              <a:pPr/>
              <a:t>0.0</a:t>
            </a:fld>
            <a:endParaRPr lang="en-GB" sz="1000" dirty="0">
              <a:latin typeface="Arial"/>
              <a:cs typeface="Arial"/>
              <a:sym typeface="Arial"/>
            </a:endParaRPr>
          </a:p>
        </p:txBody>
      </p:sp>
      <p:sp>
        <p:nvSpPr>
          <p:cNvPr id="107" name="Text Placeholder 62"/>
          <p:cNvSpPr>
            <a:spLocks noGrp="1"/>
          </p:cNvSpPr>
          <p:nvPr>
            <p:custDataLst>
              <p:tags r:id="rId15"/>
            </p:custDataLst>
          </p:nvPr>
        </p:nvSpPr>
        <p:spPr bwMode="gray">
          <a:xfrm>
            <a:off x="881062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7CF70A-85E4-47E1-AA93-041DB419EAFD}"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06" name="Text Placeholder 61"/>
          <p:cNvSpPr>
            <a:spLocks noGrp="1"/>
          </p:cNvSpPr>
          <p:nvPr>
            <p:custDataLst>
              <p:tags r:id="rId16"/>
            </p:custDataLst>
          </p:nvPr>
        </p:nvSpPr>
        <p:spPr bwMode="gray">
          <a:xfrm>
            <a:off x="767556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6BCB768-B659-4561-B964-9655EB113C3F}" type="datetime'''J''''''''a''''''n''''-''''''''''1''6'''''''">
              <a:rPr lang="en-US" sz="1000">
                <a:latin typeface="Arial"/>
                <a:cs typeface="Arial"/>
                <a:sym typeface="Arial"/>
              </a:rPr>
              <a:pPr marL="0" indent="0" algn="ctr">
                <a:lnSpc>
                  <a:spcPct val="100000"/>
                </a:lnSpc>
                <a:spcBef>
                  <a:spcPct val="0"/>
                </a:spcBef>
                <a:buNone/>
              </a:pPr>
              <a:t>Jan-16</a:t>
            </a:fld>
            <a:endParaRPr lang="en-US" sz="1000" dirty="0">
              <a:latin typeface="Arial"/>
              <a:cs typeface="Arial"/>
              <a:sym typeface="Arial"/>
            </a:endParaRPr>
          </a:p>
        </p:txBody>
      </p:sp>
      <p:sp>
        <p:nvSpPr>
          <p:cNvPr id="105" name="Text Placeholder 60"/>
          <p:cNvSpPr>
            <a:spLocks noGrp="1"/>
          </p:cNvSpPr>
          <p:nvPr>
            <p:custDataLst>
              <p:tags r:id="rId17"/>
            </p:custDataLst>
          </p:nvPr>
        </p:nvSpPr>
        <p:spPr bwMode="gray">
          <a:xfrm>
            <a:off x="6511925" y="4927600"/>
            <a:ext cx="4079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9EA3667-9DE8-418B-B9CB-745077F1F258}" type="datetime'''''''''N''''''''''ov''''''''''-''''1''''''''''''5'">
              <a:rPr lang="en-US" sz="1000">
                <a:latin typeface="Arial"/>
                <a:cs typeface="Arial"/>
                <a:sym typeface="Arial"/>
              </a:rPr>
              <a:pPr marL="0" indent="0" algn="ctr">
                <a:lnSpc>
                  <a:spcPct val="100000"/>
                </a:lnSpc>
                <a:spcBef>
                  <a:spcPct val="0"/>
                </a:spcBef>
                <a:buNone/>
              </a:pPr>
              <a:t>Nov-15</a:t>
            </a:fld>
            <a:endParaRPr lang="en-US" sz="1000" dirty="0">
              <a:latin typeface="Arial"/>
              <a:cs typeface="Arial"/>
              <a:sym typeface="Arial"/>
            </a:endParaRPr>
          </a:p>
        </p:txBody>
      </p:sp>
      <p:sp>
        <p:nvSpPr>
          <p:cNvPr id="76" name="Text Placeholder 27"/>
          <p:cNvSpPr>
            <a:spLocks noGrp="1"/>
          </p:cNvSpPr>
          <p:nvPr>
            <p:custDataLst>
              <p:tags r:id="rId18"/>
            </p:custDataLst>
          </p:nvPr>
        </p:nvSpPr>
        <p:spPr bwMode="gray">
          <a:xfrm>
            <a:off x="657225" y="20764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388186AF-5BFC-47FE-A42A-0B5AC76C6911}" type="datetime'''''''''''''''''''8''''''''''.''''''''''0'''''''''''''">
              <a:rPr lang="en-US" sz="1000">
                <a:latin typeface="Arial"/>
                <a:cs typeface="Arial"/>
                <a:sym typeface="Arial"/>
              </a:rPr>
              <a:pPr marL="0" indent="0" algn="r">
                <a:lnSpc>
                  <a:spcPct val="100000"/>
                </a:lnSpc>
                <a:spcBef>
                  <a:spcPct val="0"/>
                </a:spcBef>
                <a:buNone/>
              </a:pPr>
              <a:t>8.0</a:t>
            </a:fld>
            <a:endParaRPr lang="en-US" sz="1000" dirty="0">
              <a:latin typeface="Arial"/>
              <a:cs typeface="Arial"/>
              <a:sym typeface="Arial"/>
            </a:endParaRPr>
          </a:p>
        </p:txBody>
      </p:sp>
      <p:sp>
        <p:nvSpPr>
          <p:cNvPr id="75" name="Text Placeholder 26"/>
          <p:cNvSpPr>
            <a:spLocks noGrp="1"/>
          </p:cNvSpPr>
          <p:nvPr>
            <p:custDataLst>
              <p:tags r:id="rId19"/>
            </p:custDataLst>
          </p:nvPr>
        </p:nvSpPr>
        <p:spPr bwMode="gray">
          <a:xfrm>
            <a:off x="657225" y="240982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6C8F4F04-9250-4A79-8F1E-89B8012060EA}" type="datetime'''''''''7''''''''''.''''''''''''''''''0'''''''''''''''''">
              <a:rPr lang="en-US" sz="1000">
                <a:latin typeface="Arial"/>
                <a:cs typeface="Arial"/>
                <a:sym typeface="Arial"/>
              </a:rPr>
              <a:pPr marL="0" indent="0" algn="r">
                <a:lnSpc>
                  <a:spcPct val="100000"/>
                </a:lnSpc>
                <a:spcBef>
                  <a:spcPct val="0"/>
                </a:spcBef>
                <a:buNone/>
              </a:pPr>
              <a:t>7.0</a:t>
            </a:fld>
            <a:endParaRPr lang="en-US" sz="1000" dirty="0">
              <a:latin typeface="Arial"/>
              <a:cs typeface="Arial"/>
              <a:sym typeface="Arial"/>
            </a:endParaRPr>
          </a:p>
        </p:txBody>
      </p:sp>
      <p:sp>
        <p:nvSpPr>
          <p:cNvPr id="74" name="Text Placeholder 25"/>
          <p:cNvSpPr>
            <a:spLocks noGrp="1"/>
          </p:cNvSpPr>
          <p:nvPr>
            <p:custDataLst>
              <p:tags r:id="rId20"/>
            </p:custDataLst>
          </p:nvPr>
        </p:nvSpPr>
        <p:spPr bwMode="gray">
          <a:xfrm>
            <a:off x="657225" y="274320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11F2D1-EE69-4672-8DDC-D2A8D2A90FEC}" type="datetime'''''''''''''''''''''''''6.''''''''''''''0'''''''">
              <a:rPr lang="en-US" sz="1000">
                <a:latin typeface="Arial"/>
                <a:cs typeface="Arial"/>
                <a:sym typeface="Arial"/>
              </a:rPr>
              <a:pPr marL="0" indent="0" algn="r">
                <a:lnSpc>
                  <a:spcPct val="100000"/>
                </a:lnSpc>
                <a:spcBef>
                  <a:spcPct val="0"/>
                </a:spcBef>
                <a:buNone/>
              </a:pPr>
              <a:t>6.0</a:t>
            </a:fld>
            <a:endParaRPr lang="en-US" sz="1000" dirty="0">
              <a:latin typeface="Arial"/>
              <a:cs typeface="Arial"/>
              <a:sym typeface="Arial"/>
            </a:endParaRPr>
          </a:p>
        </p:txBody>
      </p:sp>
      <p:sp>
        <p:nvSpPr>
          <p:cNvPr id="73" name="Text Placeholder 24"/>
          <p:cNvSpPr>
            <a:spLocks noGrp="1"/>
          </p:cNvSpPr>
          <p:nvPr>
            <p:custDataLst>
              <p:tags r:id="rId21"/>
            </p:custDataLst>
          </p:nvPr>
        </p:nvSpPr>
        <p:spPr bwMode="gray">
          <a:xfrm>
            <a:off x="657225" y="3076575"/>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39093ED-96D1-45E6-99C7-91A948599CA4}" type="datetime'''''''''''''''''''''''''''''''''''''''''''5''''''''.''''''''0'">
              <a:rPr lang="en-US" sz="1000">
                <a:latin typeface="Arial"/>
                <a:cs typeface="Arial"/>
                <a:sym typeface="Arial"/>
              </a:rPr>
              <a:pPr marL="0" indent="0" algn="r">
                <a:lnSpc>
                  <a:spcPct val="100000"/>
                </a:lnSpc>
                <a:spcBef>
                  <a:spcPct val="0"/>
                </a:spcBef>
                <a:buNone/>
              </a:pPr>
              <a:t>5.0</a:t>
            </a:fld>
            <a:endParaRPr lang="en-US" sz="1000" dirty="0">
              <a:latin typeface="Arial"/>
              <a:cs typeface="Arial"/>
              <a:sym typeface="Arial"/>
            </a:endParaRPr>
          </a:p>
        </p:txBody>
      </p:sp>
      <p:sp>
        <p:nvSpPr>
          <p:cNvPr id="72" name="Text Placeholder 23"/>
          <p:cNvSpPr>
            <a:spLocks noGrp="1"/>
          </p:cNvSpPr>
          <p:nvPr>
            <p:custDataLst>
              <p:tags r:id="rId22"/>
            </p:custDataLst>
          </p:nvPr>
        </p:nvSpPr>
        <p:spPr bwMode="gray">
          <a:xfrm>
            <a:off x="657225" y="3409950"/>
            <a:ext cx="17462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21D5525-5826-4757-A563-5934719A0596}" type="datetime'''''''''''''''''''''''''''''''''''''''''''''''''4''.''0'''''">
              <a:rPr lang="en-US" sz="1000">
                <a:latin typeface="Arial"/>
                <a:cs typeface="Arial"/>
                <a:sym typeface="Arial"/>
              </a:rPr>
              <a:pPr marL="0" indent="0" algn="r">
                <a:lnSpc>
                  <a:spcPct val="100000"/>
                </a:lnSpc>
                <a:spcBef>
                  <a:spcPct val="0"/>
                </a:spcBef>
                <a:buNone/>
              </a:pPr>
              <a:t>4.0</a:t>
            </a:fld>
            <a:endParaRPr lang="en-US" sz="1000" dirty="0">
              <a:latin typeface="Arial"/>
              <a:cs typeface="Arial"/>
              <a:sym typeface="Arial"/>
            </a:endParaRPr>
          </a:p>
        </p:txBody>
      </p:sp>
      <p:sp>
        <p:nvSpPr>
          <p:cNvPr id="104" name="Text Placeholder 59"/>
          <p:cNvSpPr>
            <a:spLocks noGrp="1"/>
          </p:cNvSpPr>
          <p:nvPr>
            <p:custDataLst>
              <p:tags r:id="rId23"/>
            </p:custDataLst>
          </p:nvPr>
        </p:nvSpPr>
        <p:spPr bwMode="gray">
          <a:xfrm>
            <a:off x="5349875" y="4927600"/>
            <a:ext cx="4064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2E4CC1-42A7-46E7-B2BF-D0005330FA87}" type="datetime'''''''''''''''''''''''''''''S''''e''p''''''''-1''''''5'">
              <a:rPr lang="en-US" sz="1000">
                <a:latin typeface="Arial"/>
                <a:cs typeface="Arial"/>
                <a:sym typeface="Arial"/>
              </a:rPr>
              <a:pPr marL="0" indent="0" algn="ctr">
                <a:lnSpc>
                  <a:spcPct val="100000"/>
                </a:lnSpc>
                <a:spcBef>
                  <a:spcPct val="0"/>
                </a:spcBef>
                <a:buNone/>
              </a:pPr>
              <a:t>Sep-15</a:t>
            </a:fld>
            <a:endParaRPr lang="en-US" sz="1000" dirty="0">
              <a:latin typeface="Arial"/>
              <a:cs typeface="Arial"/>
              <a:sym typeface="Arial"/>
            </a:endParaRPr>
          </a:p>
        </p:txBody>
      </p:sp>
      <p:sp>
        <p:nvSpPr>
          <p:cNvPr id="103" name="Text Placeholder 58"/>
          <p:cNvSpPr>
            <a:spLocks noGrp="1"/>
          </p:cNvSpPr>
          <p:nvPr>
            <p:custDataLst>
              <p:tags r:id="rId24"/>
            </p:custDataLst>
          </p:nvPr>
        </p:nvSpPr>
        <p:spPr bwMode="gray">
          <a:xfrm>
            <a:off x="4200525" y="4927600"/>
            <a:ext cx="3444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6499D7C-B791-4489-8143-EEE3C9654497}" type="datetime'J''''ul''''''''''''''''''''''-''''''''''''1''5'''''''''''''''">
              <a:rPr lang="en-US" sz="1000">
                <a:latin typeface="Arial"/>
                <a:cs typeface="Arial"/>
                <a:sym typeface="Arial"/>
              </a:rPr>
              <a:pPr marL="0" indent="0" algn="ctr">
                <a:lnSpc>
                  <a:spcPct val="100000"/>
                </a:lnSpc>
                <a:spcBef>
                  <a:spcPct val="0"/>
                </a:spcBef>
                <a:buNone/>
              </a:pPr>
              <a:t>Jul-15</a:t>
            </a:fld>
            <a:endParaRPr lang="en-US" sz="1000" dirty="0">
              <a:latin typeface="Arial"/>
              <a:cs typeface="Arial"/>
              <a:sym typeface="Arial"/>
            </a:endParaRPr>
          </a:p>
        </p:txBody>
      </p:sp>
      <p:sp>
        <p:nvSpPr>
          <p:cNvPr id="102" name="Text Placeholder 57"/>
          <p:cNvSpPr>
            <a:spLocks noGrp="1"/>
          </p:cNvSpPr>
          <p:nvPr>
            <p:custDataLst>
              <p:tags r:id="rId25"/>
            </p:custDataLst>
          </p:nvPr>
        </p:nvSpPr>
        <p:spPr bwMode="gray">
          <a:xfrm>
            <a:off x="2998788" y="4927600"/>
            <a:ext cx="4222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E69F27E-FF32-48AE-843B-1EC42AD0A097}" type="datetime'''''M''''''a''''''''''''''''''''''''y''''-''1''''''''''5'">
              <a:rPr lang="en-US" sz="1000">
                <a:latin typeface="Arial"/>
                <a:cs typeface="Arial"/>
                <a:sym typeface="Arial"/>
              </a:rPr>
              <a:pPr marL="0" indent="0" algn="ctr">
                <a:lnSpc>
                  <a:spcPct val="100000"/>
                </a:lnSpc>
                <a:spcBef>
                  <a:spcPct val="0"/>
                </a:spcBef>
                <a:buNone/>
              </a:pPr>
              <a:t>May-15</a:t>
            </a:fld>
            <a:endParaRPr lang="en-US" sz="1000" dirty="0">
              <a:latin typeface="Arial"/>
              <a:cs typeface="Arial"/>
              <a:sym typeface="Arial"/>
            </a:endParaRPr>
          </a:p>
        </p:txBody>
      </p:sp>
      <p:sp>
        <p:nvSpPr>
          <p:cNvPr id="101" name="Text Placeholder 56"/>
          <p:cNvSpPr>
            <a:spLocks noGrp="1"/>
          </p:cNvSpPr>
          <p:nvPr>
            <p:custDataLst>
              <p:tags r:id="rId26"/>
            </p:custDataLst>
          </p:nvPr>
        </p:nvSpPr>
        <p:spPr bwMode="gray">
          <a:xfrm>
            <a:off x="1857375" y="4927600"/>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8E65F84-A1DD-4507-9CEC-C9823EC9AB02}" type="datetime'''''M''''''''''''''''''''''''''''''''''a''''''r-15'''''''">
              <a:rPr lang="en-US" sz="1000">
                <a:latin typeface="Arial"/>
                <a:cs typeface="Arial"/>
                <a:sym typeface="Arial"/>
              </a:rPr>
              <a:pPr marL="0" indent="0" algn="ctr">
                <a:lnSpc>
                  <a:spcPct val="100000"/>
                </a:lnSpc>
                <a:spcBef>
                  <a:spcPct val="0"/>
                </a:spcBef>
                <a:buNone/>
              </a:pPr>
              <a:t>Mar-15</a:t>
            </a:fld>
            <a:endParaRPr lang="en-US" sz="1000" dirty="0">
              <a:latin typeface="Arial"/>
              <a:cs typeface="Arial"/>
              <a:sym typeface="Arial"/>
            </a:endParaRPr>
          </a:p>
        </p:txBody>
      </p:sp>
      <p:sp>
        <p:nvSpPr>
          <p:cNvPr id="100" name="Text Placeholder 55"/>
          <p:cNvSpPr>
            <a:spLocks noGrp="1"/>
          </p:cNvSpPr>
          <p:nvPr>
            <p:custDataLst>
              <p:tags r:id="rId27"/>
            </p:custDataLst>
          </p:nvPr>
        </p:nvSpPr>
        <p:spPr bwMode="gray">
          <a:xfrm>
            <a:off x="741363"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044895E-9EFD-4A32-B0AF-BF2E39F1B294}" type="datetime'''J''''''''''''''''''a''''''n-''1''''''''''''5'''">
              <a:rPr lang="en-US" sz="1000">
                <a:latin typeface="Arial"/>
                <a:cs typeface="Arial"/>
                <a:sym typeface="Arial"/>
              </a:rPr>
              <a:pPr marL="0" indent="0" algn="ctr">
                <a:lnSpc>
                  <a:spcPct val="100000"/>
                </a:lnSpc>
                <a:spcBef>
                  <a:spcPct val="0"/>
                </a:spcBef>
                <a:buNone/>
              </a:pPr>
              <a:t>Jan-15</a:t>
            </a:fld>
            <a:endParaRPr lang="en-US" sz="1000" dirty="0">
              <a:latin typeface="Arial"/>
              <a:cs typeface="Arial"/>
              <a:sym typeface="Arial"/>
            </a:endParaRPr>
          </a:p>
        </p:txBody>
      </p:sp>
      <p:sp>
        <p:nvSpPr>
          <p:cNvPr id="57" name="Text Placeholder 4"/>
          <p:cNvSpPr>
            <a:spLocks noGrp="1"/>
          </p:cNvSpPr>
          <p:nvPr>
            <p:custDataLst>
              <p:tags r:id="rId28"/>
            </p:custDataLst>
          </p:nvPr>
        </p:nvSpPr>
        <p:spPr bwMode="gray">
          <a:xfrm>
            <a:off x="3608388" y="4927600"/>
            <a:ext cx="3857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EBA69A7-DF0B-459D-9A85-4ADDE6BEBF0C}" type="datetime'''''''''''''J''''u''''''''''''''''''''''''''n''''''-''1''5'">
              <a:rPr lang="en-US" sz="1000">
                <a:latin typeface="Arial"/>
                <a:cs typeface="Arial"/>
                <a:sym typeface="Arial"/>
              </a:rPr>
              <a:pPr marL="0" indent="0" algn="ctr">
                <a:lnSpc>
                  <a:spcPct val="100000"/>
                </a:lnSpc>
                <a:spcBef>
                  <a:spcPct val="0"/>
                </a:spcBef>
                <a:buNone/>
              </a:pPr>
              <a:t>Jun-15</a:t>
            </a:fld>
            <a:endParaRPr lang="en-GB" sz="1000" dirty="0">
              <a:latin typeface="Arial"/>
              <a:cs typeface="Arial"/>
              <a:sym typeface="Arial"/>
            </a:endParaRPr>
          </a:p>
        </p:txBody>
      </p:sp>
      <p:sp>
        <p:nvSpPr>
          <p:cNvPr id="33" name="Footnote"/>
          <p:cNvSpPr/>
          <p:nvPr/>
        </p:nvSpPr>
        <p:spPr>
          <a:xfrm>
            <a:off x="365407" y="6141358"/>
            <a:ext cx="8807168" cy="123111"/>
          </a:xfrm>
          <a:prstGeom prst="rect">
            <a:avLst/>
          </a:prstGeom>
          <a:noFill/>
          <a:ln>
            <a:noFill/>
          </a:ln>
          <a:effectLs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GB" sz="800" dirty="0">
                <a:sym typeface="+mn-lt"/>
              </a:rPr>
              <a:t>Source: “</a:t>
            </a:r>
            <a:r>
              <a:rPr lang="en-US" sz="800" dirty="0">
                <a:sym typeface="+mn-lt"/>
              </a:rPr>
              <a:t>CCAR 2016 results, RAS 2016 Inventory of metrics 05_10_2016 – Bancorp and BSPR FINAL.xlsx” provided by BSPR</a:t>
            </a:r>
            <a:endParaRPr lang="en-GB" sz="800" dirty="0">
              <a:sym typeface="+mn-lt"/>
            </a:endParaRPr>
          </a:p>
        </p:txBody>
      </p:sp>
      <p:cxnSp>
        <p:nvCxnSpPr>
          <p:cNvPr id="43" name="Straight Connector 42"/>
          <p:cNvCxnSpPr/>
          <p:nvPr>
            <p:custDataLst>
              <p:tags r:id="rId29"/>
            </p:custDataLst>
          </p:nvPr>
        </p:nvCxnSpPr>
        <p:spPr bwMode="gray">
          <a:xfrm>
            <a:off x="6519863" y="5421313"/>
            <a:ext cx="328613" cy="0"/>
          </a:xfrm>
          <a:prstGeom prst="line">
            <a:avLst/>
          </a:prstGeom>
          <a:ln w="19050">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30"/>
            </p:custDataLst>
          </p:nvPr>
        </p:nvCxnSpPr>
        <p:spPr bwMode="gray">
          <a:xfrm>
            <a:off x="4972050" y="5421313"/>
            <a:ext cx="328613" cy="0"/>
          </a:xfrm>
          <a:prstGeom prst="line">
            <a:avLst/>
          </a:prstGeom>
          <a:ln w="28575">
            <a:solidFill>
              <a:srgbClr val="FFBF2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31"/>
            </p:custDataLst>
          </p:nvPr>
        </p:nvCxnSpPr>
        <p:spPr bwMode="gray">
          <a:xfrm>
            <a:off x="2720975" y="5421313"/>
            <a:ext cx="328613" cy="0"/>
          </a:xfrm>
          <a:prstGeom prst="line">
            <a:avLst/>
          </a:prstGeom>
          <a:ln w="19050">
            <a:solidFill>
              <a:srgbClr val="008AB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 Placeholder 1"/>
          <p:cNvSpPr>
            <a:spLocks noGrp="1"/>
          </p:cNvSpPr>
          <p:nvPr>
            <p:custDataLst>
              <p:tags r:id="rId32"/>
            </p:custDataLst>
          </p:nvPr>
        </p:nvSpPr>
        <p:spPr bwMode="auto">
          <a:xfrm>
            <a:off x="6899275" y="5351463"/>
            <a:ext cx="7588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75AED706-04FA-49DE-B9A9-88C2C60F474F}" type="datetime'201''''''6'' ''r''''e''''''''d'''' ''''''''''lim''it'''''''">
              <a:rPr lang="en-US" sz="1000">
                <a:latin typeface="Arial"/>
                <a:cs typeface="Arial"/>
                <a:sym typeface="Arial"/>
              </a:rPr>
              <a:pPr/>
              <a:t>2016 red limit</a:t>
            </a:fld>
            <a:endParaRPr lang="en-US" sz="1000" dirty="0">
              <a:latin typeface="Arial"/>
              <a:cs typeface="Arial"/>
              <a:sym typeface="Arial"/>
            </a:endParaRPr>
          </a:p>
        </p:txBody>
      </p:sp>
      <p:sp>
        <p:nvSpPr>
          <p:cNvPr id="47" name="Text Placeholder 1"/>
          <p:cNvSpPr>
            <a:spLocks noGrp="1"/>
          </p:cNvSpPr>
          <p:nvPr>
            <p:custDataLst>
              <p:tags r:id="rId33"/>
            </p:custDataLst>
          </p:nvPr>
        </p:nvSpPr>
        <p:spPr bwMode="auto">
          <a:xfrm>
            <a:off x="3100388" y="5351463"/>
            <a:ext cx="177006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8EF13586-CFB4-4592-84D9-7177A7B5ABD9}" type="datetime'''Hist''oric''al ''''''''mo''''nthl''y'' 60''+D''PD ''''rate'">
              <a:rPr lang="en-US" sz="1000">
                <a:latin typeface="Arial"/>
                <a:cs typeface="Arial"/>
                <a:sym typeface="Arial"/>
              </a:rPr>
              <a:pPr/>
              <a:t>Historical monthly 60+DPD rate</a:t>
            </a:fld>
            <a:endParaRPr lang="en-GB" sz="1000" dirty="0">
              <a:latin typeface="Arial"/>
              <a:cs typeface="Arial"/>
              <a:sym typeface="Arial"/>
            </a:endParaRPr>
          </a:p>
        </p:txBody>
      </p:sp>
      <p:sp>
        <p:nvSpPr>
          <p:cNvPr id="46" name="Text Placeholder 6199"/>
          <p:cNvSpPr>
            <a:spLocks noGrp="1"/>
          </p:cNvSpPr>
          <p:nvPr>
            <p:custDataLst>
              <p:tags r:id="rId34"/>
            </p:custDataLst>
          </p:nvPr>
        </p:nvSpPr>
        <p:spPr bwMode="auto">
          <a:xfrm>
            <a:off x="5351463" y="5351463"/>
            <a:ext cx="10668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1992904-8743-4003-9F4D-FDB8FA5E61D6}" type="datetime'''2016'''''' ''''ambe''''r trig''''ger'''''''''''''">
              <a:rPr lang="en-US" sz="1000">
                <a:latin typeface="Arial"/>
                <a:cs typeface="Arial"/>
                <a:sym typeface="Arial"/>
              </a:rPr>
              <a:pPr/>
              <a:t>2016 amber trigger</a:t>
            </a:fld>
            <a:endParaRPr lang="en-GB" sz="1000" dirty="0">
              <a:latin typeface="Arial"/>
              <a:cs typeface="Arial"/>
              <a:sym typeface="Arial"/>
            </a:endParaRPr>
          </a:p>
        </p:txBody>
      </p:sp>
      <p:sp>
        <p:nvSpPr>
          <p:cNvPr id="52" name="TextBox 51"/>
          <p:cNvSpPr txBox="1"/>
          <p:nvPr/>
        </p:nvSpPr>
        <p:spPr>
          <a:xfrm rot="16200000">
            <a:off x="-871028" y="3389052"/>
            <a:ext cx="2657474" cy="184667"/>
          </a:xfrm>
          <a:prstGeom prst="rect">
            <a:avLst/>
          </a:prstGeom>
          <a:noFill/>
        </p:spPr>
        <p:txBody>
          <a:bodyPr wrap="square" lIns="0" tIns="0" rIns="0" bIns="0" rtlCol="0">
            <a:spAutoFit/>
          </a:bodyPr>
          <a:lstStyle/>
          <a:p>
            <a:pPr>
              <a:lnSpc>
                <a:spcPct val="100000"/>
              </a:lnSpc>
            </a:pPr>
            <a:r>
              <a:rPr lang="en-GB" sz="1200" b="1" dirty="0" smtClean="0">
                <a:latin typeface="Arial" panose="020B0604020202020204" pitchFamily="34" charset="0"/>
                <a:cs typeface="Arial" panose="020B0604020202020204" pitchFamily="34" charset="0"/>
              </a:rPr>
              <a:t>60+ DPD %</a:t>
            </a:r>
          </a:p>
        </p:txBody>
      </p:sp>
      <p:sp>
        <p:nvSpPr>
          <p:cNvPr id="62" name="TextBox 38"/>
          <p:cNvSpPr txBox="1"/>
          <p:nvPr/>
        </p:nvSpPr>
        <p:spPr>
          <a:xfrm>
            <a:off x="8148638" y="2257263"/>
            <a:ext cx="865188" cy="224677"/>
          </a:xfrm>
          <a:prstGeom prst="rect">
            <a:avLst/>
          </a:prstGeom>
          <a:noFill/>
        </p:spPr>
        <p:txBody>
          <a:bodyPr wrap="square" rtlCol="0">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r"/>
            <a:r>
              <a:rPr lang="en-US" b="1" dirty="0" smtClean="0">
                <a:solidFill>
                  <a:srgbClr val="FF0000"/>
                </a:solidFill>
              </a:rPr>
              <a:t>7.1%</a:t>
            </a:r>
            <a:endParaRPr lang="en-US" b="1" dirty="0">
              <a:solidFill>
                <a:srgbClr val="FF0000"/>
              </a:solidFill>
            </a:endParaRPr>
          </a:p>
        </p:txBody>
      </p:sp>
      <p:sp>
        <p:nvSpPr>
          <p:cNvPr id="63" name="TextBox 39"/>
          <p:cNvSpPr txBox="1"/>
          <p:nvPr/>
        </p:nvSpPr>
        <p:spPr>
          <a:xfrm>
            <a:off x="8148638" y="2657686"/>
            <a:ext cx="865188" cy="224677"/>
          </a:xfrm>
          <a:prstGeom prst="rect">
            <a:avLst/>
          </a:prstGeom>
          <a:noFill/>
        </p:spPr>
        <p:txBody>
          <a:bodyPr wrap="square" rtlCol="0">
            <a:spAutoFit/>
          </a:bodyPr>
          <a:lstStyle>
            <a:defPPr>
              <a:defRPr lang="en-GB"/>
            </a:defPPr>
            <a:lvl1pPr algn="ctr" rtl="0" fontAlgn="base">
              <a:lnSpc>
                <a:spcPct val="86000"/>
              </a:lnSpc>
              <a:spcBef>
                <a:spcPct val="0"/>
              </a:spcBef>
              <a:spcAft>
                <a:spcPct val="0"/>
              </a:spcAft>
              <a:defRPr sz="1000" kern="1200">
                <a:solidFill>
                  <a:schemeClr val="tx1"/>
                </a:solidFill>
                <a:latin typeface="Arial" charset="0"/>
                <a:ea typeface="+mn-ea"/>
                <a:cs typeface="+mn-cs"/>
              </a:defRPr>
            </a:lvl1pPr>
            <a:lvl2pPr marL="457200" algn="ctr" rtl="0" fontAlgn="base">
              <a:lnSpc>
                <a:spcPct val="86000"/>
              </a:lnSpc>
              <a:spcBef>
                <a:spcPct val="0"/>
              </a:spcBef>
              <a:spcAft>
                <a:spcPct val="0"/>
              </a:spcAft>
              <a:defRPr sz="1000" kern="1200">
                <a:solidFill>
                  <a:schemeClr val="tx1"/>
                </a:solidFill>
                <a:latin typeface="Arial" charset="0"/>
                <a:ea typeface="+mn-ea"/>
                <a:cs typeface="+mn-cs"/>
              </a:defRPr>
            </a:lvl2pPr>
            <a:lvl3pPr marL="914400" algn="ctr" rtl="0" fontAlgn="base">
              <a:lnSpc>
                <a:spcPct val="86000"/>
              </a:lnSpc>
              <a:spcBef>
                <a:spcPct val="0"/>
              </a:spcBef>
              <a:spcAft>
                <a:spcPct val="0"/>
              </a:spcAft>
              <a:defRPr sz="1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1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r"/>
            <a:r>
              <a:rPr lang="en-US" b="1" dirty="0" smtClean="0">
                <a:solidFill>
                  <a:srgbClr val="FFC000"/>
                </a:solidFill>
              </a:rPr>
              <a:t>6.6%</a:t>
            </a:r>
            <a:endParaRPr lang="en-US" b="1" dirty="0">
              <a:solidFill>
                <a:srgbClr val="FFC000"/>
              </a:solidFill>
            </a:endParaRPr>
          </a:p>
        </p:txBody>
      </p:sp>
      <p:grpSp>
        <p:nvGrpSpPr>
          <p:cNvPr id="53" name="Group 52"/>
          <p:cNvGrpSpPr/>
          <p:nvPr/>
        </p:nvGrpSpPr>
        <p:grpSpPr>
          <a:xfrm>
            <a:off x="367721" y="72184"/>
            <a:ext cx="4811043" cy="189008"/>
            <a:chOff x="403281" y="164517"/>
            <a:chExt cx="4811043" cy="189008"/>
          </a:xfrm>
        </p:grpSpPr>
        <p:sp>
          <p:nvSpPr>
            <p:cNvPr id="54" name="Text Box 75"/>
            <p:cNvSpPr txBox="1">
              <a:spLocks noChangeArrowheads="1"/>
            </p:cNvSpPr>
            <p:nvPr/>
          </p:nvSpPr>
          <p:spPr bwMode="gray">
            <a:xfrm>
              <a:off x="636148" y="166688"/>
              <a:ext cx="457817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risk – Losses: Calibration – % 60/61+ days past due </a:t>
              </a:r>
              <a:r>
                <a:rPr lang="en-US" sz="1200" dirty="0" smtClean="0">
                  <a:solidFill>
                    <a:schemeClr val="accent1"/>
                  </a:solidFill>
                </a:rPr>
                <a:t>– BSPR</a:t>
              </a:r>
              <a:endParaRPr lang="en-US" sz="1200" dirty="0">
                <a:solidFill>
                  <a:schemeClr val="accent1"/>
                </a:solidFill>
              </a:endParaRPr>
            </a:p>
          </p:txBody>
        </p:sp>
        <p:sp>
          <p:nvSpPr>
            <p:cNvPr id="64" name="Oval 63"/>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 name="TextBox 2"/>
          <p:cNvSpPr txBox="1"/>
          <p:nvPr/>
        </p:nvSpPr>
        <p:spPr>
          <a:xfrm>
            <a:off x="360680" y="1469105"/>
            <a:ext cx="6934199"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BSPR – Delinquency trigger and limit</a:t>
            </a:r>
          </a:p>
          <a:p>
            <a:pPr algn="l">
              <a:lnSpc>
                <a:spcPct val="100000"/>
              </a:lnSpc>
              <a:spcBef>
                <a:spcPts val="0"/>
              </a:spcBef>
              <a:spcAft>
                <a:spcPts val="0"/>
              </a:spcAft>
            </a:pPr>
            <a:r>
              <a:rPr lang="en-US" sz="1400" dirty="0" smtClean="0">
                <a:solidFill>
                  <a:schemeClr val="accent1"/>
                </a:solidFill>
                <a:latin typeface="+mj-lt"/>
              </a:rPr>
              <a:t>Limit % vs. historical 60+ </a:t>
            </a:r>
            <a:r>
              <a:rPr lang="en-US" sz="1400" dirty="0" err="1" smtClean="0">
                <a:solidFill>
                  <a:schemeClr val="accent1"/>
                </a:solidFill>
                <a:latin typeface="+mj-lt"/>
              </a:rPr>
              <a:t>DPD</a:t>
            </a:r>
            <a:r>
              <a:rPr lang="en-US" sz="1400" dirty="0" smtClean="0">
                <a:solidFill>
                  <a:schemeClr val="accent1"/>
                </a:solidFill>
                <a:latin typeface="+mj-lt"/>
              </a:rPr>
              <a:t> (Mar ’15–March ’16)</a:t>
            </a:r>
            <a:endParaRPr lang="en-US" sz="1400" dirty="0">
              <a:solidFill>
                <a:schemeClr val="accent1"/>
              </a:solidFill>
              <a:latin typeface="+mj-lt"/>
            </a:endParaRPr>
          </a:p>
        </p:txBody>
      </p:sp>
      <p:sp>
        <p:nvSpPr>
          <p:cNvPr id="80" name="Rectangle 79"/>
          <p:cNvSpPr/>
          <p:nvPr/>
        </p:nvSpPr>
        <p:spPr>
          <a:xfrm>
            <a:off x="297762" y="352762"/>
            <a:ext cx="554960" cy="707886"/>
          </a:xfrm>
          <a:prstGeom prst="rect">
            <a:avLst/>
          </a:prstGeom>
        </p:spPr>
        <p:txBody>
          <a:bodyPr wrap="none">
            <a:spAutoFit/>
          </a:bodyPr>
          <a:lstStyle/>
          <a:p>
            <a:pPr lvl="0" fontAlgn="ctr">
              <a:lnSpc>
                <a:spcPct val="100000"/>
              </a:lnSpc>
              <a:spcBef>
                <a:spcPts val="0"/>
              </a:spcBef>
              <a:spcAft>
                <a:spcPts val="0"/>
              </a:spcAft>
              <a:defRPr/>
            </a:pPr>
            <a:r>
              <a:rPr lang="en-US" sz="4000" b="1" dirty="0" smtClean="0">
                <a:solidFill>
                  <a:srgbClr val="FF0000"/>
                </a:solidFill>
              </a:rPr>
              <a:t>D</a:t>
            </a:r>
            <a:endParaRPr lang="en-US" sz="4000" b="1" dirty="0">
              <a:solidFill>
                <a:srgbClr val="FF0000"/>
              </a:solidFill>
            </a:endParaRPr>
          </a:p>
        </p:txBody>
      </p:sp>
      <p:sp>
        <p:nvSpPr>
          <p:cNvPr id="81" name="Content Placeholder 2"/>
          <p:cNvSpPr txBox="1">
            <a:spLocks/>
          </p:cNvSpPr>
          <p:nvPr/>
        </p:nvSpPr>
        <p:spPr>
          <a:xfrm>
            <a:off x="917575" y="479456"/>
            <a:ext cx="8097107"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altLang="zh-CN" kern="0" dirty="0">
                <a:solidFill>
                  <a:srgbClr val="000000"/>
                </a:solidFill>
                <a:ea typeface="SimSun" pitchFamily="2" charset="-122"/>
              </a:rPr>
              <a:t>Calibration</a:t>
            </a:r>
            <a:r>
              <a:rPr lang="en-US" altLang="zh-CN" dirty="0"/>
              <a:t>: </a:t>
            </a:r>
            <a:r>
              <a:rPr lang="en-US" b="0" dirty="0"/>
              <a:t>Testing </a:t>
            </a:r>
            <a:r>
              <a:rPr lang="en-US" b="0" dirty="0" smtClean="0"/>
              <a:t>60+ </a:t>
            </a:r>
            <a:r>
              <a:rPr lang="en-US" b="0" dirty="0"/>
              <a:t>DPD limits – </a:t>
            </a:r>
            <a:r>
              <a:rPr lang="en-US" b="0" dirty="0" smtClean="0"/>
              <a:t>BSPR</a:t>
            </a:r>
            <a:endParaRPr lang="en-US" b="0" dirty="0"/>
          </a:p>
        </p:txBody>
      </p:sp>
    </p:spTree>
    <p:extLst>
      <p:ext uri="{BB962C8B-B14F-4D97-AF65-F5344CB8AC3E}">
        <p14:creationId xmlns:p14="http://schemas.microsoft.com/office/powerpoint/2010/main" val="31486894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200" b="1" dirty="0" smtClean="0">
                <a:solidFill>
                  <a:srgbClr val="FF0000"/>
                </a:solidFill>
              </a:rPr>
              <a:t>2b.</a:t>
            </a:r>
            <a:r>
              <a:rPr lang="en-GB" sz="3200" b="1" dirty="0" smtClean="0"/>
              <a:t> </a:t>
            </a:r>
            <a:r>
              <a:rPr lang="en-GB" sz="3200" b="1" dirty="0" smtClean="0">
                <a:solidFill>
                  <a:schemeClr val="bg2"/>
                </a:solidFill>
              </a:rPr>
              <a:t>Credit risk – Concentrations</a:t>
            </a:r>
            <a:endParaRPr lang="en-GB" sz="3200" b="1" dirty="0">
              <a:solidFill>
                <a:schemeClr val="bg2"/>
              </a:solidFill>
            </a:endParaRPr>
          </a:p>
        </p:txBody>
      </p:sp>
    </p:spTree>
    <p:extLst>
      <p:ext uri="{BB962C8B-B14F-4D97-AF65-F5344CB8AC3E}">
        <p14:creationId xmlns:p14="http://schemas.microsoft.com/office/powerpoint/2010/main" val="264947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611097242"/>
              </p:ext>
            </p:extLst>
          </p:nvPr>
        </p:nvGraphicFramePr>
        <p:xfrm>
          <a:off x="326779" y="1104422"/>
          <a:ext cx="8963868" cy="3418790"/>
        </p:xfrm>
        <a:graphic>
          <a:graphicData uri="http://schemas.openxmlformats.org/drawingml/2006/table">
            <a:tbl>
              <a:tblPr/>
              <a:tblGrid>
                <a:gridCol w="1360371"/>
                <a:gridCol w="2446471"/>
                <a:gridCol w="566015"/>
                <a:gridCol w="550294"/>
                <a:gridCol w="471680"/>
                <a:gridCol w="436302"/>
                <a:gridCol w="436302"/>
                <a:gridCol w="436302"/>
                <a:gridCol w="422707"/>
                <a:gridCol w="787939"/>
                <a:gridCol w="607287"/>
                <a:gridCol w="442198"/>
              </a:tblGrid>
              <a:tr h="100505">
                <a:tc>
                  <a:txBody>
                    <a:bodyPr/>
                    <a:lstStyle/>
                    <a:p>
                      <a:pPr algn="ctr" fontAlgn="b"/>
                      <a:endParaRPr lang="en-US" sz="800" b="0" i="0" u="none" strike="noStrike" dirty="0">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algn="ctr" fontAlgn="b"/>
                      <a:r>
                        <a:rPr lang="en-US" sz="800" b="1" i="0" u="none" strike="noStrike" dirty="0">
                          <a:solidFill>
                            <a:srgbClr val="000000"/>
                          </a:solidFill>
                          <a:effectLst/>
                          <a:latin typeface="Calibri"/>
                        </a:rPr>
                        <a:t>2015</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gridSpan="7">
                  <a:txBody>
                    <a:bodyPr/>
                    <a:lstStyle/>
                    <a:p>
                      <a:pPr algn="ctr" fontAlgn="b"/>
                      <a:r>
                        <a:rPr lang="en-US" sz="800" b="1" i="0" u="none" strike="noStrike" dirty="0">
                          <a:solidFill>
                            <a:srgbClr val="000000"/>
                          </a:solidFill>
                          <a:effectLst/>
                          <a:latin typeface="Calibri"/>
                        </a:rPr>
                        <a:t>12 months sample data used</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8870">
                <a:tc>
                  <a:txBody>
                    <a:bodyPr/>
                    <a:lstStyle/>
                    <a:p>
                      <a:pPr algn="ctr" fontAlgn="ctr"/>
                      <a:r>
                        <a:rPr lang="en-US" sz="800" b="1" i="0" u="none" strike="noStrike" dirty="0">
                          <a:solidFill>
                            <a:srgbClr val="FFFFFF"/>
                          </a:solidFill>
                          <a:effectLst/>
                          <a:latin typeface="Calibri"/>
                        </a:rPr>
                        <a:t>MONTHLY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SHUSA RISK APPETITE MONTHLY METRICS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Entity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AMBER TRIGGER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1" i="0" u="none" strike="noStrike" dirty="0">
                          <a:solidFill>
                            <a:srgbClr val="FFFFFF"/>
                          </a:solidFill>
                          <a:effectLst/>
                          <a:latin typeface="Calibri"/>
                        </a:rPr>
                        <a:t>RED LIMIT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a:solidFill>
                            <a:srgbClr val="FFFFFF"/>
                          </a:solidFill>
                          <a:effectLst/>
                          <a:latin typeface="Calibri"/>
                        </a:rPr>
                        <a:t>Jun-15</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Jul-15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Aug-15</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smtClean="0">
                          <a:solidFill>
                            <a:srgbClr val="FFFFFF"/>
                          </a:solidFill>
                          <a:effectLst/>
                          <a:latin typeface="Calibri"/>
                        </a:rPr>
                        <a:t>…</a:t>
                      </a:r>
                      <a:r>
                        <a:rPr lang="en-US" sz="800" b="1" i="0" u="none" strike="noStrike" dirty="0" smtClean="0">
                          <a:solidFill>
                            <a:sysClr val="windowText" lastClr="000000"/>
                          </a:solidFill>
                          <a:effectLst/>
                          <a:latin typeface="Calibri"/>
                        </a:rPr>
                        <a:t> …</a:t>
                      </a:r>
                      <a:r>
                        <a:rPr lang="en-US" sz="800" b="1" i="0" u="none" strike="noStrike" dirty="0" smtClean="0">
                          <a:solidFill>
                            <a:srgbClr val="FFFFFF"/>
                          </a:solidFill>
                          <a:effectLst/>
                          <a:latin typeface="Calibri"/>
                        </a:rPr>
                        <a:t>...…</a:t>
                      </a:r>
                      <a:endParaRPr lang="en-US" sz="800" b="1" i="0" u="none" strike="noStrike" dirty="0">
                        <a:solidFill>
                          <a:srgbClr val="FFFFFF"/>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FFFFFF"/>
                          </a:solidFill>
                          <a:effectLst/>
                          <a:latin typeface="Calibri"/>
                        </a:rPr>
                        <a:t>Mar-16</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Apr-16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May-16</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r>
              <a:tr h="81362">
                <a:tc rowSpan="6">
                  <a:txBody>
                    <a:bodyPr/>
                    <a:lstStyle/>
                    <a:p>
                      <a:pPr algn="ctr" fontAlgn="ctr"/>
                      <a:r>
                        <a:rPr lang="en-US" sz="800" b="1" i="0" u="none" strike="noStrike" dirty="0">
                          <a:solidFill>
                            <a:srgbClr val="000000"/>
                          </a:solidFill>
                          <a:effectLst/>
                          <a:latin typeface="Calibri"/>
                        </a:rPr>
                        <a:t>3. Liquidity / Funding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SHUSA Survival Horizon under Stress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60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dirty="0">
                          <a:solidFill>
                            <a:srgbClr val="000000"/>
                          </a:solidFill>
                          <a:effectLst/>
                          <a:latin typeface="Calibri"/>
                        </a:rPr>
                        <a:t>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800" b="0" i="0" u="none" strike="noStrike">
                          <a:solidFill>
                            <a:srgbClr val="000000"/>
                          </a:solidFill>
                          <a:effectLst/>
                          <a:latin typeface="Calibri"/>
                        </a:rPr>
                        <a:t>59</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6">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rtl="0" fontAlgn="b"/>
                      <a:endParaRPr lang="en-US" sz="8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00000"/>
                          </a:solidFill>
                          <a:effectLst/>
                          <a:latin typeface="Calibri"/>
                        </a:rPr>
                        <a:t>82</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a:solidFill>
                            <a:srgbClr val="000000"/>
                          </a:solidFill>
                          <a:effectLst/>
                          <a:latin typeface="Calibri"/>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SBNA Survival Horizon under Stress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60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800" b="0" i="0" u="none" strike="noStrike">
                          <a:solidFill>
                            <a:srgbClr val="000000"/>
                          </a:solidFill>
                          <a:effectLst/>
                          <a:latin typeface="Calibri"/>
                        </a:rPr>
                        <a:t>67</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pPr algn="r" rtl="0" fontAlgn="b"/>
                      <a:endParaRPr lang="en-US" sz="800" b="0" i="0" u="none" strike="noStrike">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00000"/>
                          </a:solidFill>
                          <a:effectLst/>
                          <a:latin typeface="Calibri"/>
                        </a:rPr>
                        <a:t>90</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a:solidFill>
                            <a:srgbClr val="000000"/>
                          </a:solidFill>
                          <a:effectLst/>
                          <a:latin typeface="Calibri"/>
                        </a:rPr>
                        <a:t>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SHUSA Liquidity Coverage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253%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177%</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rtl="0" fontAlgn="b"/>
                      <a:endParaRPr lang="en-US" sz="8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00000"/>
                          </a:solidFill>
                          <a:effectLst/>
                          <a:latin typeface="Calibri"/>
                        </a:rPr>
                        <a:t>156%</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dirty="0">
                          <a:solidFill>
                            <a:srgbClr val="000000"/>
                          </a:solidFill>
                          <a:effectLst/>
                          <a:latin typeface="Calibri"/>
                        </a:rPr>
                        <a:t>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152%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SBNA Liquidity Coverage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168%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177%</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rtl="0" fontAlgn="b"/>
                      <a:endParaRPr lang="en-US" sz="8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00000"/>
                          </a:solidFill>
                          <a:effectLst/>
                          <a:latin typeface="Calibri"/>
                        </a:rPr>
                        <a:t>112%</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a:solidFill>
                            <a:srgbClr val="000000"/>
                          </a:solidFill>
                          <a:effectLst/>
                          <a:latin typeface="Calibri"/>
                        </a:rPr>
                        <a:t>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800" b="0" i="0" u="none" strike="noStrike" dirty="0">
                          <a:solidFill>
                            <a:srgbClr val="000000"/>
                          </a:solidFill>
                          <a:effectLst/>
                          <a:latin typeface="Calibri"/>
                        </a:rPr>
                        <a:t>102%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SHUSA Structural funding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108.80%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110.50%</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rtl="0" fontAlgn="b"/>
                      <a:endParaRPr lang="en-US" sz="8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00000"/>
                          </a:solidFill>
                          <a:effectLst/>
                          <a:latin typeface="Calibri"/>
                        </a:rPr>
                        <a:t>112%</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dirty="0">
                          <a:solidFill>
                            <a:srgbClr val="000000"/>
                          </a:solidFill>
                          <a:effectLst/>
                          <a:latin typeface="Calibri"/>
                        </a:rPr>
                        <a:t>108%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108%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86147">
                <a:tc vMerge="1">
                  <a:txBody>
                    <a:bodyPr/>
                    <a:lstStyle/>
                    <a:p>
                      <a:endParaRPr lang="en-US"/>
                    </a:p>
                  </a:txBody>
                  <a:tcPr/>
                </a:tc>
                <a:tc>
                  <a:txBody>
                    <a:bodyPr/>
                    <a:lstStyle/>
                    <a:p>
                      <a:pPr algn="l" fontAlgn="b"/>
                      <a:r>
                        <a:rPr lang="en-US" sz="800" b="0" i="0" u="none" strike="noStrike">
                          <a:solidFill>
                            <a:srgbClr val="000000"/>
                          </a:solidFill>
                          <a:effectLst/>
                          <a:latin typeface="Calibri"/>
                        </a:rPr>
                        <a:t>SBNA Structural funding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121.60%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121.20%</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pPr algn="r" rtl="0" fontAlgn="b"/>
                      <a:endParaRPr lang="en-US" sz="800" b="0" i="0" u="none" strike="noStrike" dirty="0">
                        <a:solidFill>
                          <a:srgbClr val="0D0D0D"/>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b"/>
                      <a:r>
                        <a:rPr lang="en-US" sz="800" b="0" i="0" u="none" strike="noStrike">
                          <a:solidFill>
                            <a:srgbClr val="0D0D0D"/>
                          </a:solidFill>
                          <a:effectLst/>
                          <a:latin typeface="Calibri"/>
                        </a:rPr>
                        <a:t>124%</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a:solidFill>
                            <a:srgbClr val="0D0D0D"/>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76575">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endParaRPr lang="en-US" sz="800" b="0" i="0" u="none" strike="noStrike" dirty="0">
                        <a:solidFill>
                          <a:srgbClr val="0D0D0D"/>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endParaRPr lang="en-US" sz="800" b="0" i="0" u="none" strike="noStrike">
                        <a:solidFill>
                          <a:srgbClr val="0D0D0D"/>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D0D0D"/>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362">
                <a:tc rowSpan="4">
                  <a:txBody>
                    <a:bodyPr/>
                    <a:lstStyle/>
                    <a:p>
                      <a:pPr algn="ctr" fontAlgn="ctr"/>
                      <a:r>
                        <a:rPr lang="en-US" sz="800" b="1" i="0" u="none" strike="noStrike">
                          <a:solidFill>
                            <a:srgbClr val="000000"/>
                          </a:solidFill>
                          <a:effectLst/>
                          <a:latin typeface="Calibri"/>
                        </a:rPr>
                        <a:t>4. Interest Rate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SHUSA ALM NII (+/-100bps)(MM)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-103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4">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rtl="0"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alibri"/>
                        </a:rPr>
                        <a:t>-113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dirty="0">
                          <a:solidFill>
                            <a:srgbClr val="000000"/>
                          </a:solidFill>
                          <a:effectLst/>
                          <a:latin typeface="Calibri"/>
                        </a:rPr>
                        <a:t>-133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a:solidFill>
                            <a:srgbClr val="000000"/>
                          </a:solidFill>
                          <a:effectLst/>
                          <a:latin typeface="Calibri"/>
                        </a:rPr>
                        <a:t>-137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SBNA ALM NII (+/-100bps)(MM)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($200)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rtl="0"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alibri"/>
                        </a:rPr>
                        <a:t>-111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a:solidFill>
                            <a:srgbClr val="000000"/>
                          </a:solidFill>
                          <a:effectLst/>
                          <a:latin typeface="Calibri"/>
                        </a:rPr>
                        <a:t>-130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a:solidFill>
                            <a:srgbClr val="000000"/>
                          </a:solidFill>
                          <a:effectLst/>
                          <a:latin typeface="Calibri"/>
                        </a:rPr>
                        <a:t>-123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81362">
                <a:tc vMerge="1">
                  <a:txBody>
                    <a:bodyPr/>
                    <a:lstStyle/>
                    <a:p>
                      <a:endParaRPr lang="en-US"/>
                    </a:p>
                  </a:txBody>
                  <a:tcPr/>
                </a:tc>
                <a:tc>
                  <a:txBody>
                    <a:bodyPr/>
                    <a:lstStyle/>
                    <a:p>
                      <a:pPr algn="l" fontAlgn="b"/>
                      <a:r>
                        <a:rPr lang="en-US" sz="800" b="0" i="0" u="none" strike="noStrike">
                          <a:solidFill>
                            <a:srgbClr val="000000"/>
                          </a:solidFill>
                          <a:effectLst/>
                          <a:latin typeface="Calibri"/>
                        </a:rPr>
                        <a:t>SHUSA ALM MVE (+/-200bps)(MM)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-580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-595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r" rtl="0"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alibri"/>
                        </a:rPr>
                        <a:t>-893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dirty="0">
                          <a:solidFill>
                            <a:srgbClr val="000000"/>
                          </a:solidFill>
                          <a:effectLst/>
                          <a:latin typeface="Calibri"/>
                        </a:rPr>
                        <a:t>-920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800" b="0" i="0" u="none" strike="noStrike" dirty="0">
                          <a:solidFill>
                            <a:srgbClr val="000000"/>
                          </a:solidFill>
                          <a:effectLst/>
                          <a:latin typeface="Calibri"/>
                        </a:rPr>
                        <a:t>-992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86147">
                <a:tc vMerge="1">
                  <a:txBody>
                    <a:bodyPr/>
                    <a:lstStyle/>
                    <a:p>
                      <a:endParaRPr lang="en-US"/>
                    </a:p>
                  </a:txBody>
                  <a:tcPr/>
                </a:tc>
                <a:tc>
                  <a:txBody>
                    <a:bodyPr/>
                    <a:lstStyle/>
                    <a:p>
                      <a:pPr algn="l" fontAlgn="b"/>
                      <a:r>
                        <a:rPr lang="en-US" sz="800" b="0" i="0" u="none" strike="noStrike">
                          <a:solidFill>
                            <a:srgbClr val="000000"/>
                          </a:solidFill>
                          <a:effectLst/>
                          <a:latin typeface="Calibri"/>
                        </a:rPr>
                        <a:t>SBNA ALM MVE (+/-200bps)(MM)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($825)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-534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pPr algn="r" rtl="0"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alibri"/>
                        </a:rPr>
                        <a:t>-849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dirty="0">
                          <a:solidFill>
                            <a:srgbClr val="000000"/>
                          </a:solidFill>
                          <a:effectLst/>
                          <a:latin typeface="Calibri"/>
                        </a:rPr>
                        <a:t>-890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800" b="0" i="0" u="none" strike="noStrike">
                          <a:solidFill>
                            <a:srgbClr val="000000"/>
                          </a:solidFill>
                          <a:effectLst/>
                          <a:latin typeface="Calibri"/>
                        </a:rPr>
                        <a:t>-893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r>
              <a:tr h="76575">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147">
                <a:tc>
                  <a:txBody>
                    <a:bodyPr/>
                    <a:lstStyle/>
                    <a:p>
                      <a:pPr algn="ctr" fontAlgn="ctr"/>
                      <a:r>
                        <a:rPr lang="en-US" sz="800" b="1" i="0" u="none" strike="noStrike">
                          <a:solidFill>
                            <a:srgbClr val="000000"/>
                          </a:solidFill>
                          <a:effectLst/>
                          <a:latin typeface="Calibri"/>
                        </a:rPr>
                        <a:t>6. Mark to market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a:rPr>
                        <a:t>Mark to Market Value at Risk (VaR)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$24.4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$28MM</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a:solidFill>
                            <a:srgbClr val="000000"/>
                          </a:solidFill>
                          <a:effectLst/>
                          <a:latin typeface="Calibri"/>
                        </a:rPr>
                        <a:t>10.8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fontAlgn="b"/>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800" b="0" i="0" u="none" strike="noStrike">
                          <a:solidFill>
                            <a:srgbClr val="000000"/>
                          </a:solidFill>
                          <a:effectLst/>
                          <a:latin typeface="Calibri"/>
                        </a:rPr>
                        <a:t>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0" i="0" u="none" strike="noStrike" dirty="0">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76575">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1592">
                <a:tc>
                  <a:txBody>
                    <a:bodyPr/>
                    <a:lstStyle/>
                    <a:p>
                      <a:pPr algn="ctr" fontAlgn="ctr"/>
                      <a:r>
                        <a:rPr lang="en-US" sz="800" b="1" i="0" u="none" strike="noStrike">
                          <a:solidFill>
                            <a:srgbClr val="000000"/>
                          </a:solidFill>
                          <a:effectLst/>
                          <a:latin typeface="Calibri"/>
                        </a:rPr>
                        <a:t>8. Model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a:rPr>
                        <a:t>Legacy Tier 1 models in production w/o appropriate approval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fr-FR" sz="800" b="0" i="0" u="none" strike="noStrike">
                          <a:solidFill>
                            <a:srgbClr val="000000"/>
                          </a:solidFill>
                          <a:effectLst/>
                          <a:latin typeface="Calibri"/>
                        </a:rPr>
                        <a:t>1Q16-148 / 2Q16-116 / 3Q16-103 / 4Q16-46 / 1Q17-0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133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102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Calibri"/>
                        </a:rPr>
                        <a:t>69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76575">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362">
                <a:tc rowSpan="3">
                  <a:txBody>
                    <a:bodyPr/>
                    <a:lstStyle/>
                    <a:p>
                      <a:pPr algn="ctr" fontAlgn="ctr"/>
                      <a:r>
                        <a:rPr lang="en-US" sz="800" b="1" i="0" u="none" strike="noStrike">
                          <a:solidFill>
                            <a:srgbClr val="000000"/>
                          </a:solidFill>
                          <a:effectLst/>
                          <a:latin typeface="Calibri"/>
                        </a:rPr>
                        <a:t>9. Compliance Reputational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1" u="none" strike="noStrike">
                          <a:solidFill>
                            <a:srgbClr val="000000"/>
                          </a:solidFill>
                          <a:effectLst/>
                          <a:latin typeface="Calibri"/>
                        </a:rPr>
                        <a:t>Open MRIAs Matters requiring immediate attention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dirty="0">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1"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1"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1" u="none" strike="noStrike">
                          <a:solidFill>
                            <a:srgbClr val="000000"/>
                          </a:solidFill>
                          <a:effectLst/>
                          <a:latin typeface="Calibri"/>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1" u="none" strike="noStrike">
                          <a:solidFill>
                            <a:srgbClr val="000000"/>
                          </a:solidFill>
                          <a:effectLst/>
                          <a:latin typeface="Calibri"/>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3">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800" b="1" i="0" u="none" strike="noStrike" dirty="0" smtClean="0">
                          <a:solidFill>
                            <a:sysClr val="windowText" lastClr="000000"/>
                          </a:solidFill>
                          <a:effectLst/>
                          <a:latin typeface="Calibri"/>
                        </a:rPr>
                        <a:t>Sep-15</a:t>
                      </a:r>
                      <a:r>
                        <a:rPr lang="en-US" sz="800" b="1" i="0" u="none" strike="noStrike" baseline="0" dirty="0" smtClean="0">
                          <a:solidFill>
                            <a:sysClr val="windowText" lastClr="000000"/>
                          </a:solidFill>
                          <a:effectLst/>
                          <a:latin typeface="Calibri"/>
                        </a:rPr>
                        <a:t> to </a:t>
                      </a:r>
                      <a:r>
                        <a:rPr lang="en-US" sz="800" b="1" i="0" u="none" strike="noStrike" dirty="0" smtClean="0">
                          <a:solidFill>
                            <a:sysClr val="windowText" lastClr="000000"/>
                          </a:solidFill>
                          <a:effectLst/>
                          <a:latin typeface="Calibri"/>
                        </a:rPr>
                        <a:t>Feb-15</a:t>
                      </a:r>
                    </a:p>
                    <a:p>
                      <a:pPr algn="ctr" fontAlgn="ctr"/>
                      <a:endParaRPr lang="en-US" sz="800" b="0" i="1"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0" i="1" u="none" strike="noStrike">
                          <a:solidFill>
                            <a:srgbClr val="000000"/>
                          </a:solidFill>
                          <a:effectLst/>
                          <a:latin typeface="Calibri"/>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1" u="none" strike="noStrike">
                          <a:solidFill>
                            <a:srgbClr val="000000"/>
                          </a:solidFill>
                          <a:effectLst/>
                          <a:latin typeface="Calibri"/>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1" u="none" strike="noStrike" dirty="0">
                          <a:solidFill>
                            <a:srgbClr val="000000"/>
                          </a:solidFill>
                          <a:effectLst/>
                          <a:latin typeface="Calibri"/>
                        </a:rPr>
                        <a:t>23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81362">
                <a:tc vMerge="1">
                  <a:txBody>
                    <a:bodyPr/>
                    <a:lstStyle/>
                    <a:p>
                      <a:endParaRPr lang="en-US"/>
                    </a:p>
                  </a:txBody>
                  <a:tcPr/>
                </a:tc>
                <a:tc>
                  <a:txBody>
                    <a:bodyPr/>
                    <a:lstStyle/>
                    <a:p>
                      <a:pPr algn="l" fontAlgn="ctr"/>
                      <a:r>
                        <a:rPr lang="en-US" sz="800" b="0" i="0" u="none" strike="noStrike">
                          <a:solidFill>
                            <a:srgbClr val="000000"/>
                          </a:solidFill>
                          <a:effectLst/>
                          <a:latin typeface="Calibri"/>
                        </a:rPr>
                        <a:t>CFPB Complaints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41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pPr algn="ctr" fontAlgn="ctr"/>
                      <a:endParaRPr lang="en-US" sz="8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Calibri"/>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Calibri"/>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Calibri"/>
                        </a:rPr>
                        <a:t>34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86147">
                <a:tc vMerge="1">
                  <a:txBody>
                    <a:bodyPr/>
                    <a:lstStyle/>
                    <a:p>
                      <a:endParaRPr lang="en-US"/>
                    </a:p>
                  </a:txBody>
                  <a:tcPr/>
                </a:tc>
                <a:tc>
                  <a:txBody>
                    <a:bodyPr/>
                    <a:lstStyle/>
                    <a:p>
                      <a:pPr algn="l" fontAlgn="ctr"/>
                      <a:r>
                        <a:rPr lang="en-US" sz="800" b="0" i="1" u="none" strike="noStrike">
                          <a:solidFill>
                            <a:srgbClr val="000000"/>
                          </a:solidFill>
                          <a:effectLst/>
                          <a:latin typeface="Calibri"/>
                        </a:rPr>
                        <a:t># of OCC enforcement actions*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dirty="0">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1"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1" u="none" strike="noStrike">
                          <a:solidFill>
                            <a:srgbClr val="000000"/>
                          </a:solidFill>
                          <a:effectLst/>
                          <a:latin typeface="Calibri"/>
                        </a:rPr>
                        <a:t>NA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1"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800" b="0" i="1"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vMerge="1">
                  <a:txBody>
                    <a:bodyPr/>
                    <a:lstStyle/>
                    <a:p>
                      <a:pPr algn="ctr" fontAlgn="ctr"/>
                      <a:endParaRPr lang="en-US" sz="800" b="0" i="1"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0" i="1" u="none" strike="noStrike">
                          <a:solidFill>
                            <a:srgbClr val="000000"/>
                          </a:solidFill>
                          <a:effectLst/>
                          <a:latin typeface="Calibri"/>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1" u="none" strike="noStrike" dirty="0">
                          <a:solidFill>
                            <a:srgbClr val="000000"/>
                          </a:solidFill>
                          <a:effectLst/>
                          <a:latin typeface="Calibri"/>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1" u="none" strike="noStrike" dirty="0">
                          <a:solidFill>
                            <a:srgbClr val="000000"/>
                          </a:solidFill>
                          <a:effectLst/>
                          <a:latin typeface="Calibri"/>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bl>
          </a:graphicData>
        </a:graphic>
      </p:graphicFrame>
      <p:sp>
        <p:nvSpPr>
          <p:cNvPr id="7" name="Content Placeholder 2"/>
          <p:cNvSpPr>
            <a:spLocks noGrp="1"/>
          </p:cNvSpPr>
          <p:nvPr>
            <p:ph sz="quarter" idx="11"/>
          </p:nvPr>
        </p:nvSpPr>
        <p:spPr>
          <a:xfrm>
            <a:off x="348437" y="381390"/>
            <a:ext cx="8666245" cy="435610"/>
          </a:xfrm>
        </p:spPr>
        <p:txBody>
          <a:bodyPr/>
          <a:lstStyle/>
          <a:p>
            <a:endParaRPr lang="en-US" sz="1600" dirty="0"/>
          </a:p>
          <a:p>
            <a:pPr marL="457200" indent="-457200">
              <a:buAutoNum type="arabicPeriod"/>
            </a:pPr>
            <a:r>
              <a:rPr lang="en-GB" sz="1600" dirty="0" smtClean="0"/>
              <a:t>Quantitative </a:t>
            </a:r>
            <a:r>
              <a:rPr lang="en-GB" sz="1600" dirty="0"/>
              <a:t>analysis of </a:t>
            </a:r>
            <a:r>
              <a:rPr lang="en-GB" sz="1600" dirty="0" smtClean="0"/>
              <a:t>breaches</a:t>
            </a:r>
          </a:p>
          <a:p>
            <a:r>
              <a:rPr lang="en-GB" sz="1600" dirty="0" smtClean="0"/>
              <a:t>a. Compile reasonable source data: All </a:t>
            </a:r>
            <a:r>
              <a:rPr lang="en-GB" sz="1600" dirty="0"/>
              <a:t>SHUSA and SBNA monthly metrics from Jun-15 to May-16 are used to analyse breach behaviour.</a:t>
            </a:r>
          </a:p>
          <a:p>
            <a:endParaRPr lang="en-GB" sz="1600" dirty="0"/>
          </a:p>
          <a:p>
            <a:endParaRPr lang="en-US" sz="1600" dirty="0"/>
          </a:p>
        </p:txBody>
      </p:sp>
    </p:spTree>
    <p:extLst>
      <p:ext uri="{BB962C8B-B14F-4D97-AF65-F5344CB8AC3E}">
        <p14:creationId xmlns:p14="http://schemas.microsoft.com/office/powerpoint/2010/main" val="35909936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Credit </a:t>
            </a:r>
            <a:r>
              <a:rPr lang="en-US" b="0" dirty="0" smtClean="0"/>
              <a:t>risk concentration metrics</a:t>
            </a:r>
            <a:endParaRPr lang="en-GB" b="0" dirty="0"/>
          </a:p>
        </p:txBody>
      </p:sp>
      <p:grpSp>
        <p:nvGrpSpPr>
          <p:cNvPr id="20" name="Group 19"/>
          <p:cNvGrpSpPr/>
          <p:nvPr/>
        </p:nvGrpSpPr>
        <p:grpSpPr>
          <a:xfrm>
            <a:off x="350611" y="72184"/>
            <a:ext cx="3107052" cy="189008"/>
            <a:chOff x="403281" y="164517"/>
            <a:chExt cx="3107052" cy="189008"/>
          </a:xfrm>
        </p:grpSpPr>
        <p:sp>
          <p:nvSpPr>
            <p:cNvPr id="21" name="Text Box 75"/>
            <p:cNvSpPr txBox="1">
              <a:spLocks noChangeArrowheads="1"/>
            </p:cNvSpPr>
            <p:nvPr/>
          </p:nvSpPr>
          <p:spPr bwMode="gray">
            <a:xfrm>
              <a:off x="636148" y="166688"/>
              <a:ext cx="287418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Limit overview</a:t>
              </a:r>
              <a:endParaRPr lang="en-US" sz="1200" dirty="0">
                <a:solidFill>
                  <a:schemeClr val="accent1"/>
                </a:solidFill>
              </a:endParaRPr>
            </a:p>
          </p:txBody>
        </p:sp>
        <p:sp>
          <p:nvSpPr>
            <p:cNvPr id="22" name="Oval 2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3" name="Footnote"/>
          <p:cNvSpPr/>
          <p:nvPr/>
        </p:nvSpPr>
        <p:spPr bwMode="auto">
          <a:xfrm>
            <a:off x="359942" y="5941048"/>
            <a:ext cx="7141870" cy="31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eaLnBrk="1" hangingPunct="1">
              <a:buFont typeface="+mj-lt"/>
              <a:buAutoNum type="arabicPeriod"/>
            </a:pPr>
            <a:r>
              <a:rPr lang="en-US" sz="800" dirty="0" smtClean="0">
                <a:latin typeface="Arial"/>
                <a:ea typeface="ＭＳ Ｐゴシック"/>
                <a:sym typeface="Arial"/>
              </a:rPr>
              <a:t># </a:t>
            </a:r>
            <a:r>
              <a:rPr lang="en-US" sz="800" dirty="0">
                <a:latin typeface="Arial"/>
                <a:ea typeface="ＭＳ Ｐゴシック"/>
                <a:sym typeface="Arial"/>
              </a:rPr>
              <a:t>of counterparties with </a:t>
            </a:r>
            <a:r>
              <a:rPr lang="en-US" sz="800" dirty="0" smtClean="0">
                <a:latin typeface="Arial"/>
                <a:ea typeface="ＭＳ Ｐゴシック"/>
                <a:sym typeface="Arial"/>
              </a:rPr>
              <a:t>Santander </a:t>
            </a:r>
            <a:r>
              <a:rPr lang="en-US" sz="800" dirty="0">
                <a:latin typeface="Arial"/>
                <a:ea typeface="ＭＳ Ｐゴシック"/>
                <a:sym typeface="Arial"/>
              </a:rPr>
              <a:t>Risk Rating &lt; 5.0 &amp; exposure&gt;$100M </a:t>
            </a:r>
            <a:endParaRPr lang="en-US" sz="800" dirty="0" smtClean="0">
              <a:latin typeface="Arial"/>
              <a:ea typeface="ＭＳ Ｐゴシック"/>
              <a:sym typeface="Arial"/>
            </a:endParaRPr>
          </a:p>
          <a:p>
            <a:pPr marL="114300" indent="-114300" algn="l" eaLnBrk="1" hangingPunct="1">
              <a:buFont typeface="+mj-lt"/>
              <a:buAutoNum type="arabicPeriod"/>
            </a:pPr>
            <a:r>
              <a:rPr lang="en-US" sz="800" dirty="0">
                <a:ea typeface="ＭＳ Ｐゴシック"/>
              </a:rPr>
              <a:t>Subprime is defined as FICO &lt; 630 or no FICO score available (excluding Commercial Fleet s)</a:t>
            </a:r>
            <a:endParaRPr lang="en-US" sz="800" dirty="0">
              <a:latin typeface="Arial"/>
              <a:ea typeface="ＭＳ Ｐゴシック"/>
              <a:sym typeface="Arial"/>
            </a:endParaRPr>
          </a:p>
          <a:p>
            <a:pPr algn="l" eaLnBrk="1" hangingPunct="1"/>
            <a:r>
              <a:rPr lang="en-US" sz="800" dirty="0">
                <a:latin typeface="Arial"/>
                <a:ea typeface="ＭＳ Ｐゴシック"/>
                <a:sym typeface="Arial"/>
              </a:rPr>
              <a:t>Source: SHUSA RAS March Monthly </a:t>
            </a:r>
            <a:r>
              <a:rPr lang="en-US" sz="800" dirty="0" smtClean="0">
                <a:latin typeface="Arial"/>
                <a:ea typeface="ＭＳ Ｐゴシック"/>
                <a:sym typeface="Arial"/>
              </a:rPr>
              <a:t>Report; </a:t>
            </a:r>
            <a:r>
              <a:rPr lang="en-US" sz="800" dirty="0">
                <a:latin typeface="Arial"/>
                <a:ea typeface="ＭＳ Ｐゴシック"/>
                <a:sym typeface="Arial"/>
              </a:rPr>
              <a:t>BSPR RAS 2016 inventory of metrics</a:t>
            </a:r>
          </a:p>
        </p:txBody>
      </p:sp>
      <p:graphicFrame>
        <p:nvGraphicFramePr>
          <p:cNvPr id="12" name="Table 11"/>
          <p:cNvGraphicFramePr>
            <a:graphicFrameLocks noGrp="1"/>
          </p:cNvGraphicFramePr>
          <p:nvPr>
            <p:extLst>
              <p:ext uri="{D42A27DB-BD31-4B8C-83A1-F6EECF244321}">
                <p14:modId xmlns:p14="http://schemas.microsoft.com/office/powerpoint/2010/main" val="3384979768"/>
              </p:ext>
            </p:extLst>
          </p:nvPr>
        </p:nvGraphicFramePr>
        <p:xfrm>
          <a:off x="348434" y="1460694"/>
          <a:ext cx="8843193" cy="3734053"/>
        </p:xfrm>
        <a:graphic>
          <a:graphicData uri="http://schemas.openxmlformats.org/drawingml/2006/table">
            <a:tbl>
              <a:tblPr firstRow="1" bandRow="1">
                <a:tableStyleId>{2D5ABB26-0587-4C30-8999-92F81FD0307C}</a:tableStyleId>
              </a:tblPr>
              <a:tblGrid>
                <a:gridCol w="833995"/>
                <a:gridCol w="1476795"/>
                <a:gridCol w="625152"/>
                <a:gridCol w="817362"/>
                <a:gridCol w="817362"/>
                <a:gridCol w="817362"/>
                <a:gridCol w="817362"/>
                <a:gridCol w="817362"/>
                <a:gridCol w="1820441"/>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900" b="1" dirty="0" smtClean="0">
                          <a:solidFill>
                            <a:srgbClr val="FF0000"/>
                          </a:solidFill>
                          <a:latin typeface="Arial" panose="020B0604020202020204" pitchFamily="34" charset="0"/>
                          <a:cs typeface="Arial" panose="020B0604020202020204" pitchFamily="34" charset="0"/>
                        </a:rPr>
                        <a:t>Metric</a:t>
                      </a:r>
                      <a:endParaRPr lang="en-GB" sz="9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900" b="1" dirty="0" smtClean="0">
                          <a:solidFill>
                            <a:srgbClr val="FF0000"/>
                          </a:solidFill>
                          <a:latin typeface="Arial" panose="020B0604020202020204" pitchFamily="34" charset="0"/>
                          <a:cs typeface="Arial" panose="020B0604020202020204" pitchFamily="34" charset="0"/>
                        </a:rPr>
                        <a:t>Entity</a:t>
                      </a:r>
                      <a:endParaRPr lang="en-GB" sz="9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Mar 16</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Amber trigger</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900" b="1" dirty="0" smtClean="0">
                          <a:solidFill>
                            <a:schemeClr val="bg1"/>
                          </a:solidFill>
                          <a:latin typeface="Arial" panose="020B0604020202020204" pitchFamily="34" charset="0"/>
                          <a:cs typeface="Arial" panose="020B0604020202020204" pitchFamily="34" charset="0"/>
                        </a:rPr>
                        <a:t>Red</a:t>
                      </a:r>
                      <a:r>
                        <a:rPr lang="en-GB" sz="900" b="1" baseline="0" dirty="0" smtClean="0">
                          <a:solidFill>
                            <a:schemeClr val="bg1"/>
                          </a:solidFill>
                          <a:latin typeface="Arial" panose="020B0604020202020204" pitchFamily="34" charset="0"/>
                          <a:cs typeface="Arial" panose="020B0604020202020204" pitchFamily="34" charset="0"/>
                        </a:rPr>
                        <a:t> limits</a:t>
                      </a:r>
                      <a:endParaRPr lang="en-GB" sz="9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1" dirty="0" smtClean="0">
                          <a:solidFill>
                            <a:srgbClr val="FF0000"/>
                          </a:solidFill>
                          <a:latin typeface="Arial" panose="020B0604020202020204" pitchFamily="34" charset="0"/>
                          <a:cs typeface="Arial" panose="020B0604020202020204" pitchFamily="34" charset="0"/>
                        </a:rPr>
                        <a:t>Justification</a:t>
                      </a:r>
                      <a:r>
                        <a:rPr lang="en-GB" sz="900" b="1" baseline="0" dirty="0" smtClean="0">
                          <a:solidFill>
                            <a:srgbClr val="FF0000"/>
                          </a:solidFill>
                          <a:latin typeface="Arial" panose="020B0604020202020204" pitchFamily="34" charset="0"/>
                          <a:cs typeface="Arial" panose="020B0604020202020204" pitchFamily="34" charset="0"/>
                        </a:rPr>
                        <a:t> for changes</a:t>
                      </a:r>
                      <a:endParaRPr lang="en-GB" sz="9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2016</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2015</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900" b="1" dirty="0" smtClean="0">
                          <a:solidFill>
                            <a:schemeClr val="bg1"/>
                          </a:solidFill>
                          <a:latin typeface="Arial" panose="020B0604020202020204" pitchFamily="34" charset="0"/>
                          <a:cs typeface="Arial" panose="020B0604020202020204" pitchFamily="34" charset="0"/>
                        </a:rPr>
                        <a:t>2016</a:t>
                      </a:r>
                      <a:endParaRPr lang="en-GB" sz="9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900" b="1" dirty="0" smtClean="0">
                          <a:solidFill>
                            <a:schemeClr val="tx1"/>
                          </a:solidFill>
                          <a:latin typeface="Arial" panose="020B0604020202020204" pitchFamily="34" charset="0"/>
                          <a:cs typeface="Arial" panose="020B0604020202020204" pitchFamily="34" charset="0"/>
                        </a:rPr>
                        <a:t>2015</a:t>
                      </a:r>
                      <a:endParaRPr lang="en-GB" sz="9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11">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latin typeface="Arial" panose="020B0604020202020204" pitchFamily="34" charset="0"/>
                          <a:cs typeface="Arial" panose="020B0604020202020204" pitchFamily="34" charset="0"/>
                        </a:rPr>
                        <a:t>Credit</a:t>
                      </a:r>
                      <a:r>
                        <a:rPr lang="en-US" sz="900" b="1" baseline="0" dirty="0" smtClean="0">
                          <a:solidFill>
                            <a:schemeClr val="tx1"/>
                          </a:solidFill>
                          <a:latin typeface="Arial" panose="020B0604020202020204" pitchFamily="34" charset="0"/>
                          <a:cs typeface="Arial" panose="020B0604020202020204" pitchFamily="34" charset="0"/>
                        </a:rPr>
                        <a:t> risk</a:t>
                      </a:r>
                      <a:endParaRPr lang="en-US" sz="9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*Single Obligor</a:t>
                      </a:r>
                      <a:r>
                        <a:rPr lang="en-US" sz="9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$500</a:t>
                      </a:r>
                      <a:r>
                        <a:rPr lang="en-US" sz="900" baseline="0" dirty="0" smtClean="0">
                          <a:latin typeface="Arial" panose="020B0604020202020204" pitchFamily="34" charset="0"/>
                          <a:cs typeface="Arial" panose="020B0604020202020204" pitchFamily="34" charset="0"/>
                        </a:rPr>
                        <a:t> MM</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N/A</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900" dirty="0" smtClean="0">
                          <a:latin typeface="Arial" panose="020B0604020202020204" pitchFamily="34" charset="0"/>
                          <a:cs typeface="Arial" panose="020B0604020202020204" pitchFamily="34" charset="0"/>
                        </a:rPr>
                        <a:t>N/A</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ts val="1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&gt;$500</a:t>
                      </a:r>
                      <a:r>
                        <a:rPr lang="en-US" sz="900" b="0" i="0" kern="1200" baseline="0" dirty="0" smtClean="0">
                          <a:solidFill>
                            <a:schemeClr val="tx1"/>
                          </a:solidFill>
                          <a:latin typeface="Arial" panose="020B0604020202020204" pitchFamily="34" charset="0"/>
                          <a:ea typeface="+mn-ea"/>
                          <a:cs typeface="Arial" panose="020B0604020202020204" pitchFamily="34" charset="0"/>
                        </a:rPr>
                        <a:t> MM</a:t>
                      </a: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900" smtClean="0">
                          <a:latin typeface="Arial" panose="020B0604020202020204" pitchFamily="34" charset="0"/>
                          <a:cs typeface="Arial" panose="020B0604020202020204" pitchFamily="34" charset="0"/>
                        </a:rPr>
                        <a:t>N/A</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endParaRPr lang="en-GB" sz="9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0" i="0" dirty="0" smtClean="0">
                          <a:solidFill>
                            <a:schemeClr val="tx1"/>
                          </a:solidFill>
                          <a:latin typeface="Arial" panose="020B0604020202020204" pitchFamily="34" charset="0"/>
                          <a:cs typeface="Arial" panose="020B0604020202020204" pitchFamily="34" charset="0"/>
                        </a:rPr>
                        <a:t>*Top 20 Corporates Exposure</a:t>
                      </a:r>
                      <a:endParaRPr lang="en-US" sz="900" b="0" i="0" dirty="0">
                        <a:solidFill>
                          <a:schemeClr val="tx1"/>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$6.17</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&gt;=$7.0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$8.0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endParaRPr lang="en-GB" sz="9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0" dirty="0" smtClean="0">
                          <a:latin typeface="Arial" panose="020B0604020202020204" pitchFamily="34" charset="0"/>
                          <a:cs typeface="Arial" panose="020B0604020202020204" pitchFamily="34" charset="0"/>
                        </a:rPr>
                        <a:t>*Obligor</a:t>
                      </a:r>
                      <a:r>
                        <a:rPr lang="en-US" sz="900" b="0" baseline="0" dirty="0" smtClean="0">
                          <a:latin typeface="Arial" panose="020B0604020202020204" pitchFamily="34" charset="0"/>
                          <a:cs typeface="Arial" panose="020B0604020202020204" pitchFamily="34" charset="0"/>
                        </a:rPr>
                        <a:t> Rating Exposure</a:t>
                      </a:r>
                      <a:r>
                        <a:rPr lang="en-US" sz="900" b="0" baseline="30000" dirty="0" smtClean="0">
                          <a:latin typeface="Arial" panose="020B0604020202020204" pitchFamily="34" charset="0"/>
                          <a:cs typeface="Arial" panose="020B0604020202020204" pitchFamily="34" charset="0"/>
                        </a:rPr>
                        <a:t>1</a:t>
                      </a:r>
                      <a:endParaRPr lang="en-US" sz="900" b="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10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ts val="1000"/>
                        </a:lnSpc>
                      </a:pPr>
                      <a:r>
                        <a:rPr lang="en-US" sz="900" dirty="0" smtClean="0">
                          <a:latin typeface="Arial" panose="020B0604020202020204" pitchFamily="34" charset="0"/>
                          <a:cs typeface="Arial" panose="020B0604020202020204" pitchFamily="34" charset="0"/>
                        </a:rPr>
                        <a:t>&gt;0</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u="none" strike="noStrike" kern="1200" dirty="0" smtClean="0">
                          <a:solidFill>
                            <a:srgbClr val="000000"/>
                          </a:solidFill>
                          <a:effectLst/>
                          <a:latin typeface="Arial" panose="020B0604020202020204" pitchFamily="34" charset="0"/>
                          <a:ea typeface="+mn-ea"/>
                          <a:cs typeface="Arial" panose="020B0604020202020204" pitchFamily="34" charset="0"/>
                        </a:rPr>
                        <a:t>New</a:t>
                      </a:r>
                      <a:r>
                        <a:rPr lang="en-US" sz="9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split based on OCC directive to rate CRE loans &lt; 5.0 </a:t>
                      </a:r>
                      <a:endParaRPr lang="en-US" sz="900" b="0" i="0" u="none" strike="noStrike" kern="1200" dirty="0" smtClean="0">
                        <a:solidFill>
                          <a:srgbClr val="000000"/>
                        </a:solidFill>
                        <a:effectLst/>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*Industry Exposure</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$4.8</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00000"/>
                        </a:lnSpc>
                        <a:spcBef>
                          <a:spcPts val="200"/>
                        </a:spcBef>
                        <a:spcAft>
                          <a:spcPts val="200"/>
                        </a:spcAft>
                      </a:pPr>
                      <a:r>
                        <a:rPr lang="en-US" sz="900" b="1" i="1" dirty="0" smtClean="0">
                          <a:solidFill>
                            <a:srgbClr val="008AB3"/>
                          </a:solidFill>
                          <a:latin typeface="Arial" panose="020B0604020202020204" pitchFamily="34" charset="0"/>
                          <a:cs typeface="Arial" panose="020B0604020202020204" pitchFamily="34" charset="0"/>
                        </a:rPr>
                        <a:t>Financial &amp;</a:t>
                      </a:r>
                      <a:r>
                        <a:rPr lang="en-US" sz="900" b="1" i="1" baseline="0" dirty="0" smtClean="0">
                          <a:solidFill>
                            <a:srgbClr val="008AB3"/>
                          </a:solidFill>
                          <a:latin typeface="Arial" panose="020B0604020202020204" pitchFamily="34" charset="0"/>
                          <a:cs typeface="Arial" panose="020B0604020202020204" pitchFamily="34" charset="0"/>
                        </a:rPr>
                        <a:t> Insurance Exposure</a:t>
                      </a:r>
                      <a:endParaRPr lang="en-US" sz="900" b="1" i="1" dirty="0">
                        <a:solidFill>
                          <a:srgbClr val="008AB3"/>
                        </a:solidFill>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$5.1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$5.0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900" b="0" dirty="0" smtClean="0">
                          <a:solidFill>
                            <a:schemeClr val="tx1"/>
                          </a:solidFill>
                          <a:latin typeface="Arial" panose="020B0604020202020204" pitchFamily="34" charset="0"/>
                          <a:cs typeface="Arial" panose="020B0604020202020204" pitchFamily="34" charset="0"/>
                        </a:rPr>
                        <a:t>Growth</a:t>
                      </a:r>
                      <a:r>
                        <a:rPr lang="en-GB" sz="900" b="0" baseline="0" dirty="0" smtClean="0">
                          <a:solidFill>
                            <a:schemeClr val="tx1"/>
                          </a:solidFill>
                          <a:latin typeface="Arial" panose="020B0604020202020204" pitchFamily="34" charset="0"/>
                          <a:cs typeface="Arial" panose="020B0604020202020204" pitchFamily="34" charset="0"/>
                        </a:rPr>
                        <a:t> above existing OCC industry exposure limits requires a separate limit</a:t>
                      </a:r>
                      <a:endParaRPr lang="en-GB" sz="9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*CRE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$9.1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$10.6</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ysClr val="windowText" lastClr="000000"/>
                          </a:solidFill>
                          <a:latin typeface="Arial" panose="020B0604020202020204" pitchFamily="34" charset="0"/>
                          <a:ea typeface="+mn-ea"/>
                          <a:cs typeface="Arial" panose="020B0604020202020204" pitchFamily="34" charset="0"/>
                        </a:rPr>
                        <a:t>Growth</a:t>
                      </a:r>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in CET1 used as anchor for calibration</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&gt;=$10.6</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&gt;=$10.5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$11.1</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$11.0</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*Project Finance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SBNA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$2.9</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&gt;=$3.75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$4.25</a:t>
                      </a:r>
                      <a:r>
                        <a:rPr lang="en-US" sz="900" baseline="0" dirty="0" smtClean="0">
                          <a:latin typeface="Arial" panose="020B0604020202020204" pitchFamily="34" charset="0"/>
                          <a:cs typeface="Arial" panose="020B0604020202020204" pitchFamily="34" charset="0"/>
                        </a:rPr>
                        <a:t> </a:t>
                      </a:r>
                      <a:r>
                        <a:rPr lang="en-US" sz="900" baseline="0" dirty="0" err="1" smtClean="0">
                          <a:latin typeface="Arial" panose="020B0604020202020204" pitchFamily="34" charset="0"/>
                          <a:cs typeface="Arial" panose="020B0604020202020204" pitchFamily="34" charset="0"/>
                        </a:rPr>
                        <a:t>BN</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l">
                        <a:spcBef>
                          <a:spcPts val="200"/>
                        </a:spcBef>
                        <a:spcAft>
                          <a:spcPts val="200"/>
                        </a:spcAft>
                      </a:pPr>
                      <a:r>
                        <a:rPr lang="en-GB" sz="900" b="0" dirty="0" smtClean="0">
                          <a:solidFill>
                            <a:schemeClr val="tx1"/>
                          </a:solidFill>
                          <a:latin typeface="Arial" panose="020B0604020202020204" pitchFamily="34" charset="0"/>
                          <a:cs typeface="Arial" panose="020B0604020202020204" pitchFamily="34" charset="0"/>
                        </a:rPr>
                        <a:t>Group requirement</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457200" rtl="0" eaLnBrk="1" fontAlgn="auto" latinLnBrk="0" hangingPunct="1">
                        <a:lnSpc>
                          <a:spcPct val="100000"/>
                        </a:lnSpc>
                        <a:spcBef>
                          <a:spcPts val="200"/>
                        </a:spcBef>
                        <a:spcAft>
                          <a:spcPts val="20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*Public Sector Exposure</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900" b="0" dirty="0" smtClean="0">
                          <a:latin typeface="Arial" panose="020B0604020202020204" pitchFamily="34" charset="0"/>
                          <a:cs typeface="Arial" panose="020B0604020202020204" pitchFamily="34" charset="0"/>
                        </a:rPr>
                        <a:t>BSPR</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$348</a:t>
                      </a:r>
                      <a:r>
                        <a:rPr lang="en-US" sz="900" baseline="0" dirty="0" smtClean="0">
                          <a:latin typeface="Arial" panose="020B0604020202020204" pitchFamily="34" charset="0"/>
                          <a:cs typeface="Arial" panose="020B0604020202020204" pitchFamily="34" charset="0"/>
                        </a:rPr>
                        <a:t> MM</a:t>
                      </a:r>
                      <a:endParaRPr lang="en-US" sz="900" dirty="0" smtClean="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&gt;=$436</a:t>
                      </a:r>
                      <a:r>
                        <a:rPr lang="en-US" sz="900" baseline="0" dirty="0" smtClean="0">
                          <a:latin typeface="Arial" panose="020B0604020202020204" pitchFamily="34" charset="0"/>
                          <a:cs typeface="Arial" panose="020B0604020202020204" pitchFamily="34" charset="0"/>
                        </a:rPr>
                        <a:t> MM</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&gt;=$543</a:t>
                      </a:r>
                      <a:r>
                        <a:rPr lang="en-US" sz="900" baseline="0" dirty="0" smtClean="0">
                          <a:latin typeface="Arial" panose="020B0604020202020204" pitchFamily="34" charset="0"/>
                          <a:cs typeface="Arial" panose="020B0604020202020204" pitchFamily="34" charset="0"/>
                        </a:rPr>
                        <a:t> MM</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endParaRPr lang="en-US" sz="10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tc>
                <a:tc>
                  <a:txBody>
                    <a:bodyPr/>
                    <a:lstStyle/>
                    <a:p>
                      <a:pPr algn="l" fontAlgn="b"/>
                      <a:r>
                        <a:rPr lang="en-US" sz="900" b="0" i="0" u="none" strike="noStrike" dirty="0" smtClean="0">
                          <a:solidFill>
                            <a:srgbClr val="000000"/>
                          </a:solidFill>
                          <a:effectLst/>
                          <a:latin typeface="Arial" panose="020B0604020202020204" pitchFamily="34" charset="0"/>
                          <a:cs typeface="Arial" panose="020B0604020202020204" pitchFamily="34" charset="0"/>
                        </a:rPr>
                        <a:t>SC Subprime Assets</a:t>
                      </a:r>
                      <a:r>
                        <a:rPr lang="en-US" sz="900" b="0" i="0" u="none" strike="noStrike" baseline="30000" dirty="0" smtClean="0">
                          <a:solidFill>
                            <a:srgbClr val="000000"/>
                          </a:solidFill>
                          <a:effectLst/>
                          <a:latin typeface="Arial" panose="020B0604020202020204" pitchFamily="34" charset="0"/>
                          <a:cs typeface="Arial" panose="020B0604020202020204" pitchFamily="34" charset="0"/>
                        </a:rPr>
                        <a:t>2</a:t>
                      </a:r>
                      <a:r>
                        <a:rPr lang="en-US" sz="900" b="0" i="0" u="none" strike="noStrike" dirty="0" smtClean="0">
                          <a:solidFill>
                            <a:srgbClr val="000000"/>
                          </a:solidFill>
                          <a:effectLst/>
                          <a:latin typeface="Arial" panose="020B0604020202020204" pitchFamily="34" charset="0"/>
                          <a:cs typeface="Arial" panose="020B0604020202020204" pitchFamily="34" charset="0"/>
                        </a:rPr>
                        <a:t> as % SHUSA Credit</a:t>
                      </a:r>
                      <a:r>
                        <a:rPr lang="en-US" sz="900" b="0" i="0" u="none" strike="noStrike" baseline="0" dirty="0" smtClean="0">
                          <a:solidFill>
                            <a:srgbClr val="000000"/>
                          </a:solidFill>
                          <a:effectLst/>
                          <a:latin typeface="Arial" panose="020B0604020202020204" pitchFamily="34" charset="0"/>
                          <a:cs typeface="Arial" panose="020B0604020202020204" pitchFamily="34" charset="0"/>
                        </a:rPr>
                        <a:t> Exposure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latin typeface="Arial" panose="020B0604020202020204" pitchFamily="34" charset="0"/>
                          <a:cs typeface="Arial" panose="020B0604020202020204" pitchFamily="34" charset="0"/>
                        </a:rPr>
                        <a:t>SC</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Arial" panose="020B0604020202020204" pitchFamily="34" charset="0"/>
                          <a:ea typeface="ＭＳ Ｐゴシック"/>
                          <a:cs typeface="Arial" panose="020B0604020202020204" pitchFamily="34" charset="0"/>
                        </a:rPr>
                        <a:t>20.0%</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&gt;=23%</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1" kern="1200" dirty="0" smtClean="0">
                          <a:solidFill>
                            <a:sysClr val="windowText" lastClr="000000"/>
                          </a:solidFill>
                          <a:latin typeface="Arial" panose="020B0604020202020204" pitchFamily="34" charset="0"/>
                          <a:ea typeface="+mn-ea"/>
                          <a:cs typeface="Arial" panose="020B0604020202020204" pitchFamily="34" charset="0"/>
                        </a:rPr>
                        <a:t>No change</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1" kern="1200" dirty="0" smtClean="0">
                          <a:solidFill>
                            <a:srgbClr val="008AB3"/>
                          </a:solidFill>
                          <a:latin typeface="Arial" panose="020B0604020202020204" pitchFamily="34" charset="0"/>
                          <a:ea typeface="+mn-ea"/>
                          <a:cs typeface="Arial" panose="020B0604020202020204" pitchFamily="34" charset="0"/>
                        </a:rPr>
                        <a:t>*Total Subprime Assets</a:t>
                      </a:r>
                      <a:r>
                        <a:rPr lang="en-US" sz="900" b="1" i="1" kern="1200" baseline="30000" dirty="0" smtClean="0">
                          <a:solidFill>
                            <a:srgbClr val="008AB3"/>
                          </a:solidFill>
                          <a:latin typeface="Arial" panose="020B0604020202020204" pitchFamily="34" charset="0"/>
                          <a:ea typeface="+mn-ea"/>
                          <a:cs typeface="Arial" panose="020B0604020202020204" pitchFamily="34" charset="0"/>
                        </a:rPr>
                        <a:t>2</a:t>
                      </a:r>
                      <a:r>
                        <a:rPr lang="en-US" sz="900" b="1" i="1" kern="1200" dirty="0" smtClean="0">
                          <a:solidFill>
                            <a:srgbClr val="008AB3"/>
                          </a:solidFill>
                          <a:latin typeface="Arial" panose="020B0604020202020204" pitchFamily="34" charset="0"/>
                          <a:ea typeface="+mn-ea"/>
                          <a:cs typeface="Arial" panose="020B0604020202020204" pitchFamily="34" charset="0"/>
                        </a:rPr>
                        <a:t> </a:t>
                      </a:r>
                      <a:r>
                        <a:rPr lang="en-US" sz="900" b="1" i="1" kern="1200" dirty="0">
                          <a:solidFill>
                            <a:srgbClr val="008AB3"/>
                          </a:solidFill>
                          <a:latin typeface="Arial" panose="020B0604020202020204" pitchFamily="34" charset="0"/>
                          <a:ea typeface="+mn-ea"/>
                          <a:cs typeface="Arial" panose="020B0604020202020204" pitchFamily="34" charset="0"/>
                        </a:rPr>
                        <a:t>as % </a:t>
                      </a:r>
                      <a:r>
                        <a:rPr lang="en-US" sz="900" b="1" i="1" kern="1200" dirty="0" smtClean="0">
                          <a:solidFill>
                            <a:srgbClr val="008AB3"/>
                          </a:solidFill>
                          <a:latin typeface="Arial" panose="020B0604020202020204" pitchFamily="34" charset="0"/>
                          <a:ea typeface="+mn-ea"/>
                          <a:cs typeface="Arial" panose="020B0604020202020204" pitchFamily="34" charset="0"/>
                        </a:rPr>
                        <a:t>SHUSA Credit Exposure</a:t>
                      </a:r>
                      <a:endParaRPr lang="en-US" sz="900" b="1" i="1" kern="1200" dirty="0">
                        <a:solidFill>
                          <a:srgbClr val="008AB3"/>
                        </a:solidFill>
                        <a:latin typeface="Arial" panose="020B0604020202020204" pitchFamily="34" charset="0"/>
                        <a:ea typeface="+mn-ea"/>
                        <a:cs typeface="Arial" panose="020B0604020202020204" pitchFamily="34" charset="0"/>
                      </a:endParaRPr>
                    </a:p>
                  </a:txBody>
                  <a:tcPr marL="45720" marR="8381" marT="8381"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latin typeface="Arial" panose="020B0604020202020204" pitchFamily="34" charset="0"/>
                          <a:cs typeface="Arial" panose="020B0604020202020204" pitchFamily="34" charset="0"/>
                        </a:rPr>
                        <a:t>SHUSA</a:t>
                      </a:r>
                      <a:endParaRPr lang="en-US" sz="9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21.5%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900" dirty="0" smtClean="0">
                          <a:latin typeface="Arial" panose="020B0604020202020204" pitchFamily="34" charset="0"/>
                          <a:cs typeface="Arial" panose="020B0604020202020204" pitchFamily="34" charset="0"/>
                        </a:rPr>
                        <a:t>&gt;=23%</a:t>
                      </a:r>
                      <a:endParaRPr lang="en-US" sz="900" dirty="0">
                        <a:latin typeface="Arial" panose="020B0604020202020204" pitchFamily="34" charset="0"/>
                        <a:cs typeface="Arial" panose="020B0604020202020204" pitchFamily="34" charset="0"/>
                      </a:endParaRP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900" b="0" i="0" kern="1200" dirty="0" smtClean="0">
                          <a:solidFill>
                            <a:schemeClr val="tx1"/>
                          </a:solidFill>
                          <a:latin typeface="Arial" panose="020B0604020202020204" pitchFamily="34" charset="0"/>
                          <a:ea typeface="+mn-ea"/>
                          <a:cs typeface="Arial" panose="020B0604020202020204" pitchFamily="34" charset="0"/>
                        </a:rPr>
                        <a:t>&gt;=</a:t>
                      </a: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N/A</a:t>
                      </a:r>
                      <a:endParaRPr lang="en-US" sz="9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900" b="0" i="0" kern="1200" dirty="0" smtClean="0">
                          <a:solidFill>
                            <a:sysClr val="windowText" lastClr="000000"/>
                          </a:solidFill>
                          <a:latin typeface="Arial" panose="020B0604020202020204" pitchFamily="34" charset="0"/>
                          <a:ea typeface="+mn-ea"/>
                          <a:cs typeface="Arial" panose="020B0604020202020204" pitchFamily="34" charset="0"/>
                        </a:rPr>
                        <a:t>Addition of BSPR created</a:t>
                      </a:r>
                      <a:r>
                        <a:rPr lang="en-US" sz="900" b="0" i="0" kern="1200" baseline="0" dirty="0" smtClean="0">
                          <a:solidFill>
                            <a:sysClr val="windowText" lastClr="000000"/>
                          </a:solidFill>
                          <a:latin typeface="Arial" panose="020B0604020202020204" pitchFamily="34" charset="0"/>
                          <a:ea typeface="+mn-ea"/>
                          <a:cs typeface="Arial" panose="020B0604020202020204" pitchFamily="34" charset="0"/>
                        </a:rPr>
                        <a:t> material difference between SHUSA and SC only</a:t>
                      </a:r>
                      <a:endParaRPr lang="en-US" sz="900" b="0" i="0" kern="1200" dirty="0" smtClean="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297794" y="5829182"/>
            <a:ext cx="1859483" cy="311777"/>
            <a:chOff x="7297794" y="5829182"/>
            <a:chExt cx="1859483" cy="311777"/>
          </a:xfrm>
        </p:grpSpPr>
        <p:sp>
          <p:nvSpPr>
            <p:cNvPr id="27" name="TextBox 26"/>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9" name="TextBox 28"/>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2972137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smtClean="0"/>
              <a:t>Credit </a:t>
            </a:r>
            <a:r>
              <a:rPr lang="en-US" sz="2000" dirty="0"/>
              <a:t>risk </a:t>
            </a:r>
            <a:r>
              <a:rPr lang="en-US" sz="2000" dirty="0" smtClean="0"/>
              <a:t>concentration metrics – Material portfolios</a:t>
            </a:r>
            <a:endParaRPr lang="en-US" sz="2000" dirty="0"/>
          </a:p>
        </p:txBody>
      </p:sp>
      <p:graphicFrame>
        <p:nvGraphicFramePr>
          <p:cNvPr id="3" name="Content Placeholder 12"/>
          <p:cNvGraphicFramePr>
            <a:graphicFrameLocks/>
          </p:cNvGraphicFramePr>
          <p:nvPr>
            <p:extLst>
              <p:ext uri="{D42A27DB-BD31-4B8C-83A1-F6EECF244321}">
                <p14:modId xmlns:p14="http://schemas.microsoft.com/office/powerpoint/2010/main" val="2848352361"/>
              </p:ext>
            </p:extLst>
          </p:nvPr>
        </p:nvGraphicFramePr>
        <p:xfrm>
          <a:off x="360998" y="1455016"/>
          <a:ext cx="8821737" cy="3403600"/>
        </p:xfrm>
        <a:graphic>
          <a:graphicData uri="http://schemas.openxmlformats.org/drawingml/2006/table">
            <a:tbl>
              <a:tblPr firstRow="1" bandRow="1">
                <a:tableStyleId>{839DD9DD-9E6C-4910-8AC0-68ADFF6A6AFC}</a:tableStyleId>
              </a:tblPr>
              <a:tblGrid>
                <a:gridCol w="1934333"/>
                <a:gridCol w="1362269"/>
                <a:gridCol w="5525135"/>
              </a:tblGrid>
              <a:tr h="234506">
                <a:tc>
                  <a:txBody>
                    <a:bodyPr/>
                    <a:lstStyle/>
                    <a:p>
                      <a:pPr algn="l"/>
                      <a:r>
                        <a:rPr lang="en-US" sz="12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Entity</a:t>
                      </a:r>
                      <a:r>
                        <a:rPr lang="en-US" sz="1200" b="1" baseline="0" dirty="0" smtClean="0">
                          <a:solidFill>
                            <a:srgbClr val="FF0000"/>
                          </a:solidFill>
                          <a:latin typeface="Arial" panose="020B0604020202020204" pitchFamily="34" charset="0"/>
                          <a:cs typeface="Arial" panose="020B0604020202020204" pitchFamily="34" charset="0"/>
                        </a:rPr>
                        <a:t>/portfolio</a:t>
                      </a:r>
                      <a:endParaRPr lang="en-US" sz="12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smtClean="0">
                          <a:solidFill>
                            <a:srgbClr val="FF0000"/>
                          </a:solidFill>
                          <a:latin typeface="Arial" panose="020B0604020202020204" pitchFamily="34" charset="0"/>
                          <a:cs typeface="Arial" panose="020B0604020202020204" pitchFamily="34" charset="0"/>
                        </a:rPr>
                        <a:t>Rationale/commentary</a:t>
                      </a:r>
                      <a:endParaRPr lang="en-US" sz="12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53942">
                <a:tc>
                  <a:txBody>
                    <a:bodyPr/>
                    <a:lstStyle/>
                    <a:p>
                      <a:pPr algn="l">
                        <a:lnSpc>
                          <a:spcPts val="1000"/>
                        </a:lnSpc>
                      </a:pPr>
                      <a:r>
                        <a:rPr lang="en-US" sz="1200" dirty="0" smtClean="0">
                          <a:latin typeface="Arial" panose="020B0604020202020204" pitchFamily="34" charset="0"/>
                          <a:cs typeface="Arial" panose="020B0604020202020204" pitchFamily="34" charset="0"/>
                        </a:rPr>
                        <a:t>Industry Exposure</a:t>
                      </a:r>
                      <a:endParaRPr lang="en-US" sz="120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a:t>
                      </a:r>
                      <a:r>
                        <a:rPr lang="en-US" sz="12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Limits on industry size ensure that the credit portfolio is adequately diversified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a:lnSpc>
                          <a:spcPts val="1000"/>
                        </a:lnSpc>
                      </a:pPr>
                      <a:r>
                        <a:rPr lang="en-US" sz="1200" dirty="0" smtClean="0">
                          <a:latin typeface="Arial" panose="020B0604020202020204" pitchFamily="34" charset="0"/>
                          <a:cs typeface="Arial" panose="020B0604020202020204" pitchFamily="34" charset="0"/>
                        </a:rPr>
                        <a:t>Financial &amp;</a:t>
                      </a:r>
                      <a:r>
                        <a:rPr lang="en-US" sz="1200" baseline="0" dirty="0" smtClean="0">
                          <a:latin typeface="Arial" panose="020B0604020202020204" pitchFamily="34" charset="0"/>
                          <a:cs typeface="Arial" panose="020B0604020202020204" pitchFamily="34" charset="0"/>
                        </a:rPr>
                        <a:t> Insurance Exposure</a:t>
                      </a:r>
                      <a:endParaRPr lang="en-US" sz="120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This metric is broken out from the Industry Exposure metric as exceptions based on the growing size of these portfolios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CRE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CRE exposure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Santander does not have Multifamily portfolios in other geographies; thus, to be comparable across geographies, Multifamily exposure is reported separately</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CRE and Multifamily are important metrics to track in the RAS given their large exposures ($8.5 BN for CRE and $10.6 BN for Multifamily)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Multifamily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Project Finance Exposure</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Material</a:t>
                      </a:r>
                      <a:r>
                        <a:rPr lang="en-US" sz="1200" i="0" kern="1200" baseline="0" dirty="0" smtClean="0">
                          <a:solidFill>
                            <a:schemeClr val="tx1"/>
                          </a:solidFill>
                          <a:latin typeface="Arial" panose="020B0604020202020204" pitchFamily="34" charset="0"/>
                          <a:ea typeface="+mn-ea"/>
                          <a:cs typeface="Arial" panose="020B0604020202020204" pitchFamily="34" charset="0"/>
                        </a:rPr>
                        <a:t> portfolio exposures required by Santander Group</a:t>
                      </a:r>
                      <a:endParaRPr lang="en-US" sz="1200" i="0" kern="1200" dirty="0" smtClean="0">
                        <a:solidFill>
                          <a:schemeClr val="tx1"/>
                        </a:solidFill>
                        <a:latin typeface="Arial" panose="020B0604020202020204" pitchFamily="34" charset="0"/>
                        <a:ea typeface="+mn-ea"/>
                        <a:cs typeface="Arial" panose="020B0604020202020204" pitchFamily="34" charset="0"/>
                      </a:endParaRP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Relatively new and growing (trend, but determining CAP) portfolio with construction loans that are still drawing</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0" name="Group 9"/>
          <p:cNvGrpSpPr/>
          <p:nvPr/>
        </p:nvGrpSpPr>
        <p:grpSpPr>
          <a:xfrm>
            <a:off x="350611" y="72184"/>
            <a:ext cx="3201628" cy="189008"/>
            <a:chOff x="403281" y="164517"/>
            <a:chExt cx="3201628" cy="189008"/>
          </a:xfrm>
        </p:grpSpPr>
        <p:sp>
          <p:nvSpPr>
            <p:cNvPr id="11"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a:t>
              </a:r>
              <a:r>
                <a:rPr lang="en-US" sz="1200" dirty="0">
                  <a:solidFill>
                    <a:schemeClr val="accent1"/>
                  </a:solidFill>
                </a:rPr>
                <a:t>Metric selection</a:t>
              </a:r>
            </a:p>
          </p:txBody>
        </p:sp>
        <p:sp>
          <p:nvSpPr>
            <p:cNvPr id="15" name="Oval 1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2548202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19316"/>
            <a:ext cx="9336044" cy="357021"/>
          </a:xfrm>
          <a:prstGeom prst="rect">
            <a:avLst/>
          </a:prstGeom>
          <a:noFill/>
        </p:spPr>
        <p:txBody>
          <a:bodyPr wrap="square" rtlCol="0">
            <a:spAutoFit/>
          </a:bodyPr>
          <a:lstStyle/>
          <a:p>
            <a:pPr algn="l"/>
            <a:r>
              <a:rPr lang="en-US" sz="2000" b="1" dirty="0"/>
              <a:t>Metric selection: </a:t>
            </a:r>
            <a:r>
              <a:rPr lang="en-US" sz="2000" dirty="0"/>
              <a:t>Credit risk concentration </a:t>
            </a:r>
            <a:r>
              <a:rPr lang="en-US" sz="2000" dirty="0" smtClean="0"/>
              <a:t>metrics – Other </a:t>
            </a:r>
            <a:endParaRPr lang="en-US" sz="2000" dirty="0"/>
          </a:p>
        </p:txBody>
      </p:sp>
      <p:grpSp>
        <p:nvGrpSpPr>
          <p:cNvPr id="7" name="Group 6"/>
          <p:cNvGrpSpPr/>
          <p:nvPr/>
        </p:nvGrpSpPr>
        <p:grpSpPr>
          <a:xfrm>
            <a:off x="350611" y="72184"/>
            <a:ext cx="3201628" cy="189008"/>
            <a:chOff x="403281" y="164517"/>
            <a:chExt cx="3201628" cy="189008"/>
          </a:xfrm>
        </p:grpSpPr>
        <p:sp>
          <p:nvSpPr>
            <p:cNvPr id="8" name="Text Box 75"/>
            <p:cNvSpPr txBox="1">
              <a:spLocks noChangeArrowheads="1"/>
            </p:cNvSpPr>
            <p:nvPr/>
          </p:nvSpPr>
          <p:spPr bwMode="gray">
            <a:xfrm>
              <a:off x="636148" y="166688"/>
              <a:ext cx="2968761"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Concentration: </a:t>
              </a:r>
              <a:r>
                <a:rPr lang="en-US" sz="1200" dirty="0">
                  <a:solidFill>
                    <a:schemeClr val="accent1"/>
                  </a:solidFill>
                </a:rPr>
                <a:t>Metric selection</a:t>
              </a: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1" name="Content Placeholder 12"/>
          <p:cNvGraphicFramePr>
            <a:graphicFrameLocks/>
          </p:cNvGraphicFramePr>
          <p:nvPr>
            <p:extLst>
              <p:ext uri="{D42A27DB-BD31-4B8C-83A1-F6EECF244321}">
                <p14:modId xmlns:p14="http://schemas.microsoft.com/office/powerpoint/2010/main" val="428304244"/>
              </p:ext>
            </p:extLst>
          </p:nvPr>
        </p:nvGraphicFramePr>
        <p:xfrm>
          <a:off x="360998" y="1455016"/>
          <a:ext cx="8821737" cy="4185920"/>
        </p:xfrm>
        <a:graphic>
          <a:graphicData uri="http://schemas.openxmlformats.org/drawingml/2006/table">
            <a:tbl>
              <a:tblPr firstRow="1" bandRow="1">
                <a:tableStyleId>{839DD9DD-9E6C-4910-8AC0-68ADFF6A6AFC}</a:tableStyleId>
              </a:tblPr>
              <a:tblGrid>
                <a:gridCol w="1934333"/>
                <a:gridCol w="1362269"/>
                <a:gridCol w="5525135"/>
              </a:tblGrid>
              <a:tr h="234506">
                <a:tc>
                  <a:txBody>
                    <a:bodyPr/>
                    <a:lstStyle/>
                    <a:p>
                      <a:pPr algn="l"/>
                      <a:r>
                        <a:rPr lang="en-US" sz="12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Arial" panose="020B0604020202020204" pitchFamily="34" charset="0"/>
                          <a:cs typeface="Arial" panose="020B0604020202020204" pitchFamily="34" charset="0"/>
                        </a:rPr>
                        <a:t>Entity</a:t>
                      </a:r>
                      <a:r>
                        <a:rPr lang="en-US" sz="1200" b="1" baseline="0" dirty="0" smtClean="0">
                          <a:solidFill>
                            <a:srgbClr val="FF0000"/>
                          </a:solidFill>
                          <a:latin typeface="Arial" panose="020B0604020202020204" pitchFamily="34" charset="0"/>
                          <a:cs typeface="Arial" panose="020B0604020202020204" pitchFamily="34" charset="0"/>
                        </a:rPr>
                        <a:t>/portfolio</a:t>
                      </a:r>
                      <a:endParaRPr lang="en-US" sz="12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smtClean="0">
                          <a:solidFill>
                            <a:srgbClr val="FF0000"/>
                          </a:solidFill>
                          <a:latin typeface="Arial" panose="020B0604020202020204" pitchFamily="34" charset="0"/>
                          <a:cs typeface="Arial" panose="020B0604020202020204" pitchFamily="34" charset="0"/>
                        </a:rPr>
                        <a:t>Rationale/commentary</a:t>
                      </a:r>
                      <a:endParaRPr lang="en-US" sz="12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53942">
                <a:tc>
                  <a:txBody>
                    <a:bodyPr/>
                    <a:lstStyle/>
                    <a:p>
                      <a:pPr marL="0" marR="0" lvl="1" indent="0" algn="l" defTabSz="457200" rtl="0" eaLnBrk="1" fontAlgn="auto" latinLnBrk="0" hangingPunct="1">
                        <a:lnSpc>
                          <a:spcPts val="1000"/>
                        </a:lnSpc>
                        <a:spcBef>
                          <a:spcPts val="0"/>
                        </a:spcBef>
                        <a:spcAft>
                          <a:spcPts val="0"/>
                        </a:spcAft>
                        <a:buClrTx/>
                        <a:buSzTx/>
                        <a:buFontTx/>
                        <a:buNone/>
                        <a:tabLst/>
                        <a:defRPr/>
                      </a:pPr>
                      <a:r>
                        <a:rPr lang="en-US" sz="1200" b="0" i="0" kern="1200" dirty="0" smtClean="0">
                          <a:solidFill>
                            <a:schemeClr val="tx1"/>
                          </a:solidFill>
                          <a:latin typeface="Arial" panose="020B0604020202020204" pitchFamily="34" charset="0"/>
                          <a:ea typeface="+mn-ea"/>
                          <a:cs typeface="Arial" panose="020B0604020202020204" pitchFamily="34" charset="0"/>
                        </a:rPr>
                        <a:t>Single Obligor</a:t>
                      </a:r>
                      <a:r>
                        <a:rPr lang="en-US" sz="1200" b="0" i="0" kern="1200" baseline="0" dirty="0" smtClean="0">
                          <a:solidFill>
                            <a:schemeClr val="tx1"/>
                          </a:solidFill>
                          <a:latin typeface="Arial" panose="020B0604020202020204" pitchFamily="34" charset="0"/>
                          <a:ea typeface="+mn-ea"/>
                          <a:cs typeface="Arial" panose="020B0604020202020204" pitchFamily="34" charset="0"/>
                        </a:rPr>
                        <a:t> Exposure</a:t>
                      </a:r>
                      <a:endParaRPr lang="en-US" sz="1200" b="0" i="0" kern="1200" dirty="0" smtClean="0">
                        <a:solidFill>
                          <a:schemeClr val="tx1"/>
                        </a:solidFill>
                        <a:latin typeface="Arial" panose="020B0604020202020204" pitchFamily="34" charset="0"/>
                        <a:ea typeface="+mn-ea"/>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These metrics are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It is important for SHUSA to monitor and manage obligor concentrations, given the size of their largest exposures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As of June 2015,  SHUSA’s top 20 obligors accounted for ~9.7% of its total binding exposures, and its top obligor accounted for ~0.8% of its total binding exposures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nSpc>
                          <a:spcPts val="1000"/>
                        </a:lnSpc>
                      </a:pPr>
                      <a:r>
                        <a:rPr lang="en-US" sz="1200" b="0" i="0" dirty="0" smtClean="0">
                          <a:solidFill>
                            <a:schemeClr val="tx1"/>
                          </a:solidFill>
                          <a:latin typeface="Arial" panose="020B0604020202020204" pitchFamily="34" charset="0"/>
                          <a:cs typeface="Arial" panose="020B0604020202020204" pitchFamily="34" charset="0"/>
                        </a:rPr>
                        <a:t>Top 20 Corporates Exposure</a:t>
                      </a:r>
                      <a:endParaRPr lang="en-US" sz="1200" b="0" i="0" dirty="0">
                        <a:solidFill>
                          <a:schemeClr val="tx1"/>
                        </a:solidFill>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2713" marR="0" lvl="1" indent="-112713"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sz="110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nSpc>
                          <a:spcPts val="1000"/>
                        </a:lnSpc>
                      </a:pPr>
                      <a:r>
                        <a:rPr lang="en-US" sz="1200" b="0" dirty="0" smtClean="0">
                          <a:latin typeface="Arial" panose="020B0604020202020204" pitchFamily="34" charset="0"/>
                          <a:cs typeface="Arial" panose="020B0604020202020204" pitchFamily="34" charset="0"/>
                        </a:rPr>
                        <a:t>Obligor</a:t>
                      </a:r>
                      <a:r>
                        <a:rPr lang="en-US" sz="1200" b="0" baseline="0" dirty="0" smtClean="0">
                          <a:latin typeface="Arial" panose="020B0604020202020204" pitchFamily="34" charset="0"/>
                          <a:cs typeface="Arial" panose="020B0604020202020204" pitchFamily="34" charset="0"/>
                        </a:rPr>
                        <a:t> Rating Exposure</a:t>
                      </a:r>
                      <a:endParaRPr lang="en-US" sz="1200" b="0" dirty="0">
                        <a:latin typeface="Arial" panose="020B0604020202020204" pitchFamily="34" charset="0"/>
                        <a:cs typeface="Arial" panose="020B0604020202020204" pitchFamily="34" charset="0"/>
                      </a:endParaRPr>
                    </a:p>
                  </a:txBody>
                  <a:tcPr marL="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ts val="1000"/>
                        </a:lnSpc>
                      </a:pPr>
                      <a:r>
                        <a:rPr lang="en-US" sz="1200" b="0" dirty="0" smtClean="0">
                          <a:latin typeface="Arial" panose="020B0604020202020204" pitchFamily="34" charset="0"/>
                          <a:cs typeface="Arial" panose="020B0604020202020204" pitchFamily="34" charset="0"/>
                        </a:rPr>
                        <a:t>SBNA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 metric is cascaded from Santander Group</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This metric sets a maximum on the individual exposure that SHUSA can extend to individual counterparties of lower credit quality (defined as internal risk rating of &lt; 5.0) which aligns with Santander’s rules for originating new loans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Total Subprime Assets </a:t>
                      </a:r>
                      <a:r>
                        <a:rPr lang="en-US" sz="1200" b="0" i="0" u="none" strike="noStrike" dirty="0">
                          <a:solidFill>
                            <a:schemeClr val="tx1"/>
                          </a:solidFill>
                          <a:effectLst/>
                          <a:latin typeface="Arial" panose="020B0604020202020204" pitchFamily="34" charset="0"/>
                          <a:cs typeface="Arial" panose="020B0604020202020204" pitchFamily="34" charset="0"/>
                        </a:rPr>
                        <a:t>as % </a:t>
                      </a:r>
                      <a:r>
                        <a:rPr lang="en-US" sz="1200" b="0" i="0" u="none" strike="noStrike" dirty="0" smtClean="0">
                          <a:solidFill>
                            <a:schemeClr val="tx1"/>
                          </a:solidFill>
                          <a:effectLst/>
                          <a:latin typeface="Arial" panose="020B0604020202020204" pitchFamily="34" charset="0"/>
                          <a:cs typeface="Arial" panose="020B0604020202020204" pitchFamily="34" charset="0"/>
                        </a:rPr>
                        <a:t>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8381" marT="443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latin typeface="Arial" panose="020B0604020202020204" pitchFamily="34" charset="0"/>
                          <a:cs typeface="Arial" panose="020B0604020202020204" pitchFamily="34" charset="0"/>
                        </a:rPr>
                        <a:t>SHUSA</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SCUSA has substantial subprime assets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Restricting the size of SCUSA has been flagged as a management priority–both for credit risk and reputational reasons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3942">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SC Subprime Assets </a:t>
                      </a:r>
                      <a:r>
                        <a:rPr lang="en-US" sz="1200" b="0" i="0" u="none" strike="noStrike" dirty="0">
                          <a:solidFill>
                            <a:schemeClr val="tx1"/>
                          </a:solidFill>
                          <a:effectLst/>
                          <a:latin typeface="Arial" panose="020B0604020202020204" pitchFamily="34" charset="0"/>
                          <a:cs typeface="Arial" panose="020B0604020202020204" pitchFamily="34" charset="0"/>
                        </a:rPr>
                        <a:t>as % </a:t>
                      </a:r>
                      <a:r>
                        <a:rPr lang="en-US" sz="1200" b="0" i="0" u="none" strike="noStrike" dirty="0" smtClean="0">
                          <a:solidFill>
                            <a:schemeClr val="tx1"/>
                          </a:solidFill>
                          <a:effectLst/>
                          <a:latin typeface="Arial" panose="020B0604020202020204" pitchFamily="34" charset="0"/>
                          <a:cs typeface="Arial" panose="020B0604020202020204" pitchFamily="34" charset="0"/>
                        </a:rPr>
                        <a:t>SHUSA Credit</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Exposure</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0" marR="8381" marT="443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dirty="0" smtClean="0">
                          <a:latin typeface="Arial" panose="020B0604020202020204" pitchFamily="34" charset="0"/>
                          <a:cs typeface="Arial" panose="020B0604020202020204" pitchFamily="34" charset="0"/>
                        </a:rPr>
                        <a:t>SC</a:t>
                      </a:r>
                      <a:endParaRPr lang="en-US" sz="1200" b="0" dirty="0">
                        <a:latin typeface="Arial" panose="020B0604020202020204" pitchFamily="34" charset="0"/>
                        <a:cs typeface="Arial" panose="020B0604020202020204" pitchFamily="34" charset="0"/>
                      </a:endParaRPr>
                    </a:p>
                  </a:txBody>
                  <a:tcPr marL="45720" marR="45720" marT="8172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SCUSA has substantial subprime assets</a:t>
                      </a:r>
                    </a:p>
                    <a:p>
                      <a:pPr marL="168275" marR="0" lvl="1" indent="-168275"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200" i="0" kern="1200" dirty="0" smtClean="0">
                          <a:solidFill>
                            <a:schemeClr val="tx1"/>
                          </a:solidFill>
                          <a:latin typeface="Arial" panose="020B0604020202020204" pitchFamily="34" charset="0"/>
                          <a:ea typeface="+mn-ea"/>
                          <a:cs typeface="Arial" panose="020B0604020202020204" pitchFamily="34" charset="0"/>
                        </a:rPr>
                        <a:t>Restricting the size of SCUSA has been flagged as a management priority–both for credit risk and reputational reasons</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0838641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374208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27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900" dirty="0" smtClean="0">
              <a:solidFill>
                <a:schemeClr val="tx1"/>
              </a:solidFill>
              <a:latin typeface="Arial"/>
              <a:cs typeface="Arial"/>
              <a:sym typeface="Arial"/>
            </a:endParaRPr>
          </a:p>
        </p:txBody>
      </p: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2" name="Text Placeholder 6"/>
          <p:cNvSpPr txBox="1">
            <a:spLocks/>
          </p:cNvSpPr>
          <p:nvPr/>
        </p:nvSpPr>
        <p:spPr>
          <a:xfrm>
            <a:off x="6178550" y="1471044"/>
            <a:ext cx="3068638" cy="260231"/>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Calibration approach</a:t>
            </a:r>
            <a:endParaRPr lang="en-US" sz="1400" b="1" dirty="0">
              <a:latin typeface="Arial" panose="020B0604020202020204" pitchFamily="34" charset="0"/>
              <a:cs typeface="Arial" panose="020B0604020202020204" pitchFamily="34" charset="0"/>
            </a:endParaRPr>
          </a:p>
        </p:txBody>
      </p:sp>
      <p:sp>
        <p:nvSpPr>
          <p:cNvPr id="13" name="Content Placeholder 4"/>
          <p:cNvSpPr txBox="1">
            <a:spLocks/>
          </p:cNvSpPr>
          <p:nvPr/>
        </p:nvSpPr>
        <p:spPr>
          <a:xfrm>
            <a:off x="6178550" y="2038869"/>
            <a:ext cx="2880390" cy="247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GB"/>
            </a:defPPr>
            <a:lvl1pPr marL="180000" lvl="0" indent="-180000" algn="l" eaLnBrk="1" hangingPunct="1">
              <a:lnSpc>
                <a:spcPct val="100000"/>
              </a:lnSpc>
              <a:spcBef>
                <a:spcPts val="700"/>
              </a:spcBef>
              <a:spcAft>
                <a:spcPts val="0"/>
              </a:spcAft>
              <a:buSzPct val="100000"/>
              <a:buChar char="•"/>
              <a:defRPr sz="1400" kern="0">
                <a:solidFill>
                  <a:srgbClr val="000000"/>
                </a:solidFill>
                <a:latin typeface="Arial"/>
              </a:defRPr>
            </a:lvl1pPr>
            <a:lvl2pPr marL="360000" lvl="1" indent="-180000" algn="l" eaLnBrk="1" hangingPunct="1">
              <a:lnSpc>
                <a:spcPct val="100000"/>
              </a:lnSpc>
              <a:spcBef>
                <a:spcPts val="300"/>
              </a:spcBef>
              <a:spcAft>
                <a:spcPts val="0"/>
              </a:spcAft>
              <a:buSzPct val="100000"/>
              <a:buFont typeface="Arial" charset="0"/>
              <a:buChar char="–"/>
              <a:defRPr sz="1400" kern="0" baseline="0">
                <a:solidFill>
                  <a:srgbClr val="000000"/>
                </a:solidFill>
                <a:latin typeface="Arial"/>
              </a:defRPr>
            </a:lvl2pPr>
            <a:lvl3pPr marL="540000" indent="-179388" algn="l" eaLnBrk="1" hangingPunct="1">
              <a:spcBef>
                <a:spcPts val="300"/>
              </a:spcBef>
              <a:spcAft>
                <a:spcPts val="0"/>
              </a:spcAft>
              <a:buFont typeface="Arial" charset="0"/>
              <a:buChar char="-"/>
              <a:defRPr sz="1400">
                <a:latin typeface="+mn-lt"/>
              </a:defRPr>
            </a:lvl3pPr>
            <a:lvl4pPr marL="720000" indent="-179388" algn="l" eaLnBrk="1" hangingPunct="1">
              <a:spcBef>
                <a:spcPts val="300"/>
              </a:spcBef>
              <a:spcAft>
                <a:spcPts val="0"/>
              </a:spcAft>
              <a:buFont typeface="Arial" charset="0"/>
              <a:buChar char="-"/>
              <a:defRPr sz="1400">
                <a:latin typeface="+mn-lt"/>
              </a:defRPr>
            </a:lvl4pPr>
            <a:lvl5pPr marL="900000" indent="-180000" algn="l" eaLnBrk="1" hangingPunct="1">
              <a:spcBef>
                <a:spcPts val="300"/>
              </a:spcBef>
              <a:spcAft>
                <a:spcPts val="0"/>
              </a:spcAft>
              <a:buFont typeface="Arial" panose="020B0604020202020204" pitchFamily="34" charset="0"/>
              <a:buChar char="-"/>
              <a:defRPr sz="1400">
                <a:latin typeface="+mn-lt"/>
              </a:defRPr>
            </a:lvl5pPr>
            <a:lvl6pPr marL="1080000" indent="-180000" fontAlgn="base">
              <a:spcBef>
                <a:spcPts val="300"/>
              </a:spcBef>
              <a:spcAft>
                <a:spcPts val="0"/>
              </a:spcAft>
              <a:buFont typeface="Arial" charset="0"/>
              <a:buChar char="-"/>
              <a:defRPr sz="1400" baseline="0">
                <a:latin typeface="+mn-lt"/>
              </a:defRPr>
            </a:lvl6pPr>
            <a:lvl7pPr marL="1260000" indent="-180000" fontAlgn="base">
              <a:spcBef>
                <a:spcPts val="300"/>
              </a:spcBef>
              <a:spcAft>
                <a:spcPts val="0"/>
              </a:spcAft>
              <a:buFont typeface="Arial" charset="0"/>
              <a:buChar char="-"/>
              <a:defRPr sz="1400">
                <a:latin typeface="+mn-lt"/>
              </a:defRPr>
            </a:lvl7pPr>
            <a:lvl8pPr marL="1440000" indent="-180000" fontAlgn="base">
              <a:spcBef>
                <a:spcPts val="300"/>
              </a:spcBef>
              <a:spcAft>
                <a:spcPts val="0"/>
              </a:spcAft>
              <a:buFont typeface="Arial" charset="0"/>
              <a:buChar char="-"/>
              <a:defRPr sz="1400">
                <a:latin typeface="+mn-lt"/>
              </a:defRPr>
            </a:lvl8pPr>
            <a:lvl9pPr marL="1620000" indent="-180000" fontAlgn="base">
              <a:spcBef>
                <a:spcPts val="300"/>
              </a:spcBef>
              <a:spcAft>
                <a:spcPts val="0"/>
              </a:spcAft>
              <a:buFont typeface="Arial" charset="0"/>
              <a:buChar char="-"/>
              <a:defRPr sz="1400" baseline="0">
                <a:latin typeface="+mn-lt"/>
              </a:defRPr>
            </a:lvl9pPr>
          </a:lstStyle>
          <a:p>
            <a:pPr>
              <a:spcBef>
                <a:spcPts val="400"/>
              </a:spcBef>
            </a:pPr>
            <a:r>
              <a:rPr lang="en-US" sz="1100" dirty="0" smtClean="0"/>
              <a:t>As required by Group, dollar </a:t>
            </a:r>
            <a:r>
              <a:rPr lang="en-US" sz="1100" dirty="0"/>
              <a:t>limits </a:t>
            </a:r>
            <a:r>
              <a:rPr lang="en-US" sz="1100" dirty="0" smtClean="0"/>
              <a:t>were set </a:t>
            </a:r>
            <a:r>
              <a:rPr lang="en-US" sz="1100" dirty="0"/>
              <a:t>against the exposure for </a:t>
            </a:r>
            <a:r>
              <a:rPr lang="en-US" sz="1100" dirty="0" smtClean="0"/>
              <a:t>material portfolios, including SBNA individual </a:t>
            </a:r>
            <a:r>
              <a:rPr lang="en-US" sz="1100" dirty="0"/>
              <a:t>industry, CRE, Multifamily, Financial &amp; </a:t>
            </a:r>
            <a:r>
              <a:rPr lang="en-US" sz="1100" dirty="0" smtClean="0"/>
              <a:t>Insurance and Project Finance, </a:t>
            </a:r>
          </a:p>
          <a:p>
            <a:pPr>
              <a:spcBef>
                <a:spcPts val="400"/>
              </a:spcBef>
            </a:pPr>
            <a:r>
              <a:rPr lang="en-US" sz="1100" dirty="0" smtClean="0"/>
              <a:t>For OCC industry group, CRE, Multifamily, and Project Finance, the </a:t>
            </a:r>
            <a:r>
              <a:rPr lang="en-US" sz="1100" dirty="0"/>
              <a:t>amber trigger was </a:t>
            </a:r>
            <a:r>
              <a:rPr lang="en-US" sz="1100" dirty="0" smtClean="0"/>
              <a:t>anchored as </a:t>
            </a:r>
            <a:r>
              <a:rPr lang="en-US" sz="1100" dirty="0"/>
              <a:t>a </a:t>
            </a:r>
            <a:r>
              <a:rPr lang="en-US" sz="1100" dirty="0" smtClean="0"/>
              <a:t>percentage of CET1+ACL with adjustment; </a:t>
            </a:r>
            <a:r>
              <a:rPr lang="en-US" sz="1100" dirty="0"/>
              <a:t>the red limit was adjusted up from amber trigger per management </a:t>
            </a:r>
            <a:r>
              <a:rPr lang="en-US" sz="1100" dirty="0" smtClean="0"/>
              <a:t>discretion</a:t>
            </a:r>
          </a:p>
          <a:p>
            <a:pPr>
              <a:spcBef>
                <a:spcPts val="400"/>
              </a:spcBef>
            </a:pPr>
            <a:r>
              <a:rPr lang="en-US" sz="1100" dirty="0" smtClean="0"/>
              <a:t>The amber trigger of Financial </a:t>
            </a:r>
            <a:r>
              <a:rPr lang="en-US" sz="1100" dirty="0"/>
              <a:t>&amp; Insurance segment </a:t>
            </a:r>
            <a:r>
              <a:rPr lang="en-US" sz="1100" dirty="0" smtClean="0"/>
              <a:t>was </a:t>
            </a:r>
            <a:r>
              <a:rPr lang="en-US" sz="1100" dirty="0"/>
              <a:t>set at </a:t>
            </a:r>
            <a:r>
              <a:rPr lang="en-US" sz="1100" dirty="0" smtClean="0"/>
              <a:t>the level of the </a:t>
            </a:r>
            <a:r>
              <a:rPr lang="en-US" sz="1100" dirty="0"/>
              <a:t>OCC industry </a:t>
            </a:r>
            <a:r>
              <a:rPr lang="en-US" sz="1100" dirty="0" smtClean="0"/>
              <a:t>group’s </a:t>
            </a:r>
            <a:r>
              <a:rPr lang="en-US" sz="1100" dirty="0"/>
              <a:t>red </a:t>
            </a:r>
            <a:r>
              <a:rPr lang="en-US" sz="1100" dirty="0" smtClean="0"/>
              <a:t>limit</a:t>
            </a:r>
          </a:p>
        </p:txBody>
      </p:sp>
      <p:cxnSp>
        <p:nvCxnSpPr>
          <p:cNvPr id="75" name="Straight Connector 74"/>
          <p:cNvCxnSpPr/>
          <p:nvPr/>
        </p:nvCxnSpPr>
        <p:spPr>
          <a:xfrm>
            <a:off x="5679998" y="1490223"/>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76" name="Footnote"/>
          <p:cNvSpPr/>
          <p:nvPr/>
        </p:nvSpPr>
        <p:spPr bwMode="auto">
          <a:xfrm>
            <a:off x="348224" y="5904468"/>
            <a:ext cx="6814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US" sz="800" dirty="0" smtClean="0">
                <a:sym typeface="Arial"/>
              </a:rPr>
              <a:t>“</a:t>
            </a:r>
            <a:r>
              <a:rPr lang="en-GB" sz="800" dirty="0"/>
              <a:t>2016 RAS non-CCAR-linked metrics - </a:t>
            </a:r>
            <a:r>
              <a:rPr lang="en-GB" sz="800" dirty="0" smtClean="0"/>
              <a:t>SBNA.xlsx”</a:t>
            </a:r>
            <a:r>
              <a:rPr lang="en-US" sz="800" dirty="0" smtClean="0">
                <a:sym typeface="Arial"/>
              </a:rPr>
              <a:t> </a:t>
            </a:r>
          </a:p>
          <a:p>
            <a:pPr marL="228600" lvl="1" indent="-228600" algn="l">
              <a:lnSpc>
                <a:spcPct val="100000"/>
              </a:lnSpc>
              <a:spcBef>
                <a:spcPts val="0"/>
              </a:spcBef>
              <a:spcAft>
                <a:spcPts val="0"/>
              </a:spcAft>
              <a:buFont typeface="+mj-lt"/>
              <a:buAutoNum type="arabicPeriod"/>
            </a:pPr>
            <a:r>
              <a:rPr lang="en-US" sz="800" dirty="0" smtClean="0">
                <a:sym typeface="Arial"/>
              </a:rPr>
              <a:t>Exposure </a:t>
            </a:r>
            <a:r>
              <a:rPr lang="en-US" sz="800" dirty="0">
                <a:sym typeface="Arial"/>
              </a:rPr>
              <a:t>and CET1 + ACL as of </a:t>
            </a:r>
            <a:r>
              <a:rPr lang="en-US" sz="800" dirty="0" smtClean="0">
                <a:sym typeface="Arial"/>
              </a:rPr>
              <a:t>March 2016</a:t>
            </a:r>
          </a:p>
          <a:p>
            <a:pPr marL="228600" lvl="1" indent="-228600" algn="l">
              <a:lnSpc>
                <a:spcPct val="100000"/>
              </a:lnSpc>
              <a:spcBef>
                <a:spcPts val="0"/>
              </a:spcBef>
              <a:spcAft>
                <a:spcPts val="0"/>
              </a:spcAft>
              <a:buFont typeface="+mj-lt"/>
              <a:buAutoNum type="arabicPeriod"/>
            </a:pPr>
            <a:r>
              <a:rPr lang="en-US" sz="800" dirty="0" smtClean="0">
                <a:sym typeface="Arial"/>
              </a:rPr>
              <a:t>Individual industry segments based on the OCC industry segmentation</a:t>
            </a:r>
            <a:endParaRPr lang="en-US" sz="800" dirty="0">
              <a:sym typeface="Arial"/>
            </a:endParaRPr>
          </a:p>
        </p:txBody>
      </p:sp>
      <p:graphicFrame>
        <p:nvGraphicFramePr>
          <p:cNvPr id="78" name="Table 77"/>
          <p:cNvGraphicFramePr>
            <a:graphicFrameLocks noGrp="1"/>
          </p:cNvGraphicFramePr>
          <p:nvPr>
            <p:extLst>
              <p:ext uri="{D42A27DB-BD31-4B8C-83A1-F6EECF244321}">
                <p14:modId xmlns:p14="http://schemas.microsoft.com/office/powerpoint/2010/main" val="2542133258"/>
              </p:ext>
            </p:extLst>
          </p:nvPr>
        </p:nvGraphicFramePr>
        <p:xfrm>
          <a:off x="366710" y="2038869"/>
          <a:ext cx="4816477" cy="2540652"/>
        </p:xfrm>
        <a:graphic>
          <a:graphicData uri="http://schemas.openxmlformats.org/drawingml/2006/table">
            <a:tbl>
              <a:tblPr firstRow="1" bandRow="1">
                <a:tableStyleId>{839DD9DD-9E6C-4910-8AC0-68ADFF6A6AFC}</a:tableStyleId>
              </a:tblPr>
              <a:tblGrid>
                <a:gridCol w="1406885"/>
                <a:gridCol w="1214754"/>
                <a:gridCol w="1090653"/>
                <a:gridCol w="554739"/>
                <a:gridCol w="549446"/>
              </a:tblGrid>
              <a:tr h="481047">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Segment</a:t>
                      </a:r>
                    </a:p>
                  </a:txBody>
                  <a:tcPr marL="45720" marR="45720" marT="18288" marB="18288"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Amber</a:t>
                      </a:r>
                      <a:r>
                        <a:rPr lang="en-US" sz="1000" b="1" i="0" kern="1200" baseline="0" dirty="0" smtClean="0">
                          <a:solidFill>
                            <a:schemeClr val="accent1"/>
                          </a:solidFill>
                          <a:latin typeface="Arial" panose="020B0604020202020204" pitchFamily="34" charset="0"/>
                          <a:ea typeface="+mn-ea"/>
                          <a:cs typeface="Arial" panose="020B0604020202020204" pitchFamily="34" charset="0"/>
                        </a:rPr>
                        <a:t> trigger c</a:t>
                      </a:r>
                      <a:r>
                        <a:rPr lang="en-US" sz="1000" b="1" i="0" kern="1200" dirty="0" smtClean="0">
                          <a:solidFill>
                            <a:schemeClr val="accent1"/>
                          </a:solidFill>
                          <a:latin typeface="Arial" panose="020B0604020202020204" pitchFamily="34" charset="0"/>
                          <a:ea typeface="+mn-ea"/>
                          <a:cs typeface="Arial" panose="020B0604020202020204" pitchFamily="34" charset="0"/>
                        </a:rPr>
                        <a:t>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accent1"/>
                          </a:solidFill>
                          <a:latin typeface="Arial" panose="020B0604020202020204" pitchFamily="34" charset="0"/>
                          <a:ea typeface="+mn-ea"/>
                          <a:cs typeface="Arial" panose="020B0604020202020204" pitchFamily="34" charset="0"/>
                        </a:rPr>
                        <a:t>Red limit calculation</a:t>
                      </a:r>
                      <a:r>
                        <a:rPr lang="en-US" sz="1000" b="1" i="0" kern="1200" baseline="30000" dirty="0" smtClean="0">
                          <a:solidFill>
                            <a:schemeClr val="accent1"/>
                          </a:solidFill>
                          <a:latin typeface="Arial" panose="020B0604020202020204" pitchFamily="34" charset="0"/>
                          <a:ea typeface="+mn-ea"/>
                          <a:cs typeface="Arial" panose="020B0604020202020204" pitchFamily="34" charset="0"/>
                        </a:rPr>
                        <a:t>1</a:t>
                      </a:r>
                      <a:endParaRPr lang="en-US" sz="1000" b="1" i="0" kern="1200" dirty="0" smtClean="0">
                        <a:solidFill>
                          <a:schemeClr val="accent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Red </a:t>
                      </a:r>
                    </a:p>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limit</a:t>
                      </a:r>
                      <a:endParaRPr lang="en-US" sz="1000" b="1" i="0" kern="1200" dirty="0">
                        <a:solidFill>
                          <a:schemeClr val="bg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OCC industry group</a:t>
                      </a:r>
                      <a:r>
                        <a:rPr lang="en-US" sz="1000" b="1" i="0" kern="1200" baseline="30000" dirty="0" smtClean="0">
                          <a:solidFill>
                            <a:schemeClr val="tx1"/>
                          </a:solidFill>
                          <a:latin typeface="Arial" panose="020B0604020202020204" pitchFamily="34" charset="0"/>
                          <a:ea typeface="+mn-ea"/>
                          <a:cs typeface="Arial" panose="020B0604020202020204" pitchFamily="34" charset="0"/>
                        </a:rPr>
                        <a:t>2</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rowSpan="5">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Management adjustment from Amber</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CRE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Multifamily</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105%*(CET1+ACL)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$10.6B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$11.1B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Project Finance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40%*(CET1+ACL)</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$3.75B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$4.25B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11921">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Financial &amp; Insurance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$5.0B(OCC Red)</a:t>
                      </a: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$5.0B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$5.5B</a:t>
                      </a:r>
                      <a:endParaRPr lang="en-US" sz="10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82" name="Text Placeholder 6"/>
          <p:cNvSpPr txBox="1">
            <a:spLocks/>
          </p:cNvSpPr>
          <p:nvPr/>
        </p:nvSpPr>
        <p:spPr>
          <a:xfrm>
            <a:off x="347663" y="1476708"/>
            <a:ext cx="4114800" cy="25456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Aft>
                <a:spcPts val="0"/>
              </a:spcAft>
              <a:buNone/>
            </a:pPr>
            <a:r>
              <a:rPr lang="en-GB" sz="1400" b="1" dirty="0" smtClean="0">
                <a:solidFill>
                  <a:schemeClr val="accent1"/>
                </a:solidFill>
                <a:latin typeface="Arial" panose="020B0604020202020204" pitchFamily="34" charset="0"/>
                <a:cs typeface="Arial" panose="020B0604020202020204" pitchFamily="34" charset="0"/>
              </a:rPr>
              <a:t>Concentration metrics calculations</a:t>
            </a:r>
            <a:endParaRPr lang="en-US" sz="1400" b="1" dirty="0">
              <a:latin typeface="Arial" panose="020B0604020202020204" pitchFamily="34" charset="0"/>
              <a:cs typeface="Arial" panose="020B0604020202020204" pitchFamily="34" charset="0"/>
            </a:endParaRPr>
          </a:p>
        </p:txBody>
      </p:sp>
      <p:grpSp>
        <p:nvGrpSpPr>
          <p:cNvPr id="14" name="Group 13"/>
          <p:cNvGrpSpPr/>
          <p:nvPr/>
        </p:nvGrpSpPr>
        <p:grpSpPr>
          <a:xfrm>
            <a:off x="348224" y="72184"/>
            <a:ext cx="4248390" cy="189008"/>
            <a:chOff x="403281" y="164517"/>
            <a:chExt cx="4248390" cy="189008"/>
          </a:xfrm>
        </p:grpSpPr>
        <p:sp>
          <p:nvSpPr>
            <p:cNvPr id="15"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Material portfolios</a:t>
              </a:r>
              <a:endParaRPr lang="en-US" sz="1200" dirty="0">
                <a:solidFill>
                  <a:srgbClr val="FF0000"/>
                </a:solidFill>
              </a:endParaRPr>
            </a:p>
          </p:txBody>
        </p:sp>
        <p:sp>
          <p:nvSpPr>
            <p:cNvPr id="16" name="Oval 15"/>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00698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373905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3939"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1100" dirty="0" smtClean="0">
              <a:solidFill>
                <a:schemeClr val="tx1"/>
              </a:solidFill>
              <a:latin typeface="Arial"/>
              <a:cs typeface="Arial"/>
              <a:sym typeface="Arial"/>
            </a:endParaRPr>
          </a:p>
        </p:txBody>
      </p:sp>
      <p:graphicFrame>
        <p:nvGraphicFramePr>
          <p:cNvPr id="107" name="Object 106"/>
          <p:cNvGraphicFramePr>
            <a:graphicFrameLocks/>
          </p:cNvGraphicFramePr>
          <p:nvPr>
            <p:custDataLst>
              <p:tags r:id="rId4"/>
            </p:custDataLst>
            <p:extLst>
              <p:ext uri="{D42A27DB-BD31-4B8C-83A1-F6EECF244321}">
                <p14:modId xmlns:p14="http://schemas.microsoft.com/office/powerpoint/2010/main" val="464500385"/>
              </p:ext>
            </p:extLst>
          </p:nvPr>
        </p:nvGraphicFramePr>
        <p:xfrm>
          <a:off x="2590800" y="1828800"/>
          <a:ext cx="1838257" cy="4009935"/>
        </p:xfrm>
        <a:graphic>
          <a:graphicData uri="http://schemas.openxmlformats.org/presentationml/2006/ole">
            <mc:AlternateContent xmlns:mc="http://schemas.openxmlformats.org/markup-compatibility/2006">
              <mc:Choice xmlns:v="urn:schemas-microsoft-com:vml" Requires="v">
                <p:oleObj spid="_x0000_s373940" name="Chart" r:id="rId36" imgW="1838257" imgH="4009935" progId="MSGraph.Chart.8">
                  <p:embed followColorScheme="full"/>
                </p:oleObj>
              </mc:Choice>
              <mc:Fallback>
                <p:oleObj name="Chart" r:id="rId36" imgW="1838257" imgH="4009935" progId="MSGraph.Chart.8">
                  <p:embed followColorScheme="full"/>
                  <p:pic>
                    <p:nvPicPr>
                      <p:cNvPr id="0" name=""/>
                      <p:cNvPicPr/>
                      <p:nvPr/>
                    </p:nvPicPr>
                    <p:blipFill>
                      <a:blip r:embed="rId37"/>
                      <a:stretch>
                        <a:fillRect/>
                      </a:stretch>
                    </p:blipFill>
                    <p:spPr>
                      <a:xfrm>
                        <a:off x="2590800" y="1828800"/>
                        <a:ext cx="1838257" cy="4009935"/>
                      </a:xfrm>
                      <a:prstGeom prst="rect">
                        <a:avLst/>
                      </a:prstGeom>
                    </p:spPr>
                  </p:pic>
                </p:oleObj>
              </mc:Fallback>
            </mc:AlternateContent>
          </a:graphicData>
        </a:graphic>
      </p:graphicFrame>
      <p:sp>
        <p:nvSpPr>
          <p:cNvPr id="18" name="Text Placeholder 51"/>
          <p:cNvSpPr>
            <a:spLocks noGrp="1"/>
          </p:cNvSpPr>
          <p:nvPr>
            <p:custDataLst>
              <p:tags r:id="rId5"/>
            </p:custDataLst>
          </p:nvPr>
        </p:nvSpPr>
        <p:spPr bwMode="auto">
          <a:xfrm>
            <a:off x="1941513" y="5413375"/>
            <a:ext cx="6540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1D3A95A-7EA9-45CF-9858-652C1C82A2CC}" type="datetime'A''''''g''r''''''''ib''''''''''''us''''i''nes''''''''''''''s'">
              <a:rPr lang="en-US" sz="900">
                <a:solidFill>
                  <a:schemeClr val="tx1"/>
                </a:solidFill>
                <a:latin typeface="Arial"/>
                <a:cs typeface="Arial"/>
                <a:sym typeface="Arial"/>
              </a:rPr>
              <a:pPr/>
              <a:t>Agribusiness</a:t>
            </a:fld>
            <a:endParaRPr lang="en-US" sz="900" dirty="0">
              <a:solidFill>
                <a:schemeClr val="tx1"/>
              </a:solidFill>
              <a:latin typeface="Arial"/>
              <a:cs typeface="Arial"/>
              <a:sym typeface="Arial"/>
            </a:endParaRPr>
          </a:p>
        </p:txBody>
      </p:sp>
      <p:sp>
        <p:nvSpPr>
          <p:cNvPr id="25" name="Text Placeholder 50"/>
          <p:cNvSpPr>
            <a:spLocks noGrp="1"/>
          </p:cNvSpPr>
          <p:nvPr>
            <p:custDataLst>
              <p:tags r:id="rId6"/>
            </p:custDataLst>
          </p:nvPr>
        </p:nvSpPr>
        <p:spPr bwMode="auto">
          <a:xfrm>
            <a:off x="1192213" y="5246688"/>
            <a:ext cx="1403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0E4EEFA-B935-44FC-A601-241729F8A8A5}" type="datetime'''Ente''r''tainm''en''''t &amp; Re''''''''''cr''''ea''''ti''on'''">
              <a:rPr lang="en-US" sz="900">
                <a:solidFill>
                  <a:schemeClr val="tx1"/>
                </a:solidFill>
                <a:latin typeface="Arial"/>
                <a:cs typeface="Arial"/>
                <a:sym typeface="Arial"/>
              </a:rPr>
              <a:pPr/>
              <a:t>Entertainment &amp; Recreation</a:t>
            </a:fld>
            <a:endParaRPr lang="en-US" sz="900" dirty="0">
              <a:solidFill>
                <a:schemeClr val="tx1"/>
              </a:solidFill>
              <a:latin typeface="Arial"/>
              <a:cs typeface="Arial"/>
              <a:sym typeface="Arial"/>
            </a:endParaRPr>
          </a:p>
        </p:txBody>
      </p:sp>
      <p:sp>
        <p:nvSpPr>
          <p:cNvPr id="31" name="Text Placeholder 52"/>
          <p:cNvSpPr>
            <a:spLocks noGrp="1"/>
          </p:cNvSpPr>
          <p:nvPr>
            <p:custDataLst>
              <p:tags r:id="rId7"/>
            </p:custDataLst>
          </p:nvPr>
        </p:nvSpPr>
        <p:spPr bwMode="auto">
          <a:xfrm>
            <a:off x="315913" y="5575300"/>
            <a:ext cx="227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F11E5F2-FBD8-4BB7-B7D7-E7A3A1EAA717}" type="datetime'Loa''n''s'' to Indi''viduals on Co''''''mmercial S''''ystems'">
              <a:rPr lang="en-US" sz="900">
                <a:solidFill>
                  <a:schemeClr val="tx1"/>
                </a:solidFill>
                <a:latin typeface="Arial"/>
                <a:cs typeface="Arial"/>
                <a:sym typeface="Arial"/>
              </a:rPr>
              <a:pPr/>
              <a:t>Loans to Individuals on Commercial Systems</a:t>
            </a:fld>
            <a:endParaRPr lang="en-US" sz="900" dirty="0">
              <a:solidFill>
                <a:schemeClr val="tx1"/>
              </a:solidFill>
              <a:latin typeface="Arial"/>
              <a:cs typeface="Arial"/>
              <a:sym typeface="Arial"/>
            </a:endParaRPr>
          </a:p>
        </p:txBody>
      </p:sp>
      <p:sp>
        <p:nvSpPr>
          <p:cNvPr id="46" name="Text Placeholder 38"/>
          <p:cNvSpPr>
            <a:spLocks noGrp="1"/>
          </p:cNvSpPr>
          <p:nvPr>
            <p:custDataLst>
              <p:tags r:id="rId8"/>
            </p:custDataLst>
          </p:nvPr>
        </p:nvSpPr>
        <p:spPr bwMode="auto">
          <a:xfrm>
            <a:off x="1389063" y="3279775"/>
            <a:ext cx="1206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CCFED83-0E4F-4CB4-8078-08341F65C2FE}" type="datetime'T''''rans''''po''rt''ati''on'''''''''' ''''S''ervi''c''e''''s'">
              <a:rPr lang="en-US" sz="900">
                <a:solidFill>
                  <a:schemeClr val="tx1"/>
                </a:solidFill>
                <a:latin typeface="Arial"/>
                <a:cs typeface="Arial"/>
                <a:sym typeface="Arial"/>
              </a:rPr>
              <a:pPr/>
              <a:t>Transportation Services</a:t>
            </a:fld>
            <a:endParaRPr lang="en-US" sz="900" dirty="0">
              <a:solidFill>
                <a:schemeClr val="tx1"/>
              </a:solidFill>
              <a:latin typeface="Arial"/>
              <a:cs typeface="Arial"/>
              <a:sym typeface="Arial"/>
            </a:endParaRPr>
          </a:p>
        </p:txBody>
      </p:sp>
      <p:sp>
        <p:nvSpPr>
          <p:cNvPr id="54" name="Text Placeholder 34"/>
          <p:cNvSpPr>
            <a:spLocks noGrp="1"/>
          </p:cNvSpPr>
          <p:nvPr>
            <p:custDataLst>
              <p:tags r:id="rId9"/>
            </p:custDataLst>
          </p:nvPr>
        </p:nvSpPr>
        <p:spPr bwMode="auto">
          <a:xfrm>
            <a:off x="1731963" y="2622550"/>
            <a:ext cx="863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E76D5D5-4EED-41A0-83EB-C92D8184399A}" type="datetime'Oi''''''l ''''''''&amp;'' ''''G''a''''''s'''' ''&amp;'''''' Coa''l'">
              <a:rPr lang="en-US" sz="900">
                <a:solidFill>
                  <a:schemeClr val="tx1"/>
                </a:solidFill>
                <a:latin typeface="Arial"/>
                <a:cs typeface="Arial"/>
                <a:sym typeface="Arial"/>
              </a:rPr>
              <a:pPr/>
              <a:t>Oil &amp; Gas &amp; Coal</a:t>
            </a:fld>
            <a:endParaRPr lang="en-US" sz="900" dirty="0">
              <a:solidFill>
                <a:schemeClr val="tx1"/>
              </a:solidFill>
              <a:latin typeface="Arial"/>
              <a:cs typeface="Arial"/>
              <a:sym typeface="Arial"/>
            </a:endParaRPr>
          </a:p>
        </p:txBody>
      </p:sp>
      <p:sp>
        <p:nvSpPr>
          <p:cNvPr id="48" name="Text Placeholder 37"/>
          <p:cNvSpPr>
            <a:spLocks noGrp="1"/>
          </p:cNvSpPr>
          <p:nvPr>
            <p:custDataLst>
              <p:tags r:id="rId10"/>
            </p:custDataLst>
          </p:nvPr>
        </p:nvSpPr>
        <p:spPr bwMode="auto">
          <a:xfrm>
            <a:off x="1458913" y="3117850"/>
            <a:ext cx="1136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8DF9CD1-EC4E-4FE8-BEC2-2015C667AE37}" type="datetime'''''Who''''lesa''''le'' ''''D''''i''s''tr''i''''buti''on'''''">
              <a:rPr lang="en-US" sz="900">
                <a:solidFill>
                  <a:schemeClr val="tx1"/>
                </a:solidFill>
                <a:latin typeface="Arial"/>
                <a:cs typeface="Arial"/>
                <a:sym typeface="Arial"/>
              </a:rPr>
              <a:pPr/>
              <a:t>Wholesale Distribution</a:t>
            </a:fld>
            <a:endParaRPr lang="en-US" sz="900" dirty="0">
              <a:solidFill>
                <a:schemeClr val="tx1"/>
              </a:solidFill>
              <a:latin typeface="Arial"/>
              <a:cs typeface="Arial"/>
              <a:sym typeface="Arial"/>
            </a:endParaRPr>
          </a:p>
        </p:txBody>
      </p:sp>
      <p:sp>
        <p:nvSpPr>
          <p:cNvPr id="50" name="Text Placeholder 36"/>
          <p:cNvSpPr>
            <a:spLocks noGrp="1"/>
          </p:cNvSpPr>
          <p:nvPr>
            <p:custDataLst>
              <p:tags r:id="rId11"/>
            </p:custDataLst>
          </p:nvPr>
        </p:nvSpPr>
        <p:spPr bwMode="auto">
          <a:xfrm>
            <a:off x="1001713" y="2951163"/>
            <a:ext cx="15938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738F525-1F2A-4469-B0A8-764A1E0682D4}" type="datetime'Hea''lth'' ''''''''Car''''e'' &amp; Ph''a''rma''ceu''tic''als'''">
              <a:rPr lang="en-US" sz="900">
                <a:solidFill>
                  <a:schemeClr val="tx1"/>
                </a:solidFill>
                <a:latin typeface="Arial"/>
                <a:cs typeface="Arial"/>
                <a:sym typeface="Arial"/>
              </a:rPr>
              <a:pPr/>
              <a:t>Health Care &amp; Pharmaceuticals</a:t>
            </a:fld>
            <a:endParaRPr lang="en-US" sz="900" dirty="0">
              <a:solidFill>
                <a:schemeClr val="tx1"/>
              </a:solidFill>
              <a:latin typeface="Arial"/>
              <a:cs typeface="Arial"/>
              <a:sym typeface="Arial"/>
            </a:endParaRPr>
          </a:p>
        </p:txBody>
      </p:sp>
      <p:sp>
        <p:nvSpPr>
          <p:cNvPr id="44" name="Text Placeholder 39"/>
          <p:cNvSpPr>
            <a:spLocks noGrp="1"/>
          </p:cNvSpPr>
          <p:nvPr>
            <p:custDataLst>
              <p:tags r:id="rId12"/>
            </p:custDataLst>
          </p:nvPr>
        </p:nvSpPr>
        <p:spPr bwMode="auto">
          <a:xfrm>
            <a:off x="1223963" y="3441700"/>
            <a:ext cx="13716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9C64DD4-A462-4560-9788-36A670EFD49F}" type="datetime'Re''a''''l Est''a''te ''''&amp; ''''''Con''''st''''r''u''ct''ion'">
              <a:rPr lang="en-US" sz="900">
                <a:solidFill>
                  <a:schemeClr val="tx1"/>
                </a:solidFill>
                <a:latin typeface="Arial"/>
                <a:cs typeface="Arial"/>
                <a:sym typeface="Arial"/>
              </a:rPr>
              <a:pPr/>
              <a:t>Real Estate &amp; Construction</a:t>
            </a:fld>
            <a:endParaRPr lang="en-US" sz="900" dirty="0">
              <a:solidFill>
                <a:schemeClr val="tx1"/>
              </a:solidFill>
              <a:latin typeface="Arial"/>
              <a:cs typeface="Arial"/>
              <a:sym typeface="Arial"/>
            </a:endParaRPr>
          </a:p>
        </p:txBody>
      </p:sp>
      <p:sp>
        <p:nvSpPr>
          <p:cNvPr id="52" name="Text Placeholder 35"/>
          <p:cNvSpPr>
            <a:spLocks noGrp="1"/>
          </p:cNvSpPr>
          <p:nvPr>
            <p:custDataLst>
              <p:tags r:id="rId13"/>
            </p:custDataLst>
          </p:nvPr>
        </p:nvSpPr>
        <p:spPr bwMode="auto">
          <a:xfrm>
            <a:off x="950913" y="2784475"/>
            <a:ext cx="1644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40402DA-69A6-4A6D-8428-5B279B2B713F}" type="datetime'''Foo''''d'' &amp;'' Be''ver''''age Ma''nu''''fac''t''''urin''''g'">
              <a:rPr lang="en-US" sz="900">
                <a:solidFill>
                  <a:schemeClr val="tx1"/>
                </a:solidFill>
                <a:latin typeface="Arial"/>
                <a:cs typeface="Arial"/>
                <a:sym typeface="Arial"/>
              </a:rPr>
              <a:pPr/>
              <a:t>Food &amp; Beverage Manufacturing</a:t>
            </a:fld>
            <a:endParaRPr lang="en-US" sz="900" dirty="0">
              <a:solidFill>
                <a:schemeClr val="tx1"/>
              </a:solidFill>
              <a:latin typeface="Arial"/>
              <a:cs typeface="Arial"/>
              <a:sym typeface="Arial"/>
            </a:endParaRPr>
          </a:p>
        </p:txBody>
      </p:sp>
      <p:sp>
        <p:nvSpPr>
          <p:cNvPr id="42" name="Text Placeholder 40"/>
          <p:cNvSpPr>
            <a:spLocks noGrp="1"/>
          </p:cNvSpPr>
          <p:nvPr>
            <p:custDataLst>
              <p:tags r:id="rId14"/>
            </p:custDataLst>
          </p:nvPr>
        </p:nvSpPr>
        <p:spPr bwMode="auto">
          <a:xfrm>
            <a:off x="1706563" y="3603625"/>
            <a:ext cx="8890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3E66181-FFD2-4390-8072-BB10AC98AEAB}" type="datetime'M''''''''e''''''dia'''' &amp;'' Te''''''''''''l''ec''''o''m'">
              <a:rPr lang="en-US" sz="900">
                <a:solidFill>
                  <a:schemeClr val="tx1"/>
                </a:solidFill>
                <a:latin typeface="Arial"/>
                <a:cs typeface="Arial"/>
                <a:sym typeface="Arial"/>
              </a:rPr>
              <a:pPr/>
              <a:t>Media &amp; Telecom</a:t>
            </a:fld>
            <a:endParaRPr lang="en-US" sz="900" dirty="0">
              <a:solidFill>
                <a:schemeClr val="tx1"/>
              </a:solidFill>
              <a:latin typeface="Arial"/>
              <a:cs typeface="Arial"/>
              <a:sym typeface="Arial"/>
            </a:endParaRPr>
          </a:p>
        </p:txBody>
      </p:sp>
      <p:sp>
        <p:nvSpPr>
          <p:cNvPr id="20" name="Text Placeholder 45"/>
          <p:cNvSpPr>
            <a:spLocks noGrp="1"/>
          </p:cNvSpPr>
          <p:nvPr>
            <p:custDataLst>
              <p:tags r:id="rId15"/>
            </p:custDataLst>
          </p:nvPr>
        </p:nvSpPr>
        <p:spPr bwMode="auto">
          <a:xfrm>
            <a:off x="1008063" y="4422775"/>
            <a:ext cx="158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A5CC9C0-E606-43B6-9E2F-2C066CAE96CA}" type="datetime'Re''tail'''''' Stores'' ''Exc. ''Fo''o''d ''&amp;'''' ''''Drug'''">
              <a:rPr lang="en-US" sz="900">
                <a:solidFill>
                  <a:schemeClr val="tx1"/>
                </a:solidFill>
                <a:latin typeface="Arial"/>
                <a:cs typeface="Arial"/>
                <a:sym typeface="Arial"/>
              </a:rPr>
              <a:pPr/>
              <a:t>Retail Stores Exc. Food &amp; Drug</a:t>
            </a:fld>
            <a:endParaRPr lang="en-US" sz="900" dirty="0">
              <a:solidFill>
                <a:schemeClr val="tx1"/>
              </a:solidFill>
              <a:latin typeface="Arial"/>
              <a:cs typeface="Arial"/>
              <a:sym typeface="Arial"/>
            </a:endParaRPr>
          </a:p>
        </p:txBody>
      </p:sp>
      <p:sp>
        <p:nvSpPr>
          <p:cNvPr id="40" name="Text Placeholder 41"/>
          <p:cNvSpPr>
            <a:spLocks noGrp="1"/>
          </p:cNvSpPr>
          <p:nvPr>
            <p:custDataLst>
              <p:tags r:id="rId16"/>
            </p:custDataLst>
          </p:nvPr>
        </p:nvSpPr>
        <p:spPr bwMode="auto">
          <a:xfrm>
            <a:off x="1585913" y="3770313"/>
            <a:ext cx="10096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CF2AEBA-EFEC-427F-BEAB-5B6F7DDF4AF2}" type="datetime'''Fo''''''''''od ''''&amp; D''''rug'' ''S''''''t''or''''e''s'''">
              <a:rPr lang="en-US" sz="900">
                <a:solidFill>
                  <a:schemeClr val="tx1"/>
                </a:solidFill>
                <a:latin typeface="Arial"/>
                <a:cs typeface="Arial"/>
                <a:sym typeface="Arial"/>
              </a:rPr>
              <a:pPr/>
              <a:t>Food &amp; Drug Stores</a:t>
            </a:fld>
            <a:endParaRPr lang="en-US" sz="900" dirty="0">
              <a:solidFill>
                <a:schemeClr val="tx1"/>
              </a:solidFill>
              <a:latin typeface="Arial"/>
              <a:cs typeface="Arial"/>
              <a:sym typeface="Arial"/>
            </a:endParaRPr>
          </a:p>
        </p:txBody>
      </p:sp>
      <p:sp>
        <p:nvSpPr>
          <p:cNvPr id="56" name="Text Placeholder 33"/>
          <p:cNvSpPr>
            <a:spLocks noGrp="1"/>
          </p:cNvSpPr>
          <p:nvPr>
            <p:custDataLst>
              <p:tags r:id="rId17"/>
            </p:custDataLst>
          </p:nvPr>
        </p:nvSpPr>
        <p:spPr bwMode="auto">
          <a:xfrm>
            <a:off x="677863" y="2460625"/>
            <a:ext cx="19177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D0F7BB2-02AF-40C4-AC80-EB7CAF79493A}" type="datetime'Ma''''''te''r''''i''als'' ''&amp; Commoditi''e''s Exc. Ene''rgy'">
              <a:rPr lang="en-US" sz="900">
                <a:solidFill>
                  <a:schemeClr val="tx1"/>
                </a:solidFill>
                <a:latin typeface="Arial"/>
                <a:cs typeface="Arial"/>
                <a:sym typeface="Arial"/>
              </a:rPr>
              <a:pPr/>
              <a:t>Materials &amp; Commodities Exc. Energy</a:t>
            </a:fld>
            <a:endParaRPr lang="en-US" sz="900" dirty="0">
              <a:solidFill>
                <a:schemeClr val="tx1"/>
              </a:solidFill>
              <a:latin typeface="Arial"/>
              <a:cs typeface="Arial"/>
              <a:sym typeface="Arial"/>
            </a:endParaRPr>
          </a:p>
        </p:txBody>
      </p:sp>
      <p:sp>
        <p:nvSpPr>
          <p:cNvPr id="58" name="Text Placeholder 32"/>
          <p:cNvSpPr>
            <a:spLocks noGrp="1"/>
          </p:cNvSpPr>
          <p:nvPr>
            <p:custDataLst>
              <p:tags r:id="rId18"/>
            </p:custDataLst>
          </p:nvPr>
        </p:nvSpPr>
        <p:spPr bwMode="auto">
          <a:xfrm>
            <a:off x="862013" y="2293938"/>
            <a:ext cx="1733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DC8CC8E-9D99-48EA-BDE4-2B179069E31D}" type="datetime'Du''ra''b''''le''s'''' Man''''''''ufa''ctur''i''ng Exc. Auto'">
              <a:rPr lang="en-US" sz="900">
                <a:solidFill>
                  <a:schemeClr val="tx1"/>
                </a:solidFill>
                <a:latin typeface="Arial"/>
                <a:cs typeface="Arial"/>
                <a:sym typeface="Arial"/>
              </a:rPr>
              <a:pPr/>
              <a:t>Durables Manufacturing Exc. Auto</a:t>
            </a:fld>
            <a:endParaRPr lang="en-US" sz="900" dirty="0">
              <a:solidFill>
                <a:schemeClr val="tx1"/>
              </a:solidFill>
              <a:latin typeface="Arial"/>
              <a:cs typeface="Arial"/>
              <a:sym typeface="Arial"/>
            </a:endParaRPr>
          </a:p>
        </p:txBody>
      </p:sp>
      <p:sp>
        <p:nvSpPr>
          <p:cNvPr id="60" name="Text Placeholder 31"/>
          <p:cNvSpPr>
            <a:spLocks noGrp="1"/>
          </p:cNvSpPr>
          <p:nvPr>
            <p:custDataLst>
              <p:tags r:id="rId19"/>
            </p:custDataLst>
          </p:nvPr>
        </p:nvSpPr>
        <p:spPr bwMode="auto">
          <a:xfrm>
            <a:off x="1928813" y="2127250"/>
            <a:ext cx="666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6248B3B-7ECE-4713-99B0-60E9D7314F0D}" type="datetime'A''u''''''''''''t''o-''R''e''l''''''''a''''''ted'">
              <a:rPr lang="en-US" sz="900">
                <a:solidFill>
                  <a:schemeClr val="tx1"/>
                </a:solidFill>
                <a:latin typeface="Arial"/>
                <a:cs typeface="Arial"/>
                <a:sym typeface="Arial"/>
              </a:rPr>
              <a:pPr/>
              <a:t>Auto-Related</a:t>
            </a:fld>
            <a:endParaRPr lang="en-US" sz="900" dirty="0">
              <a:solidFill>
                <a:schemeClr val="tx1"/>
              </a:solidFill>
              <a:latin typeface="Arial"/>
              <a:cs typeface="Arial"/>
              <a:sym typeface="Arial"/>
            </a:endParaRPr>
          </a:p>
        </p:txBody>
      </p:sp>
      <p:sp>
        <p:nvSpPr>
          <p:cNvPr id="62" name="Text Placeholder 30"/>
          <p:cNvSpPr>
            <a:spLocks noGrp="1"/>
          </p:cNvSpPr>
          <p:nvPr>
            <p:custDataLst>
              <p:tags r:id="rId20"/>
            </p:custDataLst>
          </p:nvPr>
        </p:nvSpPr>
        <p:spPr bwMode="auto">
          <a:xfrm>
            <a:off x="2227263" y="1965325"/>
            <a:ext cx="3683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C11CC0E-6059-4176-933A-8E0FDAFEC5D2}" type="datetime'''''''''''''Ut''''''i''''''li''''ti''''''''''e''s'''''''''''">
              <a:rPr lang="en-US" sz="900">
                <a:solidFill>
                  <a:schemeClr val="tx1"/>
                </a:solidFill>
                <a:latin typeface="Arial"/>
                <a:cs typeface="Arial"/>
                <a:sym typeface="Arial"/>
              </a:rPr>
              <a:pPr/>
              <a:t>Utilities</a:t>
            </a:fld>
            <a:endParaRPr lang="en-US" sz="900" dirty="0">
              <a:solidFill>
                <a:schemeClr val="tx1"/>
              </a:solidFill>
              <a:latin typeface="Arial"/>
              <a:cs typeface="Arial"/>
              <a:sym typeface="Arial"/>
            </a:endParaRPr>
          </a:p>
        </p:txBody>
      </p:sp>
      <p:sp>
        <p:nvSpPr>
          <p:cNvPr id="21" name="Text Placeholder 47"/>
          <p:cNvSpPr>
            <a:spLocks noGrp="1"/>
          </p:cNvSpPr>
          <p:nvPr>
            <p:custDataLst>
              <p:tags r:id="rId21"/>
            </p:custDataLst>
          </p:nvPr>
        </p:nvSpPr>
        <p:spPr bwMode="auto">
          <a:xfrm>
            <a:off x="1598613" y="4756150"/>
            <a:ext cx="9969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5FE905-EC1A-43DE-9749-255B10EE1663}" type="datetime'C''''onsu''m''''''''''er'''' Se''r''v''i''''ces'''''''''''''">
              <a:rPr lang="en-US" sz="900">
                <a:solidFill>
                  <a:schemeClr val="tx1"/>
                </a:solidFill>
                <a:latin typeface="Arial"/>
                <a:cs typeface="Arial"/>
                <a:sym typeface="Arial"/>
              </a:rPr>
              <a:pPr/>
              <a:t>Consumer Services</a:t>
            </a:fld>
            <a:endParaRPr lang="en-US" sz="900" dirty="0">
              <a:solidFill>
                <a:schemeClr val="tx1"/>
              </a:solidFill>
              <a:latin typeface="Arial"/>
              <a:cs typeface="Arial"/>
              <a:sym typeface="Arial"/>
            </a:endParaRPr>
          </a:p>
        </p:txBody>
      </p:sp>
      <p:sp>
        <p:nvSpPr>
          <p:cNvPr id="22" name="Text Placeholder 46"/>
          <p:cNvSpPr>
            <a:spLocks noGrp="1"/>
          </p:cNvSpPr>
          <p:nvPr>
            <p:custDataLst>
              <p:tags r:id="rId22"/>
            </p:custDataLst>
          </p:nvPr>
        </p:nvSpPr>
        <p:spPr bwMode="auto">
          <a:xfrm>
            <a:off x="1630363" y="4589463"/>
            <a:ext cx="9652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7D7FF27-1A06-4A68-85CC-BBF99CA3BB8F}" type="datetime'R''es''''''t''aur''''a''n''''t &amp;'' ''''''Hot''e''''l'''''''''">
              <a:rPr lang="en-US" sz="900">
                <a:solidFill>
                  <a:schemeClr val="tx1"/>
                </a:solidFill>
                <a:latin typeface="Arial"/>
                <a:cs typeface="Arial"/>
                <a:sym typeface="Arial"/>
              </a:rPr>
              <a:pPr/>
              <a:t>Restaurant &amp; Hotel</a:t>
            </a:fld>
            <a:endParaRPr lang="en-US" sz="900" dirty="0">
              <a:solidFill>
                <a:schemeClr val="tx1"/>
              </a:solidFill>
              <a:latin typeface="Arial"/>
              <a:cs typeface="Arial"/>
              <a:sym typeface="Arial"/>
            </a:endParaRPr>
          </a:p>
        </p:txBody>
      </p:sp>
      <p:sp>
        <p:nvSpPr>
          <p:cNvPr id="36" name="Text Placeholder 43"/>
          <p:cNvSpPr>
            <a:spLocks noGrp="1"/>
          </p:cNvSpPr>
          <p:nvPr>
            <p:custDataLst>
              <p:tags r:id="rId23"/>
            </p:custDataLst>
          </p:nvPr>
        </p:nvSpPr>
        <p:spPr bwMode="auto">
          <a:xfrm>
            <a:off x="1516063" y="4098925"/>
            <a:ext cx="1079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E30A762-3F36-4568-AEB8-BB6EEC8A0818}" type="datetime'C''''o''''''''''mm''er''''''cia''''''''l S''''er''''vi''c''es'">
              <a:rPr lang="en-US" sz="900">
                <a:solidFill>
                  <a:schemeClr val="tx1"/>
                </a:solidFill>
                <a:latin typeface="Arial"/>
                <a:cs typeface="Arial"/>
                <a:sym typeface="Arial"/>
              </a:rPr>
              <a:pPr/>
              <a:t>Commercial Services</a:t>
            </a:fld>
            <a:endParaRPr lang="en-US" sz="900" dirty="0">
              <a:solidFill>
                <a:schemeClr val="tx1"/>
              </a:solidFill>
              <a:latin typeface="Arial"/>
              <a:cs typeface="Arial"/>
              <a:sym typeface="Arial"/>
            </a:endParaRPr>
          </a:p>
        </p:txBody>
      </p:sp>
      <p:sp>
        <p:nvSpPr>
          <p:cNvPr id="34" name="Text Placeholder 44"/>
          <p:cNvSpPr>
            <a:spLocks noGrp="1"/>
          </p:cNvSpPr>
          <p:nvPr>
            <p:custDataLst>
              <p:tags r:id="rId24"/>
            </p:custDataLst>
          </p:nvPr>
        </p:nvSpPr>
        <p:spPr bwMode="auto">
          <a:xfrm>
            <a:off x="1319213" y="4260850"/>
            <a:ext cx="12763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6E8C10FF-C626-4C51-A2D7-C7A3CA9F5C04}" type="datetime'Gov''e''rnm''''ent &amp;'''' E''''''''d''uc''at''i''o''n'''">
              <a:rPr lang="en-US" sz="900">
                <a:solidFill>
                  <a:schemeClr val="tx1"/>
                </a:solidFill>
                <a:latin typeface="Arial"/>
                <a:cs typeface="Arial"/>
                <a:sym typeface="Arial"/>
              </a:rPr>
              <a:pPr/>
              <a:t>Government &amp; Education</a:t>
            </a:fld>
            <a:endParaRPr lang="en-US" sz="900" dirty="0">
              <a:solidFill>
                <a:schemeClr val="tx1"/>
              </a:solidFill>
              <a:latin typeface="Arial"/>
              <a:cs typeface="Arial"/>
              <a:sym typeface="Arial"/>
            </a:endParaRPr>
          </a:p>
        </p:txBody>
      </p:sp>
      <p:sp>
        <p:nvSpPr>
          <p:cNvPr id="26" name="Text Placeholder 49"/>
          <p:cNvSpPr>
            <a:spLocks noGrp="1"/>
          </p:cNvSpPr>
          <p:nvPr>
            <p:custDataLst>
              <p:tags r:id="rId25"/>
            </p:custDataLst>
          </p:nvPr>
        </p:nvSpPr>
        <p:spPr bwMode="auto">
          <a:xfrm>
            <a:off x="2278063" y="5080000"/>
            <a:ext cx="31750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D50DB79-A58D-49E7-8A7D-68F8E15527F4}" type="datetime'B''''''''''''''''''''''''''a''''''n''''k''''''s'''''''">
              <a:rPr lang="en-US" sz="900">
                <a:solidFill>
                  <a:schemeClr val="tx1"/>
                </a:solidFill>
                <a:latin typeface="Arial"/>
                <a:cs typeface="Arial"/>
                <a:sym typeface="Arial"/>
              </a:rPr>
              <a:pPr/>
              <a:t>Banks</a:t>
            </a:fld>
            <a:endParaRPr lang="en-US" sz="900" dirty="0">
              <a:solidFill>
                <a:schemeClr val="tx1"/>
              </a:solidFill>
              <a:latin typeface="Arial"/>
              <a:cs typeface="Arial"/>
              <a:sym typeface="Arial"/>
            </a:endParaRPr>
          </a:p>
        </p:txBody>
      </p:sp>
      <p:sp>
        <p:nvSpPr>
          <p:cNvPr id="23" name="Text Placeholder 48"/>
          <p:cNvSpPr>
            <a:spLocks noGrp="1"/>
          </p:cNvSpPr>
          <p:nvPr>
            <p:custDataLst>
              <p:tags r:id="rId26"/>
            </p:custDataLst>
          </p:nvPr>
        </p:nvSpPr>
        <p:spPr bwMode="auto">
          <a:xfrm>
            <a:off x="912813" y="4918075"/>
            <a:ext cx="16827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6779DE-6483-4F90-93D4-4F67643A5BD6}" type="datetime'Appar''''el ''''&amp; ''''Textiles ''M''''an''ufac''''turi''''ng'">
              <a:rPr lang="en-US" sz="900">
                <a:solidFill>
                  <a:schemeClr val="tx1"/>
                </a:solidFill>
                <a:latin typeface="Arial"/>
                <a:cs typeface="Arial"/>
                <a:sym typeface="Arial"/>
              </a:rPr>
              <a:pPr/>
              <a:t>Apparel &amp; Textiles Manufacturing</a:t>
            </a:fld>
            <a:endParaRPr lang="en-US" sz="900" dirty="0">
              <a:solidFill>
                <a:schemeClr val="tx1"/>
              </a:solidFill>
              <a:latin typeface="Arial"/>
              <a:cs typeface="Arial"/>
              <a:sym typeface="Arial"/>
            </a:endParaRPr>
          </a:p>
        </p:txBody>
      </p:sp>
      <p:sp>
        <p:nvSpPr>
          <p:cNvPr id="38" name="Text Placeholder 42"/>
          <p:cNvSpPr>
            <a:spLocks noGrp="1"/>
          </p:cNvSpPr>
          <p:nvPr>
            <p:custDataLst>
              <p:tags r:id="rId27"/>
            </p:custDataLst>
          </p:nvPr>
        </p:nvSpPr>
        <p:spPr bwMode="auto">
          <a:xfrm>
            <a:off x="1497013" y="3937000"/>
            <a:ext cx="1098550" cy="13652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968D00D-FFD3-4253-9A2A-CE5FD35F4D26}" type="datetime'''Profe''s''''''s''''ion''''''al'''''''''''' S''erv''i''ces'''">
              <a:rPr lang="en-US" sz="900">
                <a:solidFill>
                  <a:schemeClr val="tx1"/>
                </a:solidFill>
                <a:latin typeface="Arial"/>
                <a:cs typeface="Arial"/>
                <a:sym typeface="Arial"/>
              </a:rPr>
              <a:pPr/>
              <a:t>Professional Services</a:t>
            </a:fld>
            <a:endParaRPr lang="en-US" sz="900" dirty="0">
              <a:solidFill>
                <a:schemeClr val="tx1"/>
              </a:solidFill>
              <a:latin typeface="Arial"/>
              <a:cs typeface="Arial"/>
              <a:sym typeface="Arial"/>
            </a:endParaRPr>
          </a:p>
        </p:txBody>
      </p:sp>
      <p:graphicFrame>
        <p:nvGraphicFramePr>
          <p:cNvPr id="108" name="Object 107"/>
          <p:cNvGraphicFramePr>
            <a:graphicFrameLocks/>
          </p:cNvGraphicFramePr>
          <p:nvPr>
            <p:custDataLst>
              <p:tags r:id="rId28"/>
            </p:custDataLst>
            <p:extLst>
              <p:ext uri="{D42A27DB-BD31-4B8C-83A1-F6EECF244321}">
                <p14:modId xmlns:p14="http://schemas.microsoft.com/office/powerpoint/2010/main" val="841862559"/>
              </p:ext>
            </p:extLst>
          </p:nvPr>
        </p:nvGraphicFramePr>
        <p:xfrm>
          <a:off x="6057900" y="2286000"/>
          <a:ext cx="2371657" cy="2133690"/>
        </p:xfrm>
        <a:graphic>
          <a:graphicData uri="http://schemas.openxmlformats.org/presentationml/2006/ole">
            <mc:AlternateContent xmlns:mc="http://schemas.openxmlformats.org/markup-compatibility/2006">
              <mc:Choice xmlns:v="urn:schemas-microsoft-com:vml" Requires="v">
                <p:oleObj spid="_x0000_s373941" name="Chart" r:id="rId38" imgW="2371657" imgH="2133690" progId="MSGraph.Chart.8">
                  <p:embed followColorScheme="full"/>
                </p:oleObj>
              </mc:Choice>
              <mc:Fallback>
                <p:oleObj name="Chart" r:id="rId38" imgW="2371657" imgH="2133690" progId="MSGraph.Chart.8">
                  <p:embed followColorScheme="full"/>
                  <p:pic>
                    <p:nvPicPr>
                      <p:cNvPr id="0" name=""/>
                      <p:cNvPicPr/>
                      <p:nvPr/>
                    </p:nvPicPr>
                    <p:blipFill>
                      <a:blip r:embed="rId39"/>
                      <a:stretch>
                        <a:fillRect/>
                      </a:stretch>
                    </p:blipFill>
                    <p:spPr>
                      <a:xfrm>
                        <a:off x="6057900" y="2286000"/>
                        <a:ext cx="2371657" cy="2133690"/>
                      </a:xfrm>
                      <a:prstGeom prst="rect">
                        <a:avLst/>
                      </a:prstGeom>
                    </p:spPr>
                  </p:pic>
                </p:oleObj>
              </mc:Fallback>
            </mc:AlternateContent>
          </a:graphicData>
        </a:graphic>
      </p:graphicFrame>
      <p:sp>
        <p:nvSpPr>
          <p:cNvPr id="61" name="Text Placeholder 1"/>
          <p:cNvSpPr>
            <a:spLocks noGrp="1"/>
          </p:cNvSpPr>
          <p:nvPr>
            <p:custDataLst>
              <p:tags r:id="rId29"/>
            </p:custDataLst>
          </p:nvPr>
        </p:nvSpPr>
        <p:spPr bwMode="auto">
          <a:xfrm>
            <a:off x="5564188" y="3908425"/>
            <a:ext cx="498475"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D37E1800-1FC5-4017-9722-99638D501530}" type="datetime'''''''''''P''''roj''''e''''''''c''''''t'''''' &#10;Fin''a''nce'">
              <a:rPr lang="en-US" sz="1100">
                <a:latin typeface="Arial"/>
                <a:cs typeface="Arial"/>
                <a:sym typeface="Arial"/>
              </a:rPr>
              <a:pPr/>
              <a:t>Project 
Finance</a:t>
            </a:fld>
            <a:endParaRPr lang="en-US" sz="1100" dirty="0">
              <a:latin typeface="Arial"/>
              <a:cs typeface="Arial"/>
              <a:sym typeface="Arial"/>
            </a:endParaRPr>
          </a:p>
        </p:txBody>
      </p:sp>
      <p:sp>
        <p:nvSpPr>
          <p:cNvPr id="160" name="Text Placeholder 74"/>
          <p:cNvSpPr>
            <a:spLocks noGrp="1"/>
          </p:cNvSpPr>
          <p:nvPr>
            <p:custDataLst>
              <p:tags r:id="rId30"/>
            </p:custDataLst>
          </p:nvPr>
        </p:nvSpPr>
        <p:spPr bwMode="auto">
          <a:xfrm>
            <a:off x="5318125" y="3432175"/>
            <a:ext cx="744538" cy="3365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B7A26BB2-3845-4ECC-92A2-C900398CEA87}" type="datetime'F''inanc''i''''a''''l'' ''&#10;&amp; ''''I''n''''su''''r''''''an''ce'">
              <a:rPr lang="en-US" sz="1100">
                <a:latin typeface="Arial"/>
                <a:cs typeface="Arial"/>
                <a:sym typeface="Arial"/>
              </a:rPr>
              <a:pPr/>
              <a:t>Financial 
&amp; Insurance</a:t>
            </a:fld>
            <a:endParaRPr lang="en-US" sz="1100" dirty="0">
              <a:latin typeface="Arial"/>
              <a:cs typeface="Arial"/>
              <a:sym typeface="Arial"/>
            </a:endParaRPr>
          </a:p>
        </p:txBody>
      </p:sp>
      <p:sp>
        <p:nvSpPr>
          <p:cNvPr id="110" name="Text Placeholder 3"/>
          <p:cNvSpPr>
            <a:spLocks noGrp="1"/>
          </p:cNvSpPr>
          <p:nvPr>
            <p:custDataLst>
              <p:tags r:id="rId31"/>
            </p:custDataLst>
          </p:nvPr>
        </p:nvSpPr>
        <p:spPr bwMode="auto">
          <a:xfrm>
            <a:off x="5765800" y="3035300"/>
            <a:ext cx="296863"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5E933C1-E9C4-4EE9-B965-A1FE47E7AC8B}" type="datetime'''''''''''C''''R''E'''''''''''">
              <a:rPr lang="en-US" sz="1100">
                <a:solidFill>
                  <a:schemeClr val="tx1"/>
                </a:solidFill>
                <a:latin typeface="Arial"/>
                <a:cs typeface="Arial"/>
                <a:sym typeface="Arial"/>
              </a:rPr>
              <a:pPr/>
              <a:t>CRE</a:t>
            </a:fld>
            <a:endParaRPr lang="en-US" sz="1100" dirty="0">
              <a:solidFill>
                <a:schemeClr val="tx1"/>
              </a:solidFill>
              <a:latin typeface="Arial"/>
              <a:cs typeface="Arial"/>
              <a:sym typeface="Arial"/>
            </a:endParaRPr>
          </a:p>
        </p:txBody>
      </p:sp>
      <p:sp>
        <p:nvSpPr>
          <p:cNvPr id="112" name="Text Placeholder 2"/>
          <p:cNvSpPr>
            <a:spLocks noGrp="1"/>
          </p:cNvSpPr>
          <p:nvPr>
            <p:custDataLst>
              <p:tags r:id="rId32"/>
            </p:custDataLst>
          </p:nvPr>
        </p:nvSpPr>
        <p:spPr bwMode="auto">
          <a:xfrm>
            <a:off x="5402263" y="2554288"/>
            <a:ext cx="660400" cy="168275"/>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8DDE331-2972-412B-9853-9A7DE45614B8}" type="datetime'''M''u''l''''ti''f''''''a''''''''''''''''mi''''l''''''''y'''">
              <a:rPr lang="en-US" sz="1100">
                <a:solidFill>
                  <a:schemeClr val="tx1"/>
                </a:solidFill>
                <a:latin typeface="Arial"/>
                <a:cs typeface="Arial"/>
                <a:sym typeface="Arial"/>
              </a:rPr>
              <a:pPr/>
              <a:t>Multifamily</a:t>
            </a:fld>
            <a:endParaRPr lang="en-US" sz="1100" dirty="0">
              <a:solidFill>
                <a:schemeClr val="tx1"/>
              </a:solidFill>
              <a:latin typeface="Arial"/>
              <a:cs typeface="Arial"/>
              <a:sym typeface="Arial"/>
            </a:endParaRPr>
          </a:p>
        </p:txBody>
      </p:sp>
      <p:cxnSp>
        <p:nvCxnSpPr>
          <p:cNvPr id="184" name="Straight Connector 183"/>
          <p:cNvCxnSpPr/>
          <p:nvPr/>
        </p:nvCxnSpPr>
        <p:spPr bwMode="auto">
          <a:xfrm>
            <a:off x="7165458" y="3490481"/>
            <a:ext cx="0" cy="240990"/>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82" name="Straight Connector 181"/>
          <p:cNvCxnSpPr/>
          <p:nvPr/>
        </p:nvCxnSpPr>
        <p:spPr bwMode="auto">
          <a:xfrm>
            <a:off x="8391974" y="2522852"/>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sp>
        <p:nvSpPr>
          <p:cNvPr id="2" name="Content Placeholder 1"/>
          <p:cNvSpPr>
            <a:spLocks noGrp="1"/>
          </p:cNvSpPr>
          <p:nvPr>
            <p:ph sz="quarter" idx="11"/>
          </p:nvPr>
        </p:nvSpPr>
        <p:spPr>
          <a:xfrm>
            <a:off x="362781" y="462670"/>
            <a:ext cx="8666245" cy="435610"/>
          </a:xfrm>
        </p:spPr>
        <p:txBody>
          <a:bodyPr/>
          <a:lstStyle/>
          <a:p>
            <a:pPr eaLnBrk="0" hangingPunct="0">
              <a:lnSpc>
                <a:spcPct val="100000"/>
              </a:lnSpc>
            </a:pPr>
            <a:r>
              <a:rPr lang="en-US" dirty="0"/>
              <a:t>Calibration: </a:t>
            </a:r>
            <a:r>
              <a:rPr lang="en-US" b="0" dirty="0" smtClean="0"/>
              <a:t>Material portfolios</a:t>
            </a:r>
            <a:endParaRPr lang="en-US" b="0" dirty="0">
              <a:solidFill>
                <a:schemeClr val="accent1"/>
              </a:solidFill>
              <a:ea typeface="SimSun" pitchFamily="2" charset="-122"/>
            </a:endParaRPr>
          </a:p>
        </p:txBody>
      </p:sp>
      <p:sp>
        <p:nvSpPr>
          <p:cNvPr id="11" name="Text Placeholder 7"/>
          <p:cNvSpPr txBox="1">
            <a:spLocks/>
          </p:cNvSpPr>
          <p:nvPr/>
        </p:nvSpPr>
        <p:spPr>
          <a:xfrm>
            <a:off x="363538" y="1465263"/>
            <a:ext cx="4114800" cy="22044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OCC industry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76"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cxnSp>
        <p:nvCxnSpPr>
          <p:cNvPr id="166" name="Straight Connector 165"/>
          <p:cNvCxnSpPr/>
          <p:nvPr/>
        </p:nvCxnSpPr>
        <p:spPr bwMode="auto">
          <a:xfrm>
            <a:off x="8629423" y="2522852"/>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172" name="Straight Connector 171"/>
          <p:cNvCxnSpPr/>
          <p:nvPr/>
        </p:nvCxnSpPr>
        <p:spPr bwMode="auto">
          <a:xfrm>
            <a:off x="7349311" y="3487119"/>
            <a:ext cx="0" cy="247715"/>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cxnSp>
        <p:nvCxnSpPr>
          <p:cNvPr id="66" name="Straight Connector 65"/>
          <p:cNvCxnSpPr/>
          <p:nvPr/>
        </p:nvCxnSpPr>
        <p:spPr bwMode="auto">
          <a:xfrm>
            <a:off x="6892807" y="3939640"/>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67" name="Straight Connector 66"/>
          <p:cNvCxnSpPr/>
          <p:nvPr/>
        </p:nvCxnSpPr>
        <p:spPr bwMode="auto">
          <a:xfrm>
            <a:off x="7033285" y="3939640"/>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6" name="TextBox 5"/>
          <p:cNvSpPr txBox="1"/>
          <p:nvPr/>
        </p:nvSpPr>
        <p:spPr>
          <a:xfrm>
            <a:off x="7088483" y="3944141"/>
            <a:ext cx="565960"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$4.25BN</a:t>
            </a:r>
          </a:p>
        </p:txBody>
      </p:sp>
      <p:sp>
        <p:nvSpPr>
          <p:cNvPr id="69" name="TextBox 68"/>
          <p:cNvSpPr txBox="1"/>
          <p:nvPr/>
        </p:nvSpPr>
        <p:spPr>
          <a:xfrm>
            <a:off x="7426468" y="3492033"/>
            <a:ext cx="537499"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$5.5BN</a:t>
            </a:r>
          </a:p>
        </p:txBody>
      </p:sp>
      <p:sp>
        <p:nvSpPr>
          <p:cNvPr id="71" name="TextBox 70"/>
          <p:cNvSpPr txBox="1"/>
          <p:nvPr/>
        </p:nvSpPr>
        <p:spPr>
          <a:xfrm>
            <a:off x="8443783" y="3029378"/>
            <a:ext cx="580377" cy="237886"/>
          </a:xfrm>
          <a:prstGeom prst="rect">
            <a:avLst/>
          </a:prstGeom>
          <a:noFill/>
        </p:spPr>
        <p:txBody>
          <a:bodyPr wrap="square" lIns="0" rIns="0" rtlCol="0">
            <a:spAutoFit/>
          </a:bodyPr>
          <a:lstStyle>
            <a:defPPr>
              <a:defRPr lang="en-GB"/>
            </a:defPPr>
            <a:lvl1pPr>
              <a:defRPr sz="1100" b="1">
                <a:solidFill>
                  <a:srgbClr val="FF0000"/>
                </a:solidFill>
              </a:defRPr>
            </a:lvl1pPr>
          </a:lstStyle>
          <a:p>
            <a:r>
              <a:rPr lang="en-US" dirty="0"/>
              <a:t>$10.6BN</a:t>
            </a:r>
          </a:p>
        </p:txBody>
      </p:sp>
      <p:sp>
        <p:nvSpPr>
          <p:cNvPr id="72" name="TextBox 71"/>
          <p:cNvSpPr txBox="1"/>
          <p:nvPr/>
        </p:nvSpPr>
        <p:spPr>
          <a:xfrm>
            <a:off x="8659719" y="2527353"/>
            <a:ext cx="611871" cy="237886"/>
          </a:xfrm>
          <a:prstGeom prst="rect">
            <a:avLst/>
          </a:prstGeom>
          <a:noFill/>
        </p:spPr>
        <p:txBody>
          <a:bodyPr wrap="square" lIns="0" rIns="0" rtlCol="0">
            <a:spAutoFit/>
          </a:bodyPr>
          <a:lstStyle/>
          <a:p>
            <a:r>
              <a:rPr lang="en-US" sz="1100" b="1" dirty="0" smtClean="0">
                <a:solidFill>
                  <a:srgbClr val="FF0000"/>
                </a:solidFill>
              </a:rPr>
              <a:t>$11.1BN</a:t>
            </a:r>
            <a:endParaRPr lang="en-US" sz="1100" b="1" dirty="0">
              <a:solidFill>
                <a:srgbClr val="FF0000"/>
              </a:solidFill>
            </a:endParaRPr>
          </a:p>
        </p:txBody>
      </p:sp>
      <p:sp>
        <p:nvSpPr>
          <p:cNvPr id="85" name="Text Placeholder 7"/>
          <p:cNvSpPr txBox="1">
            <a:spLocks/>
          </p:cNvSpPr>
          <p:nvPr/>
        </p:nvSpPr>
        <p:spPr>
          <a:xfrm>
            <a:off x="5168440" y="1458069"/>
            <a:ext cx="3887788" cy="22764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00000"/>
              </a:lnSpc>
              <a:spcBef>
                <a:spcPts val="0"/>
              </a:spcBef>
              <a:spcAft>
                <a:spcPts val="0"/>
              </a:spcAft>
              <a:buNone/>
            </a:pPr>
            <a:r>
              <a:rPr lang="en-US" sz="1400" b="1" dirty="0" smtClean="0">
                <a:solidFill>
                  <a:schemeClr val="accent1"/>
                </a:solidFill>
                <a:latin typeface="Arial" panose="020B0604020202020204" pitchFamily="34" charset="0"/>
                <a:cs typeface="Arial" panose="020B0604020202020204" pitchFamily="34" charset="0"/>
              </a:rPr>
              <a:t>Other material portfolio exposures </a:t>
            </a:r>
          </a:p>
          <a:p>
            <a:pPr marL="0" indent="0" fontAlgn="auto">
              <a:lnSpc>
                <a:spcPct val="100000"/>
              </a:lnSpc>
              <a:spcBef>
                <a:spcPts val="0"/>
              </a:spcBef>
              <a:spcAft>
                <a:spcPts val="0"/>
              </a:spcAft>
              <a:buNone/>
            </a:pPr>
            <a:r>
              <a:rPr lang="en-US" sz="1400" dirty="0" smtClean="0">
                <a:solidFill>
                  <a:schemeClr val="accent1"/>
                </a:solidFill>
                <a:latin typeface="Arial" panose="020B0604020202020204" pitchFamily="34" charset="0"/>
                <a:cs typeface="Arial" panose="020B0604020202020204" pitchFamily="34" charset="0"/>
              </a:rPr>
              <a:t>As of March 2016, $BN</a:t>
            </a:r>
            <a:endParaRPr lang="en-US" sz="1400" dirty="0">
              <a:solidFill>
                <a:schemeClr val="accent1"/>
              </a:solidFill>
              <a:latin typeface="Arial" panose="020B0604020202020204" pitchFamily="34" charset="0"/>
              <a:cs typeface="Arial" panose="020B0604020202020204" pitchFamily="34" charset="0"/>
            </a:endParaRPr>
          </a:p>
        </p:txBody>
      </p:sp>
      <p:sp>
        <p:nvSpPr>
          <p:cNvPr id="86" name="TextBox 85"/>
          <p:cNvSpPr txBox="1"/>
          <p:nvPr/>
        </p:nvSpPr>
        <p:spPr>
          <a:xfrm>
            <a:off x="4053291" y="5898034"/>
            <a:ext cx="623930" cy="237886"/>
          </a:xfrm>
          <a:prstGeom prst="rect">
            <a:avLst/>
          </a:prstGeom>
          <a:noFill/>
        </p:spPr>
        <p:txBody>
          <a:bodyPr wrap="square" rtlCol="0">
            <a:spAutoFit/>
          </a:bodyPr>
          <a:lstStyle/>
          <a:p>
            <a:r>
              <a:rPr lang="en-US" sz="1100" b="1" dirty="0" smtClean="0">
                <a:solidFill>
                  <a:srgbClr val="FF0000"/>
                </a:solidFill>
              </a:rPr>
              <a:t>$5BN</a:t>
            </a:r>
            <a:endParaRPr lang="en-US" sz="1100" b="1" dirty="0">
              <a:solidFill>
                <a:srgbClr val="FF0000"/>
              </a:solidFill>
            </a:endParaRPr>
          </a:p>
        </p:txBody>
      </p:sp>
      <p:cxnSp>
        <p:nvCxnSpPr>
          <p:cNvPr id="181" name="Straight Connector 180"/>
          <p:cNvCxnSpPr>
            <a:endCxn id="87" idx="0"/>
          </p:cNvCxnSpPr>
          <p:nvPr/>
        </p:nvCxnSpPr>
        <p:spPr bwMode="auto">
          <a:xfrm>
            <a:off x="3982449" y="1965325"/>
            <a:ext cx="0" cy="3760601"/>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 name="Straight Connector 9"/>
          <p:cNvCxnSpPr>
            <a:endCxn id="86" idx="0"/>
          </p:cNvCxnSpPr>
          <p:nvPr/>
        </p:nvCxnSpPr>
        <p:spPr bwMode="auto">
          <a:xfrm>
            <a:off x="4365256" y="1965325"/>
            <a:ext cx="0" cy="3932709"/>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87" name="TextBox 86"/>
          <p:cNvSpPr txBox="1"/>
          <p:nvPr/>
        </p:nvSpPr>
        <p:spPr>
          <a:xfrm>
            <a:off x="3615073" y="5725926"/>
            <a:ext cx="734752" cy="237886"/>
          </a:xfrm>
          <a:prstGeom prst="rect">
            <a:avLst/>
          </a:prstGeom>
          <a:noFill/>
        </p:spPr>
        <p:txBody>
          <a:bodyPr wrap="square" rtlCol="0">
            <a:spAutoFit/>
          </a:bodyPr>
          <a:lstStyle/>
          <a:p>
            <a:r>
              <a:rPr lang="en-US" sz="1100" b="1" dirty="0" smtClean="0">
                <a:solidFill>
                  <a:srgbClr val="FFC000"/>
                </a:solidFill>
              </a:rPr>
              <a:t>$4.5BN</a:t>
            </a:r>
            <a:endParaRPr lang="en-US" sz="1100" b="1" dirty="0">
              <a:solidFill>
                <a:srgbClr val="FFC000"/>
              </a:solidFill>
            </a:endParaRPr>
          </a:p>
        </p:txBody>
      </p:sp>
      <p:cxnSp>
        <p:nvCxnSpPr>
          <p:cNvPr id="97" name="Straight Connector 96"/>
          <p:cNvCxnSpPr/>
          <p:nvPr/>
        </p:nvCxnSpPr>
        <p:spPr>
          <a:xfrm>
            <a:off x="4788123" y="1447110"/>
            <a:ext cx="0" cy="4871286"/>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a:off x="8154525" y="3024877"/>
            <a:ext cx="0" cy="246888"/>
          </a:xfrm>
          <a:prstGeom prst="line">
            <a:avLst/>
          </a:prstGeom>
          <a:solidFill>
            <a:schemeClr val="accent1"/>
          </a:solidFill>
          <a:ln w="19050" cap="flat" cmpd="sng" algn="ctr">
            <a:solidFill>
              <a:srgbClr val="FFC000"/>
            </a:solidFill>
            <a:prstDash val="dash"/>
            <a:round/>
            <a:headEnd type="none" w="med" len="med"/>
            <a:tailEnd type="none" w="med" len="med"/>
          </a:ln>
          <a:effectLst/>
        </p:spPr>
      </p:cxnSp>
      <p:cxnSp>
        <p:nvCxnSpPr>
          <p:cNvPr id="103" name="Straight Connector 102"/>
          <p:cNvCxnSpPr/>
          <p:nvPr/>
        </p:nvCxnSpPr>
        <p:spPr bwMode="auto">
          <a:xfrm>
            <a:off x="8391974" y="3024877"/>
            <a:ext cx="0" cy="246888"/>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grpSp>
        <p:nvGrpSpPr>
          <p:cNvPr id="57" name="Group 56"/>
          <p:cNvGrpSpPr/>
          <p:nvPr/>
        </p:nvGrpSpPr>
        <p:grpSpPr>
          <a:xfrm>
            <a:off x="348224" y="72184"/>
            <a:ext cx="4248390" cy="189008"/>
            <a:chOff x="403281" y="164517"/>
            <a:chExt cx="4248390" cy="189008"/>
          </a:xfrm>
        </p:grpSpPr>
        <p:sp>
          <p:nvSpPr>
            <p:cNvPr id="59" name="Text Box 75"/>
            <p:cNvSpPr txBox="1">
              <a:spLocks noChangeArrowheads="1"/>
            </p:cNvSpPr>
            <p:nvPr/>
          </p:nvSpPr>
          <p:spPr bwMode="gray">
            <a:xfrm>
              <a:off x="636148" y="166688"/>
              <a:ext cx="40155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a:t>
              </a:r>
              <a:r>
                <a:rPr lang="en-US" sz="1200" dirty="0">
                  <a:solidFill>
                    <a:schemeClr val="accent1"/>
                  </a:solidFill>
                </a:rPr>
                <a:t> Calibration –</a:t>
              </a:r>
              <a:r>
                <a:rPr lang="en-US" sz="1200" dirty="0" smtClean="0">
                  <a:solidFill>
                    <a:srgbClr val="FF0000"/>
                  </a:solidFill>
                </a:rPr>
                <a:t> Material portfolios</a:t>
              </a:r>
              <a:endParaRPr lang="en-US" sz="1200" dirty="0">
                <a:solidFill>
                  <a:srgbClr val="FF0000"/>
                </a:solidFill>
              </a:endParaRPr>
            </a:p>
          </p:txBody>
        </p:sp>
        <p:sp>
          <p:nvSpPr>
            <p:cNvPr id="63" name="Oval 62"/>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5250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6649503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4904"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a:solidFill>
                  <a:schemeClr val="accent1"/>
                </a:solidFill>
                <a:cs typeface="Arial" charset="0"/>
              </a:rPr>
              <a:t>Single O</a:t>
            </a:r>
            <a:r>
              <a:rPr lang="en-GB" dirty="0" smtClean="0">
                <a:solidFill>
                  <a:schemeClr val="accent1"/>
                </a:solidFill>
                <a:cs typeface="Arial" charset="0"/>
              </a:rPr>
              <a:t>bligor </a:t>
            </a:r>
            <a:r>
              <a:rPr lang="en-GB" dirty="0">
                <a:solidFill>
                  <a:schemeClr val="accent1"/>
                </a:solidFill>
                <a:cs typeface="Arial" charset="0"/>
              </a:rPr>
              <a:t>E</a:t>
            </a:r>
            <a:r>
              <a:rPr lang="en-GB" dirty="0" smtClean="0">
                <a:solidFill>
                  <a:schemeClr val="accent1"/>
                </a:solidFill>
                <a:cs typeface="Arial" charset="0"/>
              </a:rPr>
              <a:t>xposure</a:t>
            </a:r>
            <a:endParaRPr lang="en-GB" dirty="0">
              <a:solidFill>
                <a:schemeClr val="accent1"/>
              </a:solidFill>
              <a:cs typeface="Arial" charset="0"/>
            </a:endParaRPr>
          </a:p>
          <a:p>
            <a:pPr eaLnBrk="0" hangingPunct="0"/>
            <a:r>
              <a:rPr lang="en-GB" b="0" dirty="0" smtClean="0">
                <a:solidFill>
                  <a:schemeClr val="accent1"/>
                </a:solidFill>
                <a:latin typeface="Arial "/>
                <a:cs typeface="Arial" charset="0"/>
              </a:rPr>
              <a:t>$BN, </a:t>
            </a:r>
            <a:r>
              <a:rPr lang="en-GB" b="0" dirty="0">
                <a:solidFill>
                  <a:schemeClr val="accent1"/>
                </a:solidFill>
                <a:latin typeface="Arial "/>
                <a:cs typeface="Arial" charset="0"/>
              </a:rPr>
              <a:t>Dec </a:t>
            </a:r>
            <a:r>
              <a:rPr lang="en-GB" b="0" dirty="0" smtClean="0">
                <a:solidFill>
                  <a:schemeClr val="accent1"/>
                </a:solidFill>
                <a:latin typeface="Arial "/>
                <a:cs typeface="Arial" charset="0"/>
              </a:rPr>
              <a:t>2007–Mar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Single Obligor Exposure</a:t>
            </a:r>
            <a:endParaRPr lang="en-US" dirty="0"/>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1738225"/>
            <a:ext cx="4084638"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a:solidFill>
                  <a:srgbClr val="000000"/>
                </a:solidFill>
                <a:latin typeface="Arial"/>
              </a:rPr>
              <a:t>No changes to </a:t>
            </a:r>
            <a:r>
              <a:rPr lang="en-US" kern="0" dirty="0" smtClean="0">
                <a:solidFill>
                  <a:srgbClr val="000000"/>
                </a:solidFill>
                <a:latin typeface="Arial"/>
              </a:rPr>
              <a:t>limits </a:t>
            </a:r>
            <a:r>
              <a:rPr lang="en-US" kern="0" dirty="0">
                <a:solidFill>
                  <a:srgbClr val="000000"/>
                </a:solidFill>
                <a:latin typeface="Arial"/>
              </a:rPr>
              <a:t>or </a:t>
            </a:r>
            <a:r>
              <a:rPr lang="en-US" kern="0" dirty="0" smtClean="0">
                <a:solidFill>
                  <a:srgbClr val="000000"/>
                </a:solidFill>
                <a:latin typeface="Arial"/>
              </a:rPr>
              <a:t>rationale from 2015</a:t>
            </a:r>
            <a:endParaRPr lang="en-US" kern="0" dirty="0">
              <a:solidFill>
                <a:srgbClr val="000000"/>
              </a:solidFill>
              <a:latin typeface="Arial"/>
            </a:endParaRPr>
          </a:p>
          <a:p>
            <a:pPr lvl="0">
              <a:lnSpc>
                <a:spcPct val="100000"/>
              </a:lnSpc>
              <a:buSzPct val="100000"/>
            </a:pPr>
            <a:r>
              <a:rPr lang="en-US" kern="0" dirty="0" smtClean="0">
                <a:solidFill>
                  <a:srgbClr val="000000"/>
                </a:solidFill>
                <a:latin typeface="Arial"/>
              </a:rPr>
              <a:t>SBNA </a:t>
            </a:r>
            <a:r>
              <a:rPr lang="en-US" kern="0" dirty="0">
                <a:solidFill>
                  <a:srgbClr val="000000"/>
                </a:solidFill>
                <a:latin typeface="Arial"/>
              </a:rPr>
              <a:t>currently </a:t>
            </a:r>
            <a:r>
              <a:rPr lang="en-US" kern="0" dirty="0" smtClean="0">
                <a:solidFill>
                  <a:srgbClr val="000000"/>
                </a:solidFill>
                <a:latin typeface="Arial"/>
              </a:rPr>
              <a:t>set </a:t>
            </a:r>
            <a:r>
              <a:rPr lang="en-US" kern="0" dirty="0">
                <a:solidFill>
                  <a:srgbClr val="000000"/>
                </a:solidFill>
                <a:latin typeface="Arial"/>
              </a:rPr>
              <a:t>its limit for single obligor exposure at </a:t>
            </a:r>
            <a:r>
              <a:rPr lang="en-US" kern="0" dirty="0" smtClean="0">
                <a:solidFill>
                  <a:srgbClr val="000000"/>
                </a:solidFill>
                <a:latin typeface="Arial"/>
              </a:rPr>
              <a:t>$ 500M, per management discretion</a:t>
            </a:r>
          </a:p>
        </p:txBody>
      </p:sp>
      <p:graphicFrame>
        <p:nvGraphicFramePr>
          <p:cNvPr id="42" name="Object 41"/>
          <p:cNvGraphicFramePr>
            <a:graphicFrameLocks/>
          </p:cNvGraphicFramePr>
          <p:nvPr>
            <p:custDataLst>
              <p:tags r:id="rId4"/>
            </p:custDataLst>
            <p:extLst>
              <p:ext uri="{D42A27DB-BD31-4B8C-83A1-F6EECF244321}">
                <p14:modId xmlns:p14="http://schemas.microsoft.com/office/powerpoint/2010/main" val="1994469592"/>
              </p:ext>
            </p:extLst>
          </p:nvPr>
        </p:nvGraphicFramePr>
        <p:xfrm>
          <a:off x="533400" y="2019300"/>
          <a:ext cx="3619500" cy="3305265"/>
        </p:xfrm>
        <a:graphic>
          <a:graphicData uri="http://schemas.openxmlformats.org/presentationml/2006/ole">
            <mc:AlternateContent xmlns:mc="http://schemas.openxmlformats.org/markup-compatibility/2006">
              <mc:Choice xmlns:v="urn:schemas-microsoft-com:vml" Requires="v">
                <p:oleObj spid="_x0000_s374905" name="Chart" r:id="rId33" imgW="3619500" imgH="3305265" progId="MSGraph.Chart.8">
                  <p:embed followColorScheme="full"/>
                </p:oleObj>
              </mc:Choice>
              <mc:Fallback>
                <p:oleObj name="Chart" r:id="rId33" imgW="3619500" imgH="3305265" progId="MSGraph.Chart.8">
                  <p:embed followColorScheme="full"/>
                  <p:pic>
                    <p:nvPicPr>
                      <p:cNvPr id="0" name=""/>
                      <p:cNvPicPr/>
                      <p:nvPr/>
                    </p:nvPicPr>
                    <p:blipFill>
                      <a:blip r:embed="rId34"/>
                      <a:stretch>
                        <a:fillRect/>
                      </a:stretch>
                    </p:blipFill>
                    <p:spPr>
                      <a:xfrm>
                        <a:off x="533400" y="2019300"/>
                        <a:ext cx="3619500" cy="3305265"/>
                      </a:xfrm>
                      <a:prstGeom prst="rect">
                        <a:avLst/>
                      </a:prstGeom>
                    </p:spPr>
                  </p:pic>
                </p:oleObj>
              </mc:Fallback>
            </mc:AlternateContent>
          </a:graphicData>
        </a:graphic>
      </p:graphicFrame>
      <p:sp>
        <p:nvSpPr>
          <p:cNvPr id="60" name="Text Placeholder 29"/>
          <p:cNvSpPr>
            <a:spLocks noGrp="1"/>
          </p:cNvSpPr>
          <p:nvPr>
            <p:custDataLst>
              <p:tags r:id="rId5"/>
            </p:custDataLst>
          </p:nvPr>
        </p:nvSpPr>
        <p:spPr bwMode="gray">
          <a:xfrm>
            <a:off x="371475" y="31813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798C7C3-AF14-4810-829F-A5946720D0F4}" type="datetime'''''''''''0.''''''''''''''''''''''''''''9'">
              <a:rPr lang="en-US" sz="1000">
                <a:solidFill>
                  <a:schemeClr val="tx1"/>
                </a:solidFill>
                <a:latin typeface="Arial"/>
                <a:cs typeface="Arial"/>
                <a:sym typeface="Arial"/>
              </a:rPr>
              <a:pPr/>
              <a:t>0.9</a:t>
            </a:fld>
            <a:endParaRPr lang="en-US" sz="1000" dirty="0">
              <a:solidFill>
                <a:schemeClr val="tx1"/>
              </a:solidFill>
              <a:latin typeface="Arial"/>
              <a:ea typeface="ＭＳ Ｐゴシック"/>
              <a:cs typeface="Arial"/>
              <a:sym typeface="Arial"/>
            </a:endParaRPr>
          </a:p>
        </p:txBody>
      </p:sp>
      <p:sp>
        <p:nvSpPr>
          <p:cNvPr id="61" name="Text Placeholder 27"/>
          <p:cNvSpPr>
            <a:spLocks noGrp="1"/>
          </p:cNvSpPr>
          <p:nvPr>
            <p:custDataLst>
              <p:tags r:id="rId6"/>
            </p:custDataLst>
          </p:nvPr>
        </p:nvSpPr>
        <p:spPr bwMode="gray">
          <a:xfrm>
            <a:off x="371475" y="36290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EE9F04-70E5-4D27-85A9-096FFA3CB61D}" type="datetime'''''''0''''''''''''''''''''''''''''''''''''''''''''.7'''''">
              <a:rPr lang="en-US" sz="1000">
                <a:solidFill>
                  <a:schemeClr val="tx1"/>
                </a:solidFill>
                <a:latin typeface="Arial"/>
                <a:cs typeface="Arial"/>
                <a:sym typeface="Arial"/>
              </a:rPr>
              <a:pPr/>
              <a:t>0.7</a:t>
            </a:fld>
            <a:endParaRPr lang="en-US" sz="1000" dirty="0">
              <a:solidFill>
                <a:schemeClr val="tx1"/>
              </a:solidFill>
              <a:latin typeface="Arial"/>
              <a:ea typeface="ＭＳ Ｐゴシック"/>
              <a:cs typeface="Arial"/>
              <a:sym typeface="Arial"/>
            </a:endParaRPr>
          </a:p>
        </p:txBody>
      </p:sp>
      <p:sp>
        <p:nvSpPr>
          <p:cNvPr id="63" name="Text Placeholder 26"/>
          <p:cNvSpPr>
            <a:spLocks noGrp="1"/>
          </p:cNvSpPr>
          <p:nvPr>
            <p:custDataLst>
              <p:tags r:id="rId7"/>
            </p:custDataLst>
          </p:nvPr>
        </p:nvSpPr>
        <p:spPr bwMode="gray">
          <a:xfrm>
            <a:off x="371475" y="38481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E67D4C3-944C-41E4-920D-5DD33074F5B9}" type="datetime'0''''''''''''.''''''''''''''''''''''''''''''6'''''''">
              <a:rPr lang="en-US" sz="1000">
                <a:solidFill>
                  <a:schemeClr val="tx1"/>
                </a:solidFill>
                <a:latin typeface="Arial"/>
                <a:cs typeface="Arial"/>
                <a:sym typeface="Arial"/>
              </a:rPr>
              <a:pPr/>
              <a:t>0.6</a:t>
            </a:fld>
            <a:endParaRPr lang="en-US" sz="1000" dirty="0">
              <a:solidFill>
                <a:schemeClr val="tx1"/>
              </a:solidFill>
              <a:latin typeface="Arial"/>
              <a:ea typeface="ＭＳ Ｐゴシック"/>
              <a:cs typeface="Arial"/>
              <a:sym typeface="Arial"/>
            </a:endParaRPr>
          </a:p>
        </p:txBody>
      </p:sp>
      <p:sp>
        <p:nvSpPr>
          <p:cNvPr id="59" name="Text Placeholder 25"/>
          <p:cNvSpPr>
            <a:spLocks noGrp="1"/>
          </p:cNvSpPr>
          <p:nvPr>
            <p:custDataLst>
              <p:tags r:id="rId8"/>
            </p:custDataLst>
          </p:nvPr>
        </p:nvSpPr>
        <p:spPr bwMode="gray">
          <a:xfrm>
            <a:off x="371475" y="40671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2C96262-F28C-4159-915E-286ACC7E4AF1}" type="datetime'''''''0''.''''''''''''''''''''''''''5'''''''''''''''''''">
              <a:rPr lang="en-US" sz="1000">
                <a:solidFill>
                  <a:schemeClr val="tx1"/>
                </a:solidFill>
                <a:latin typeface="Arial"/>
                <a:cs typeface="Arial"/>
                <a:sym typeface="Arial"/>
              </a:rPr>
              <a:pPr/>
              <a:t>0.5</a:t>
            </a:fld>
            <a:endParaRPr lang="en-US" sz="1000" dirty="0">
              <a:solidFill>
                <a:schemeClr val="tx1"/>
              </a:solidFill>
              <a:latin typeface="Arial"/>
              <a:ea typeface="ＭＳ Ｐゴシック"/>
              <a:cs typeface="Arial"/>
              <a:sym typeface="Arial"/>
            </a:endParaRPr>
          </a:p>
        </p:txBody>
      </p:sp>
      <p:sp>
        <p:nvSpPr>
          <p:cNvPr id="44" name="Text Placeholder 24"/>
          <p:cNvSpPr>
            <a:spLocks noGrp="1"/>
          </p:cNvSpPr>
          <p:nvPr>
            <p:custDataLst>
              <p:tags r:id="rId9"/>
            </p:custDataLst>
          </p:nvPr>
        </p:nvSpPr>
        <p:spPr bwMode="gray">
          <a:xfrm>
            <a:off x="371475" y="42862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5134C83-8C22-4595-9FB2-B48D99002754}" type="datetime'''''''''''''0''.''''''''''''''''''''4'''''''''''''">
              <a:rPr lang="en-US" sz="1000">
                <a:solidFill>
                  <a:schemeClr val="tx1"/>
                </a:solidFill>
                <a:latin typeface="Arial"/>
                <a:cs typeface="Arial"/>
                <a:sym typeface="Arial"/>
              </a:rPr>
              <a:pPr/>
              <a:t>0.4</a:t>
            </a:fld>
            <a:endParaRPr lang="en-US" sz="1000" dirty="0">
              <a:solidFill>
                <a:schemeClr val="tx1"/>
              </a:solidFill>
              <a:latin typeface="Arial"/>
              <a:ea typeface="ＭＳ Ｐゴシック"/>
              <a:cs typeface="Arial"/>
              <a:sym typeface="Arial"/>
            </a:endParaRPr>
          </a:p>
        </p:txBody>
      </p:sp>
      <p:sp>
        <p:nvSpPr>
          <p:cNvPr id="45" name="Text Placeholder 23"/>
          <p:cNvSpPr>
            <a:spLocks noGrp="1"/>
          </p:cNvSpPr>
          <p:nvPr>
            <p:custDataLst>
              <p:tags r:id="rId10"/>
            </p:custDataLst>
          </p:nvPr>
        </p:nvSpPr>
        <p:spPr bwMode="gray">
          <a:xfrm>
            <a:off x="371475" y="45053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4D97B04-4C93-45F8-BDB3-E50B3D97413B}" type="datetime'''''''''''''''''''''''''''''0''''''''''''''.''3'''''''''''''''">
              <a:rPr lang="en-US" sz="1000">
                <a:solidFill>
                  <a:schemeClr val="tx1"/>
                </a:solidFill>
                <a:latin typeface="Arial"/>
                <a:cs typeface="Arial"/>
                <a:sym typeface="Arial"/>
              </a:rPr>
              <a:pPr/>
              <a:t>0.3</a:t>
            </a:fld>
            <a:endParaRPr lang="en-US" sz="1000" dirty="0">
              <a:solidFill>
                <a:schemeClr val="tx1"/>
              </a:solidFill>
              <a:latin typeface="Arial"/>
              <a:ea typeface="ＭＳ Ｐゴシック"/>
              <a:cs typeface="Arial"/>
              <a:sym typeface="Arial"/>
            </a:endParaRPr>
          </a:p>
        </p:txBody>
      </p:sp>
      <p:sp>
        <p:nvSpPr>
          <p:cNvPr id="47" name="Text Placeholder 22"/>
          <p:cNvSpPr>
            <a:spLocks noGrp="1"/>
          </p:cNvSpPr>
          <p:nvPr>
            <p:custDataLst>
              <p:tags r:id="rId11"/>
            </p:custDataLst>
          </p:nvPr>
        </p:nvSpPr>
        <p:spPr bwMode="gray">
          <a:xfrm>
            <a:off x="371475" y="47244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AB6ECD2-AFBC-42B2-8548-8E4052D49BA1}" type="datetime'''0''''''''.2'''">
              <a:rPr lang="en-US" sz="1000">
                <a:solidFill>
                  <a:schemeClr val="tx1"/>
                </a:solidFill>
                <a:latin typeface="Arial"/>
                <a:cs typeface="Arial"/>
                <a:sym typeface="Arial"/>
              </a:rPr>
              <a:pPr/>
              <a:t>0.2</a:t>
            </a:fld>
            <a:endParaRPr lang="en-US" sz="1000" dirty="0">
              <a:solidFill>
                <a:schemeClr val="tx1"/>
              </a:solidFill>
              <a:latin typeface="Arial"/>
              <a:ea typeface="ＭＳ Ｐゴシック"/>
              <a:cs typeface="Arial"/>
              <a:sym typeface="Arial"/>
            </a:endParaRPr>
          </a:p>
        </p:txBody>
      </p:sp>
      <p:sp>
        <p:nvSpPr>
          <p:cNvPr id="48" name="Text Placeholder 21"/>
          <p:cNvSpPr>
            <a:spLocks noGrp="1"/>
          </p:cNvSpPr>
          <p:nvPr>
            <p:custDataLst>
              <p:tags r:id="rId12"/>
            </p:custDataLst>
          </p:nvPr>
        </p:nvSpPr>
        <p:spPr bwMode="gray">
          <a:xfrm>
            <a:off x="371475" y="49434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5979CF9-208E-4146-AB4E-AAE80DD70B92}" type="datetime'''''0''''.''''''''1'''''''''''''''''''''''''''''''''">
              <a:rPr lang="en-US" sz="1000">
                <a:solidFill>
                  <a:schemeClr val="tx1"/>
                </a:solidFill>
                <a:latin typeface="Arial"/>
                <a:cs typeface="Arial"/>
                <a:sym typeface="Arial"/>
              </a:rPr>
              <a:pPr/>
              <a:t>0.1</a:t>
            </a:fld>
            <a:endParaRPr lang="en-US" sz="1000" dirty="0">
              <a:solidFill>
                <a:schemeClr val="tx1"/>
              </a:solidFill>
              <a:latin typeface="Arial"/>
              <a:ea typeface="ＭＳ Ｐゴシック"/>
              <a:cs typeface="Arial"/>
              <a:sym typeface="Arial"/>
            </a:endParaRPr>
          </a:p>
        </p:txBody>
      </p:sp>
      <p:sp>
        <p:nvSpPr>
          <p:cNvPr id="43" name="Text Placeholder 20"/>
          <p:cNvSpPr>
            <a:spLocks noGrp="1"/>
          </p:cNvSpPr>
          <p:nvPr>
            <p:custDataLst>
              <p:tags r:id="rId13"/>
            </p:custDataLst>
          </p:nvPr>
        </p:nvSpPr>
        <p:spPr bwMode="gray">
          <a:xfrm>
            <a:off x="371475" y="51625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8E6988F-F40B-48B8-A5F3-F2512384276C}" type="datetime'''''''0''''''.''''''0'''''''''''''''''''''''''''''''''''''''">
              <a:rPr lang="en-US" sz="1000">
                <a:solidFill>
                  <a:schemeClr val="tx1"/>
                </a:solidFill>
                <a:latin typeface="Arial"/>
                <a:cs typeface="Arial"/>
                <a:sym typeface="Arial"/>
              </a:rPr>
              <a:pPr/>
              <a:t>0.0</a:t>
            </a:fld>
            <a:endParaRPr lang="en-US" sz="1000" dirty="0">
              <a:solidFill>
                <a:schemeClr val="tx1"/>
              </a:solidFill>
              <a:latin typeface="Arial"/>
              <a:ea typeface="ＭＳ Ｐゴシック"/>
              <a:cs typeface="Arial"/>
              <a:sym typeface="Arial"/>
            </a:endParaRPr>
          </a:p>
        </p:txBody>
      </p:sp>
      <p:sp>
        <p:nvSpPr>
          <p:cNvPr id="56" name="Text Placeholder 32"/>
          <p:cNvSpPr>
            <a:spLocks noGrp="1"/>
          </p:cNvSpPr>
          <p:nvPr>
            <p:custDataLst>
              <p:tags r:id="rId14"/>
            </p:custDataLst>
          </p:nvPr>
        </p:nvSpPr>
        <p:spPr bwMode="gray">
          <a:xfrm>
            <a:off x="371475" y="25241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FA54C4E-91F2-403C-B3D6-368E418E4476}" type="datetime'''''1.''2'''''''''''''''''''''''''''''''''''''''''">
              <a:rPr lang="en-US" sz="1000">
                <a:solidFill>
                  <a:schemeClr val="tx1"/>
                </a:solidFill>
                <a:latin typeface="Arial"/>
                <a:cs typeface="Arial"/>
                <a:sym typeface="Arial"/>
              </a:rPr>
              <a:pPr/>
              <a:t>1.2</a:t>
            </a:fld>
            <a:endParaRPr lang="en-US" sz="1000" dirty="0">
              <a:solidFill>
                <a:schemeClr val="tx1"/>
              </a:solidFill>
              <a:latin typeface="Arial"/>
              <a:ea typeface="ＭＳ Ｐゴシック"/>
              <a:cs typeface="Arial"/>
              <a:sym typeface="Arial"/>
            </a:endParaRPr>
          </a:p>
        </p:txBody>
      </p:sp>
      <p:sp>
        <p:nvSpPr>
          <p:cNvPr id="54" name="Text Placeholder 31"/>
          <p:cNvSpPr>
            <a:spLocks noGrp="1"/>
          </p:cNvSpPr>
          <p:nvPr>
            <p:custDataLst>
              <p:tags r:id="rId15"/>
            </p:custDataLst>
          </p:nvPr>
        </p:nvSpPr>
        <p:spPr bwMode="gray">
          <a:xfrm>
            <a:off x="371475" y="274320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7D7A606-7B1A-4768-9510-0F6675A2436F}" type="datetime'''''1''''.''''''''''1'''''''''''''''''''''''''''''''''''''">
              <a:rPr lang="en-US" sz="1000">
                <a:solidFill>
                  <a:schemeClr val="tx1"/>
                </a:solidFill>
                <a:latin typeface="Arial"/>
                <a:cs typeface="Arial"/>
                <a:sym typeface="Arial"/>
              </a:rPr>
              <a:pPr/>
              <a:t>1.1</a:t>
            </a:fld>
            <a:endParaRPr lang="en-US" sz="1000" dirty="0">
              <a:solidFill>
                <a:schemeClr val="tx1"/>
              </a:solidFill>
              <a:latin typeface="Arial"/>
              <a:ea typeface="ＭＳ Ｐゴシック"/>
              <a:cs typeface="Arial"/>
              <a:sym typeface="Arial"/>
            </a:endParaRPr>
          </a:p>
        </p:txBody>
      </p:sp>
      <p:sp>
        <p:nvSpPr>
          <p:cNvPr id="62" name="Text Placeholder 34"/>
          <p:cNvSpPr>
            <a:spLocks noGrp="1"/>
          </p:cNvSpPr>
          <p:nvPr>
            <p:custDataLst>
              <p:tags r:id="rId16"/>
            </p:custDataLst>
          </p:nvPr>
        </p:nvSpPr>
        <p:spPr bwMode="gray">
          <a:xfrm>
            <a:off x="371475" y="20859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A52E17E-2344-4A93-9FAE-5D61DCA0DEB0}" type="datetime'''''''''''''''1''''''''''''''''''''''''''.4'''''''''''''">
              <a:rPr lang="en-US" sz="1000">
                <a:solidFill>
                  <a:schemeClr val="tx1"/>
                </a:solidFill>
                <a:latin typeface="Arial"/>
                <a:cs typeface="Arial"/>
                <a:sym typeface="Arial"/>
              </a:rPr>
              <a:pPr/>
              <a:t>1.4</a:t>
            </a:fld>
            <a:endParaRPr lang="en-US" sz="1000" dirty="0">
              <a:solidFill>
                <a:schemeClr val="tx1"/>
              </a:solidFill>
              <a:latin typeface="Arial"/>
              <a:ea typeface="ＭＳ Ｐゴシック"/>
              <a:cs typeface="Arial"/>
              <a:sym typeface="Arial"/>
            </a:endParaRPr>
          </a:p>
        </p:txBody>
      </p:sp>
      <p:sp>
        <p:nvSpPr>
          <p:cNvPr id="58" name="Text Placeholder 33"/>
          <p:cNvSpPr>
            <a:spLocks noGrp="1"/>
          </p:cNvSpPr>
          <p:nvPr>
            <p:custDataLst>
              <p:tags r:id="rId17"/>
            </p:custDataLst>
          </p:nvPr>
        </p:nvSpPr>
        <p:spPr bwMode="gray">
          <a:xfrm>
            <a:off x="371475" y="2305050"/>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17D3CEA-5CAA-43E6-956F-C4B282525921}" type="datetime'''''''1''''''''''''''''''''''.''''''''''''''''''''''''3'''''">
              <a:rPr lang="en-US" sz="1000">
                <a:solidFill>
                  <a:schemeClr val="tx1"/>
                </a:solidFill>
                <a:latin typeface="Arial"/>
                <a:cs typeface="Arial"/>
                <a:sym typeface="Arial"/>
              </a:rPr>
              <a:pPr/>
              <a:t>1.3</a:t>
            </a:fld>
            <a:endParaRPr lang="en-US" sz="1000" dirty="0">
              <a:solidFill>
                <a:schemeClr val="tx1"/>
              </a:solidFill>
              <a:latin typeface="Arial"/>
              <a:ea typeface="ＭＳ Ｐゴシック"/>
              <a:cs typeface="Arial"/>
              <a:sym typeface="Arial"/>
            </a:endParaRPr>
          </a:p>
        </p:txBody>
      </p:sp>
      <p:sp>
        <p:nvSpPr>
          <p:cNvPr id="57" name="Text Placeholder 30"/>
          <p:cNvSpPr>
            <a:spLocks noGrp="1"/>
          </p:cNvSpPr>
          <p:nvPr>
            <p:custDataLst>
              <p:tags r:id="rId18"/>
            </p:custDataLst>
          </p:nvPr>
        </p:nvSpPr>
        <p:spPr bwMode="gray">
          <a:xfrm>
            <a:off x="371475" y="296227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94DF2B1-B824-4271-BBC3-F628DFB0A8CD}" type="datetime'''''''''1''''''''''''''''''''''''''''''''.''''''''''''0'''">
              <a:rPr lang="en-US" sz="1000">
                <a:solidFill>
                  <a:schemeClr val="tx1"/>
                </a:solidFill>
                <a:latin typeface="Arial"/>
                <a:cs typeface="Arial"/>
                <a:sym typeface="Arial"/>
              </a:rPr>
              <a:pPr/>
              <a:t>1.0</a:t>
            </a:fld>
            <a:endParaRPr lang="en-US" sz="1000" dirty="0">
              <a:solidFill>
                <a:schemeClr val="tx1"/>
              </a:solidFill>
              <a:latin typeface="Arial"/>
              <a:ea typeface="ＭＳ Ｐゴシック"/>
              <a:cs typeface="Arial"/>
              <a:sym typeface="Arial"/>
            </a:endParaRPr>
          </a:p>
        </p:txBody>
      </p:sp>
      <p:sp>
        <p:nvSpPr>
          <p:cNvPr id="55" name="Text Placeholder 28"/>
          <p:cNvSpPr>
            <a:spLocks noGrp="1"/>
          </p:cNvSpPr>
          <p:nvPr>
            <p:custDataLst>
              <p:tags r:id="rId19"/>
            </p:custDataLst>
          </p:nvPr>
        </p:nvSpPr>
        <p:spPr bwMode="gray">
          <a:xfrm>
            <a:off x="371475" y="3400425"/>
            <a:ext cx="1746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compatLnSpc="1">
            <a:prstTxWarp prst="textNoShape">
              <a:avLst/>
            </a:prstTxWarp>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A3859A-82B6-4D9F-9931-B317E2378DA8}" type="datetime'''''0''''''''''''''.''''''8'''''''''''''''''''''''''''''">
              <a:rPr lang="en-US" sz="1000">
                <a:solidFill>
                  <a:schemeClr val="tx1"/>
                </a:solidFill>
                <a:latin typeface="Arial"/>
                <a:cs typeface="Arial"/>
                <a:sym typeface="Arial"/>
              </a:rPr>
              <a:pPr/>
              <a:t>0.8</a:t>
            </a:fld>
            <a:endParaRPr lang="en-US" sz="1000" dirty="0">
              <a:solidFill>
                <a:schemeClr val="tx1"/>
              </a:solidFill>
              <a:latin typeface="Arial"/>
              <a:ea typeface="ＭＳ Ｐゴシック"/>
              <a:cs typeface="Arial"/>
              <a:sym typeface="Arial"/>
            </a:endParaRPr>
          </a:p>
        </p:txBody>
      </p:sp>
      <p:sp>
        <p:nvSpPr>
          <p:cNvPr id="77" name="Text Placeholder 138"/>
          <p:cNvSpPr>
            <a:spLocks noGrp="1"/>
          </p:cNvSpPr>
          <p:nvPr>
            <p:custDataLst>
              <p:tags r:id="rId20"/>
            </p:custDataLst>
          </p:nvPr>
        </p:nvSpPr>
        <p:spPr bwMode="auto">
          <a:xfrm>
            <a:off x="17589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C8C98A6-A6D3-4C9D-B9C3-34B351BB368A}"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84" name="Text Placeholder 142"/>
          <p:cNvSpPr>
            <a:spLocks noGrp="1"/>
          </p:cNvSpPr>
          <p:nvPr>
            <p:custDataLst>
              <p:tags r:id="rId21"/>
            </p:custDataLst>
          </p:nvPr>
        </p:nvSpPr>
        <p:spPr bwMode="auto">
          <a:xfrm>
            <a:off x="34353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9BECE47-72D4-4F77-A0A5-BC2212A26346}"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76" name="Text Placeholder 137"/>
          <p:cNvSpPr>
            <a:spLocks noGrp="1"/>
          </p:cNvSpPr>
          <p:nvPr>
            <p:custDataLst>
              <p:tags r:id="rId22"/>
            </p:custDataLst>
          </p:nvPr>
        </p:nvSpPr>
        <p:spPr bwMode="auto">
          <a:xfrm>
            <a:off x="13398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F599BC2-A974-4A3D-B9D6-84F458CA3BED}"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78" name="Text Placeholder 139"/>
          <p:cNvSpPr>
            <a:spLocks noGrp="1"/>
          </p:cNvSpPr>
          <p:nvPr>
            <p:custDataLst>
              <p:tags r:id="rId23"/>
            </p:custDataLst>
          </p:nvPr>
        </p:nvSpPr>
        <p:spPr bwMode="auto">
          <a:xfrm>
            <a:off x="2178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075F79B-1C2B-455F-80A1-41F831F42E1E}"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82" name="Text Placeholder 140"/>
          <p:cNvSpPr>
            <a:spLocks noGrp="1"/>
          </p:cNvSpPr>
          <p:nvPr>
            <p:custDataLst>
              <p:tags r:id="rId24"/>
            </p:custDataLst>
          </p:nvPr>
        </p:nvSpPr>
        <p:spPr bwMode="auto">
          <a:xfrm>
            <a:off x="25971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EB36729-ADDB-43FE-AAF4-5C8CD7287376}"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83" name="Text Placeholder 141"/>
          <p:cNvSpPr>
            <a:spLocks noGrp="1"/>
          </p:cNvSpPr>
          <p:nvPr>
            <p:custDataLst>
              <p:tags r:id="rId25"/>
            </p:custDataLst>
          </p:nvPr>
        </p:nvSpPr>
        <p:spPr bwMode="auto">
          <a:xfrm>
            <a:off x="30162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AF70DCA-748A-493F-998F-52750CD8DE00}"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66" name="Text Placeholder 136"/>
          <p:cNvSpPr>
            <a:spLocks noGrp="1"/>
          </p:cNvSpPr>
          <p:nvPr>
            <p:custDataLst>
              <p:tags r:id="rId26"/>
            </p:custDataLst>
          </p:nvPr>
        </p:nvSpPr>
        <p:spPr bwMode="auto">
          <a:xfrm>
            <a:off x="9207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3B6354B-4F25-415D-AF17-29B7FD8858E9}"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65" name="Text Placeholder 135"/>
          <p:cNvSpPr>
            <a:spLocks noGrp="1"/>
          </p:cNvSpPr>
          <p:nvPr>
            <p:custDataLst>
              <p:tags r:id="rId27"/>
            </p:custDataLst>
          </p:nvPr>
        </p:nvSpPr>
        <p:spPr bwMode="auto">
          <a:xfrm>
            <a:off x="5016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7B214AD-5D65-4DA3-A4F3-C7C6639EB96F}"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85" name="Text Placeholder 143"/>
          <p:cNvSpPr>
            <a:spLocks noGrp="1"/>
          </p:cNvSpPr>
          <p:nvPr>
            <p:custDataLst>
              <p:tags r:id="rId28"/>
            </p:custDataLst>
          </p:nvPr>
        </p:nvSpPr>
        <p:spPr bwMode="auto">
          <a:xfrm>
            <a:off x="38544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68066D5-BF47-4798-85AC-95A2B09E8581}"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52" name="TextBox 51"/>
          <p:cNvSpPr txBox="1"/>
          <p:nvPr/>
        </p:nvSpPr>
        <p:spPr>
          <a:xfrm>
            <a:off x="3912109" y="3780924"/>
            <a:ext cx="575478" cy="307777"/>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$500M</a:t>
            </a:r>
            <a:endParaRPr lang="en-US" b="1" dirty="0">
              <a:solidFill>
                <a:schemeClr val="accent1"/>
              </a:solidFill>
              <a:latin typeface="Arial" panose="020B0604020202020204" pitchFamily="34" charset="0"/>
              <a:cs typeface="Arial" panose="020B0604020202020204" pitchFamily="34" charset="0"/>
            </a:endParaRPr>
          </a:p>
        </p:txBody>
      </p:sp>
      <p:cxnSp>
        <p:nvCxnSpPr>
          <p:cNvPr id="53" name="Straight Connector 52"/>
          <p:cNvCxnSpPr/>
          <p:nvPr/>
        </p:nvCxnSpPr>
        <p:spPr bwMode="auto">
          <a:xfrm>
            <a:off x="647700" y="4143375"/>
            <a:ext cx="349885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grpSp>
        <p:nvGrpSpPr>
          <p:cNvPr id="46" name="Group 45"/>
          <p:cNvGrpSpPr/>
          <p:nvPr/>
        </p:nvGrpSpPr>
        <p:grpSpPr>
          <a:xfrm>
            <a:off x="348224" y="72184"/>
            <a:ext cx="3999924" cy="189008"/>
            <a:chOff x="403281" y="164517"/>
            <a:chExt cx="3999924" cy="189008"/>
          </a:xfrm>
        </p:grpSpPr>
        <p:sp>
          <p:nvSpPr>
            <p:cNvPr id="51" name="Text Box 75"/>
            <p:cNvSpPr txBox="1">
              <a:spLocks noChangeArrowheads="1"/>
            </p:cNvSpPr>
            <p:nvPr/>
          </p:nvSpPr>
          <p:spPr bwMode="gray">
            <a:xfrm>
              <a:off x="636148" y="166688"/>
              <a:ext cx="376705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Single Obligor</a:t>
              </a:r>
              <a:endParaRPr lang="en-US" sz="1200" dirty="0">
                <a:solidFill>
                  <a:srgbClr val="FF0000"/>
                </a:solidFill>
              </a:endParaRPr>
            </a:p>
          </p:txBody>
        </p:sp>
        <p:sp>
          <p:nvSpPr>
            <p:cNvPr id="67" name="Oval 66"/>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40"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spTree>
    <p:extLst>
      <p:ext uri="{BB962C8B-B14F-4D97-AF65-F5344CB8AC3E}">
        <p14:creationId xmlns:p14="http://schemas.microsoft.com/office/powerpoint/2010/main" val="88384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2538246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5928"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101" name="Object 100"/>
          <p:cNvGraphicFramePr>
            <a:graphicFrameLocks/>
          </p:cNvGraphicFramePr>
          <p:nvPr>
            <p:custDataLst>
              <p:tags r:id="rId4"/>
            </p:custDataLst>
            <p:extLst>
              <p:ext uri="{D42A27DB-BD31-4B8C-83A1-F6EECF244321}">
                <p14:modId xmlns:p14="http://schemas.microsoft.com/office/powerpoint/2010/main" val="2816763697"/>
              </p:ext>
            </p:extLst>
          </p:nvPr>
        </p:nvGraphicFramePr>
        <p:xfrm>
          <a:off x="457200" y="2171700"/>
          <a:ext cx="4086157" cy="3152685"/>
        </p:xfrm>
        <a:graphic>
          <a:graphicData uri="http://schemas.openxmlformats.org/presentationml/2006/ole">
            <mc:AlternateContent xmlns:mc="http://schemas.openxmlformats.org/markup-compatibility/2006">
              <mc:Choice xmlns:v="urn:schemas-microsoft-com:vml" Requires="v">
                <p:oleObj spid="_x0000_s375929" name="Chart" r:id="rId29" imgW="4086157" imgH="3152685" progId="MSGraph.Chart.8">
                  <p:embed followColorScheme="full"/>
                </p:oleObj>
              </mc:Choice>
              <mc:Fallback>
                <p:oleObj name="Chart" r:id="rId29" imgW="4086157" imgH="3152685" progId="MSGraph.Chart.8">
                  <p:embed followColorScheme="full"/>
                  <p:pic>
                    <p:nvPicPr>
                      <p:cNvPr id="0" name=""/>
                      <p:cNvPicPr/>
                      <p:nvPr/>
                    </p:nvPicPr>
                    <p:blipFill>
                      <a:blip r:embed="rId30"/>
                      <a:stretch>
                        <a:fillRect/>
                      </a:stretch>
                    </p:blipFill>
                    <p:spPr>
                      <a:xfrm>
                        <a:off x="457200" y="2171700"/>
                        <a:ext cx="4086157" cy="3152685"/>
                      </a:xfrm>
                      <a:prstGeom prst="rect">
                        <a:avLst/>
                      </a:prstGeom>
                    </p:spPr>
                  </p:pic>
                </p:oleObj>
              </mc:Fallback>
            </mc:AlternateContent>
          </a:graphicData>
        </a:graphic>
      </p:graphicFrame>
      <p:sp>
        <p:nvSpPr>
          <p:cNvPr id="102" name="Text Placeholder 17"/>
          <p:cNvSpPr>
            <a:spLocks noGrp="1"/>
          </p:cNvSpPr>
          <p:nvPr>
            <p:custDataLst>
              <p:tags r:id="rId5"/>
            </p:custDataLst>
          </p:nvPr>
        </p:nvSpPr>
        <p:spPr bwMode="gray">
          <a:xfrm>
            <a:off x="349250" y="2200275"/>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69E4926-C2E6-4F87-B240-FE6280B2DECB}" type="datetime'''''''''''''10'''''''''''''''''''''''''''">
              <a:rPr lang="en-US" sz="1000">
                <a:solidFill>
                  <a:schemeClr val="tx1"/>
                </a:solidFill>
                <a:latin typeface="Arial"/>
                <a:ea typeface="ＭＳ Ｐゴシック"/>
                <a:cs typeface="Arial"/>
                <a:sym typeface="Arial"/>
              </a:rPr>
              <a:pPr/>
              <a:t>10</a:t>
            </a:fld>
            <a:endParaRPr lang="en-US" sz="1000" dirty="0">
              <a:solidFill>
                <a:schemeClr val="tx1"/>
              </a:solidFill>
              <a:latin typeface="Arial"/>
              <a:ea typeface="ＭＳ Ｐゴシック"/>
              <a:cs typeface="Arial"/>
              <a:sym typeface="Arial"/>
            </a:endParaRPr>
          </a:p>
        </p:txBody>
      </p:sp>
      <p:sp>
        <p:nvSpPr>
          <p:cNvPr id="111" name="Text Placeholder 36"/>
          <p:cNvSpPr>
            <a:spLocks noGrp="1"/>
          </p:cNvSpPr>
          <p:nvPr>
            <p:custDataLst>
              <p:tags r:id="rId6"/>
            </p:custDataLst>
          </p:nvPr>
        </p:nvSpPr>
        <p:spPr bwMode="gray">
          <a:xfrm>
            <a:off x="419100" y="2495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C69F4533-16CD-41E0-9FB4-BE4F6CA3E262}" type="datetime'''9'''''''''''''''''''''">
              <a:rPr lang="en-US" sz="1000">
                <a:latin typeface="Arial"/>
                <a:ea typeface="ＭＳ Ｐゴシック"/>
                <a:cs typeface="Arial"/>
                <a:sym typeface="Arial"/>
              </a:rPr>
              <a:pPr/>
              <a:t>9</a:t>
            </a:fld>
            <a:endParaRPr lang="en-GB" sz="1000" dirty="0">
              <a:latin typeface="Arial"/>
              <a:ea typeface="ＭＳ Ｐゴシック"/>
              <a:cs typeface="Arial"/>
              <a:sym typeface="Arial"/>
            </a:endParaRPr>
          </a:p>
        </p:txBody>
      </p:sp>
      <p:sp>
        <p:nvSpPr>
          <p:cNvPr id="106" name="Text Placeholder 8"/>
          <p:cNvSpPr>
            <a:spLocks noGrp="1"/>
          </p:cNvSpPr>
          <p:nvPr>
            <p:custDataLst>
              <p:tags r:id="rId7"/>
            </p:custDataLst>
          </p:nvPr>
        </p:nvSpPr>
        <p:spPr bwMode="gray">
          <a:xfrm>
            <a:off x="419100" y="33813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26A82A01-1DC1-4293-A7C8-0562A2B6A74F}" type="datetime'''''''''''''6'''''''">
              <a:rPr lang="en-US" sz="1000">
                <a:solidFill>
                  <a:schemeClr val="tx1"/>
                </a:solidFill>
                <a:latin typeface="Arial"/>
                <a:ea typeface="ＭＳ Ｐゴシック"/>
                <a:cs typeface="Arial"/>
                <a:sym typeface="Arial"/>
              </a:rPr>
              <a:pPr/>
              <a:t>6</a:t>
            </a:fld>
            <a:endParaRPr lang="en-US" sz="1000" dirty="0">
              <a:solidFill>
                <a:schemeClr val="tx1"/>
              </a:solidFill>
              <a:latin typeface="Arial"/>
              <a:ea typeface="ＭＳ Ｐゴシック"/>
              <a:cs typeface="Arial"/>
              <a:sym typeface="Arial"/>
            </a:endParaRPr>
          </a:p>
        </p:txBody>
      </p:sp>
      <p:sp>
        <p:nvSpPr>
          <p:cNvPr id="112" name="Text Placeholder 34"/>
          <p:cNvSpPr>
            <a:spLocks noGrp="1"/>
          </p:cNvSpPr>
          <p:nvPr>
            <p:custDataLst>
              <p:tags r:id="rId8"/>
            </p:custDataLst>
          </p:nvPr>
        </p:nvSpPr>
        <p:spPr bwMode="gray">
          <a:xfrm>
            <a:off x="419100" y="36861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F5413D84-DCC7-4BC9-A69F-4367801577E5}" type="datetime'''''''''''''''''''''''''''''''''5'''''''''">
              <a:rPr lang="en-US" sz="1000">
                <a:latin typeface="Arial"/>
                <a:ea typeface="ＭＳ Ｐゴシック"/>
                <a:cs typeface="Arial"/>
                <a:sym typeface="Arial"/>
              </a:rPr>
              <a:pPr/>
              <a:t>5</a:t>
            </a:fld>
            <a:endParaRPr lang="en-GB" sz="1000" dirty="0">
              <a:latin typeface="Arial"/>
              <a:ea typeface="ＭＳ Ｐゴシック"/>
              <a:cs typeface="Arial"/>
              <a:sym typeface="Arial"/>
            </a:endParaRPr>
          </a:p>
        </p:txBody>
      </p:sp>
      <p:sp>
        <p:nvSpPr>
          <p:cNvPr id="103" name="Text Placeholder 10"/>
          <p:cNvSpPr>
            <a:spLocks noGrp="1"/>
          </p:cNvSpPr>
          <p:nvPr>
            <p:custDataLst>
              <p:tags r:id="rId9"/>
            </p:custDataLst>
          </p:nvPr>
        </p:nvSpPr>
        <p:spPr bwMode="gray">
          <a:xfrm>
            <a:off x="419100" y="27908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AB3156E-7611-4605-84BB-5A3EDA3B4A6F}" type="datetime'''''''''''''''8'''''''''''''''''''''''''''''''''''''''">
              <a:rPr lang="en-US" sz="1000">
                <a:solidFill>
                  <a:schemeClr val="tx1"/>
                </a:solidFill>
                <a:latin typeface="Arial"/>
                <a:ea typeface="ＭＳ Ｐゴシック"/>
                <a:cs typeface="Arial"/>
                <a:sym typeface="Arial"/>
              </a:rPr>
              <a:pPr/>
              <a:t>8</a:t>
            </a:fld>
            <a:endParaRPr lang="en-US" sz="1000" dirty="0">
              <a:solidFill>
                <a:schemeClr val="tx1"/>
              </a:solidFill>
              <a:latin typeface="Arial"/>
              <a:ea typeface="ＭＳ Ｐゴシック"/>
              <a:cs typeface="Arial"/>
              <a:sym typeface="Arial"/>
            </a:endParaRPr>
          </a:p>
        </p:txBody>
      </p:sp>
      <p:sp>
        <p:nvSpPr>
          <p:cNvPr id="110" name="Text Placeholder 35"/>
          <p:cNvSpPr>
            <a:spLocks noGrp="1"/>
          </p:cNvSpPr>
          <p:nvPr>
            <p:custDataLst>
              <p:tags r:id="rId10"/>
            </p:custDataLst>
          </p:nvPr>
        </p:nvSpPr>
        <p:spPr bwMode="gray">
          <a:xfrm>
            <a:off x="419100" y="30861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AB02E5A8-6A98-4878-9CBC-8E31EDA0BE53}" type="datetime'''''''''''''''''''''''7'">
              <a:rPr lang="en-US" sz="1000">
                <a:latin typeface="Arial"/>
                <a:ea typeface="ＭＳ Ｐゴシック"/>
                <a:cs typeface="Arial"/>
                <a:sym typeface="Arial"/>
              </a:rPr>
              <a:pPr/>
              <a:t>7</a:t>
            </a:fld>
            <a:endParaRPr lang="en-GB" sz="1000" dirty="0">
              <a:latin typeface="Arial"/>
              <a:ea typeface="ＭＳ Ｐゴシック"/>
              <a:cs typeface="Arial"/>
              <a:sym typeface="Arial"/>
            </a:endParaRPr>
          </a:p>
        </p:txBody>
      </p:sp>
      <p:sp>
        <p:nvSpPr>
          <p:cNvPr id="104" name="Text Placeholder 6"/>
          <p:cNvSpPr>
            <a:spLocks noGrp="1"/>
          </p:cNvSpPr>
          <p:nvPr>
            <p:custDataLst>
              <p:tags r:id="rId11"/>
            </p:custDataLst>
          </p:nvPr>
        </p:nvSpPr>
        <p:spPr bwMode="gray">
          <a:xfrm>
            <a:off x="419100" y="39814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C49982-E8C5-4080-8C88-BA0C16ED705C}" type="datetime'''''''''''''''''''''''''''''''''''''''''''''''''''''''''4'">
              <a:rPr lang="en-US" sz="1000">
                <a:solidFill>
                  <a:schemeClr val="tx1"/>
                </a:solidFill>
                <a:latin typeface="Arial"/>
                <a:ea typeface="ＭＳ Ｐゴシック"/>
                <a:cs typeface="Arial"/>
                <a:sym typeface="Arial"/>
              </a:rPr>
              <a:pPr/>
              <a:t>4</a:t>
            </a:fld>
            <a:endParaRPr lang="en-US" sz="1000" dirty="0">
              <a:solidFill>
                <a:schemeClr val="tx1"/>
              </a:solidFill>
              <a:latin typeface="Arial"/>
              <a:ea typeface="ＭＳ Ｐゴシック"/>
              <a:cs typeface="Arial"/>
              <a:sym typeface="Arial"/>
            </a:endParaRPr>
          </a:p>
        </p:txBody>
      </p:sp>
      <p:sp>
        <p:nvSpPr>
          <p:cNvPr id="109" name="Text Placeholder 33"/>
          <p:cNvSpPr>
            <a:spLocks noGrp="1"/>
          </p:cNvSpPr>
          <p:nvPr>
            <p:custDataLst>
              <p:tags r:id="rId12"/>
            </p:custDataLst>
          </p:nvPr>
        </p:nvSpPr>
        <p:spPr bwMode="gray">
          <a:xfrm>
            <a:off x="419100" y="42767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DF53CCDC-EFD5-4805-9E5D-76F665D7DBA6}" type="datetime'''3'''''''''''''''''''''''''''''''''''''">
              <a:rPr lang="en-US" sz="1000">
                <a:latin typeface="Arial"/>
                <a:ea typeface="ＭＳ Ｐゴシック"/>
                <a:cs typeface="Arial"/>
                <a:sym typeface="Arial"/>
              </a:rPr>
              <a:pPr/>
              <a:t>3</a:t>
            </a:fld>
            <a:endParaRPr lang="en-GB" sz="1000" dirty="0">
              <a:latin typeface="Arial"/>
              <a:ea typeface="ＭＳ Ｐゴシック"/>
              <a:cs typeface="Arial"/>
              <a:sym typeface="Arial"/>
            </a:endParaRPr>
          </a:p>
        </p:txBody>
      </p:sp>
      <p:sp>
        <p:nvSpPr>
          <p:cNvPr id="105" name="Text Placeholder 4"/>
          <p:cNvSpPr>
            <a:spLocks noGrp="1"/>
          </p:cNvSpPr>
          <p:nvPr>
            <p:custDataLst>
              <p:tags r:id="rId13"/>
            </p:custDataLst>
          </p:nvPr>
        </p:nvSpPr>
        <p:spPr bwMode="gray">
          <a:xfrm>
            <a:off x="419100" y="45720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453383C-1B51-42B4-9E24-AB9CB3D3D0A9}" type="datetime'''2'''''''''''''''''''''">
              <a:rPr lang="en-US" sz="1000">
                <a:solidFill>
                  <a:schemeClr val="tx1"/>
                </a:solidFill>
                <a:latin typeface="Arial"/>
                <a:ea typeface="ＭＳ Ｐゴシック"/>
                <a:cs typeface="Arial"/>
                <a:sym typeface="Arial"/>
              </a:rPr>
              <a:pPr/>
              <a:t>2</a:t>
            </a:fld>
            <a:endParaRPr lang="en-US" sz="1000" dirty="0">
              <a:solidFill>
                <a:schemeClr val="tx1"/>
              </a:solidFill>
              <a:latin typeface="Arial"/>
              <a:ea typeface="ＭＳ Ｐゴシック"/>
              <a:cs typeface="Arial"/>
              <a:sym typeface="Arial"/>
            </a:endParaRPr>
          </a:p>
        </p:txBody>
      </p:sp>
      <p:sp>
        <p:nvSpPr>
          <p:cNvPr id="108" name="Text Placeholder 32"/>
          <p:cNvSpPr>
            <a:spLocks noGrp="1"/>
          </p:cNvSpPr>
          <p:nvPr>
            <p:custDataLst>
              <p:tags r:id="rId14"/>
            </p:custDataLst>
          </p:nvPr>
        </p:nvSpPr>
        <p:spPr bwMode="gray">
          <a:xfrm>
            <a:off x="419100" y="48672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gn="r">
              <a:lnSpc>
                <a:spcPct val="100000"/>
              </a:lnSpc>
              <a:spcBef>
                <a:spcPct val="0"/>
              </a:spcBef>
              <a:spcAft>
                <a:spcPct val="0"/>
              </a:spcAft>
              <a:buNone/>
            </a:pPr>
            <a:fld id="{968960D5-86AF-40CE-8F53-9EE818955086}" type="datetime'''''''1'''''''''''''''''''''''''''''''''''''''''''">
              <a:rPr lang="en-US" sz="1000">
                <a:latin typeface="Arial"/>
                <a:ea typeface="ＭＳ Ｐゴシック"/>
                <a:cs typeface="Arial"/>
                <a:sym typeface="Arial"/>
              </a:rPr>
              <a:pPr/>
              <a:t>1</a:t>
            </a:fld>
            <a:endParaRPr lang="en-GB" sz="1000" dirty="0">
              <a:latin typeface="Arial"/>
              <a:ea typeface="ＭＳ Ｐゴシック"/>
              <a:cs typeface="Arial"/>
              <a:sym typeface="Arial"/>
            </a:endParaRPr>
          </a:p>
        </p:txBody>
      </p:sp>
      <p:sp>
        <p:nvSpPr>
          <p:cNvPr id="107" name="Text Placeholder 2"/>
          <p:cNvSpPr>
            <a:spLocks noGrp="1"/>
          </p:cNvSpPr>
          <p:nvPr>
            <p:custDataLst>
              <p:tags r:id="rId15"/>
            </p:custDataLst>
          </p:nvPr>
        </p:nvSpPr>
        <p:spPr bwMode="gray">
          <a:xfrm>
            <a:off x="419100" y="51625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D526780-E541-4B1D-9A9C-6696BF8F424B}"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287" name="Text Placeholder 345"/>
          <p:cNvSpPr>
            <a:spLocks noGrp="1"/>
          </p:cNvSpPr>
          <p:nvPr>
            <p:custDataLst>
              <p:tags r:id="rId16"/>
            </p:custDataLst>
          </p:nvPr>
        </p:nvSpPr>
        <p:spPr bwMode="auto">
          <a:xfrm>
            <a:off x="9398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271AB0A-B3CB-4A72-B7D5-C701BF3C9280}" type="datetime'''''''''''''2''''''''''''0''0''''''''''''''''9'''''''''''">
              <a:rPr lang="en-US" sz="1000">
                <a:latin typeface="Arial"/>
                <a:cs typeface="Arial"/>
                <a:sym typeface="Arial"/>
              </a:rPr>
              <a:pPr marL="0" indent="0" algn="ctr">
                <a:lnSpc>
                  <a:spcPct val="100000"/>
                </a:lnSpc>
                <a:spcBef>
                  <a:spcPct val="0"/>
                </a:spcBef>
                <a:buNone/>
              </a:pPr>
              <a:t>2009</a:t>
            </a:fld>
            <a:endParaRPr lang="en-US" sz="1000" dirty="0">
              <a:latin typeface="Arial"/>
              <a:cs typeface="Arial"/>
              <a:sym typeface="Arial"/>
            </a:endParaRPr>
          </a:p>
        </p:txBody>
      </p:sp>
      <p:sp>
        <p:nvSpPr>
          <p:cNvPr id="299" name="Text Placeholder 357"/>
          <p:cNvSpPr>
            <a:spLocks noGrp="1"/>
          </p:cNvSpPr>
          <p:nvPr>
            <p:custDataLst>
              <p:tags r:id="rId17"/>
            </p:custDataLst>
          </p:nvPr>
        </p:nvSpPr>
        <p:spPr bwMode="auto">
          <a:xfrm>
            <a:off x="14160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BB81FF0-9C5D-40ED-A3A8-00A1671302D2}" type="datetime'2''''''''''''''0''1''''0'''''''''''">
              <a:rPr lang="en-US" sz="1000">
                <a:latin typeface="Arial"/>
                <a:cs typeface="Arial"/>
                <a:sym typeface="Arial"/>
              </a:rPr>
              <a:pPr marL="0" indent="0" algn="ctr">
                <a:lnSpc>
                  <a:spcPct val="100000"/>
                </a:lnSpc>
                <a:spcBef>
                  <a:spcPct val="0"/>
                </a:spcBef>
                <a:buNone/>
              </a:pPr>
              <a:t>2010</a:t>
            </a:fld>
            <a:endParaRPr lang="en-US" sz="1000" dirty="0">
              <a:latin typeface="Arial"/>
              <a:cs typeface="Arial"/>
              <a:sym typeface="Arial"/>
            </a:endParaRPr>
          </a:p>
        </p:txBody>
      </p:sp>
      <p:sp>
        <p:nvSpPr>
          <p:cNvPr id="311" name="Text Placeholder 369"/>
          <p:cNvSpPr>
            <a:spLocks noGrp="1"/>
          </p:cNvSpPr>
          <p:nvPr>
            <p:custDataLst>
              <p:tags r:id="rId18"/>
            </p:custDataLst>
          </p:nvPr>
        </p:nvSpPr>
        <p:spPr bwMode="auto">
          <a:xfrm>
            <a:off x="189230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13A5D89-D468-49F3-BC65-1D6C369E1A95}" type="datetime'''''''''''''''''2''''''''''''''''''''01''''''''1'''''">
              <a:rPr lang="en-US" sz="1000">
                <a:latin typeface="Arial"/>
                <a:cs typeface="Arial"/>
                <a:sym typeface="Arial"/>
              </a:rPr>
              <a:pPr marL="0" indent="0" algn="ctr">
                <a:lnSpc>
                  <a:spcPct val="100000"/>
                </a:lnSpc>
                <a:spcBef>
                  <a:spcPct val="0"/>
                </a:spcBef>
                <a:buNone/>
              </a:pPr>
              <a:t>2011</a:t>
            </a:fld>
            <a:endParaRPr lang="en-US" sz="1000" dirty="0">
              <a:latin typeface="Arial"/>
              <a:cs typeface="Arial"/>
              <a:sym typeface="Arial"/>
            </a:endParaRPr>
          </a:p>
        </p:txBody>
      </p:sp>
      <p:sp>
        <p:nvSpPr>
          <p:cNvPr id="323" name="Text Placeholder 381"/>
          <p:cNvSpPr>
            <a:spLocks noGrp="1"/>
          </p:cNvSpPr>
          <p:nvPr>
            <p:custDataLst>
              <p:tags r:id="rId19"/>
            </p:custDataLst>
          </p:nvPr>
        </p:nvSpPr>
        <p:spPr bwMode="auto">
          <a:xfrm>
            <a:off x="23590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DAC9280-CB40-4BB1-BE1E-7934B1A8FC01}" type="datetime'''''''2''''0''''''1''''''''''2'''''''''''''''''''''''''''''">
              <a:rPr lang="en-US" sz="1000">
                <a:latin typeface="Arial"/>
                <a:cs typeface="Arial"/>
                <a:sym typeface="Arial"/>
              </a:rPr>
              <a:pPr marL="0" indent="0" algn="ctr">
                <a:lnSpc>
                  <a:spcPct val="100000"/>
                </a:lnSpc>
                <a:spcBef>
                  <a:spcPct val="0"/>
                </a:spcBef>
                <a:buNone/>
              </a:pPr>
              <a:t>2012</a:t>
            </a:fld>
            <a:endParaRPr lang="en-US" sz="1000" dirty="0">
              <a:latin typeface="Arial"/>
              <a:cs typeface="Arial"/>
              <a:sym typeface="Arial"/>
            </a:endParaRPr>
          </a:p>
        </p:txBody>
      </p:sp>
      <p:sp>
        <p:nvSpPr>
          <p:cNvPr id="335" name="Text Placeholder 393"/>
          <p:cNvSpPr>
            <a:spLocks noGrp="1"/>
          </p:cNvSpPr>
          <p:nvPr>
            <p:custDataLst>
              <p:tags r:id="rId20"/>
            </p:custDataLst>
          </p:nvPr>
        </p:nvSpPr>
        <p:spPr bwMode="auto">
          <a:xfrm>
            <a:off x="28352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C140429-9ACB-47C0-B202-5C7CD1808E13}" type="datetime'2''''''0''1''''''''''''''''''''''3'''''">
              <a:rPr lang="en-US" sz="1000">
                <a:latin typeface="Arial"/>
                <a:cs typeface="Arial"/>
                <a:sym typeface="Arial"/>
              </a:rPr>
              <a:pPr marL="0" indent="0" algn="ctr">
                <a:lnSpc>
                  <a:spcPct val="100000"/>
                </a:lnSpc>
                <a:spcBef>
                  <a:spcPct val="0"/>
                </a:spcBef>
                <a:buNone/>
              </a:pPr>
              <a:t>2013</a:t>
            </a:fld>
            <a:endParaRPr lang="en-US" sz="1000" dirty="0">
              <a:latin typeface="Arial"/>
              <a:cs typeface="Arial"/>
              <a:sym typeface="Arial"/>
            </a:endParaRPr>
          </a:p>
        </p:txBody>
      </p:sp>
      <p:sp>
        <p:nvSpPr>
          <p:cNvPr id="347" name="Text Placeholder 405"/>
          <p:cNvSpPr>
            <a:spLocks noGrp="1"/>
          </p:cNvSpPr>
          <p:nvPr>
            <p:custDataLst>
              <p:tags r:id="rId21"/>
            </p:custDataLst>
          </p:nvPr>
        </p:nvSpPr>
        <p:spPr bwMode="auto">
          <a:xfrm>
            <a:off x="33115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BE0B345-01BE-4265-8EDC-81A9B4A31AB2}" type="datetime'2''''''''''01''''''4'''''''''''''''''''''''''''">
              <a:rPr lang="en-US" sz="1000">
                <a:latin typeface="Arial"/>
                <a:cs typeface="Arial"/>
                <a:sym typeface="Arial"/>
              </a:rPr>
              <a:pPr marL="0" indent="0" algn="ctr">
                <a:lnSpc>
                  <a:spcPct val="100000"/>
                </a:lnSpc>
                <a:spcBef>
                  <a:spcPct val="0"/>
                </a:spcBef>
                <a:buNone/>
              </a:pPr>
              <a:t>2014</a:t>
            </a:fld>
            <a:endParaRPr lang="en-US" sz="1000" dirty="0">
              <a:latin typeface="Arial"/>
              <a:cs typeface="Arial"/>
              <a:sym typeface="Arial"/>
            </a:endParaRPr>
          </a:p>
        </p:txBody>
      </p:sp>
      <p:sp>
        <p:nvSpPr>
          <p:cNvPr id="275" name="Text Placeholder 333"/>
          <p:cNvSpPr>
            <a:spLocks noGrp="1"/>
          </p:cNvSpPr>
          <p:nvPr>
            <p:custDataLst>
              <p:tags r:id="rId22"/>
            </p:custDataLst>
          </p:nvPr>
        </p:nvSpPr>
        <p:spPr bwMode="auto">
          <a:xfrm>
            <a:off x="463550"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D661F2-8D12-4BF1-9428-3B05A1D9E7BC}" type="datetime'''2''''''''''''''0''''''''''0''''''''''''''''''''8'''''">
              <a:rPr lang="en-US" sz="1000">
                <a:latin typeface="Arial"/>
                <a:cs typeface="Arial"/>
                <a:sym typeface="Arial"/>
              </a:rPr>
              <a:pPr marL="0" indent="0" algn="ctr">
                <a:lnSpc>
                  <a:spcPct val="100000"/>
                </a:lnSpc>
                <a:spcBef>
                  <a:spcPct val="0"/>
                </a:spcBef>
                <a:buNone/>
              </a:pPr>
              <a:t>2008</a:t>
            </a:fld>
            <a:endParaRPr lang="en-US" sz="1000" dirty="0">
              <a:latin typeface="Arial"/>
              <a:cs typeface="Arial"/>
              <a:sym typeface="Arial"/>
            </a:endParaRPr>
          </a:p>
        </p:txBody>
      </p:sp>
      <p:sp>
        <p:nvSpPr>
          <p:cNvPr id="359" name="Text Placeholder 417"/>
          <p:cNvSpPr>
            <a:spLocks noGrp="1"/>
          </p:cNvSpPr>
          <p:nvPr>
            <p:custDataLst>
              <p:tags r:id="rId23"/>
            </p:custDataLst>
          </p:nvPr>
        </p:nvSpPr>
        <p:spPr bwMode="auto">
          <a:xfrm>
            <a:off x="374967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92CE023-91B4-406A-8FAB-6E452057CE8A}" type="datetime'''''''2''0''1''''''''''''''''5'''''''''''''''''''''''''''">
              <a:rPr lang="en-US" sz="1000">
                <a:latin typeface="Arial"/>
                <a:cs typeface="Arial"/>
                <a:sym typeface="Arial"/>
              </a:rPr>
              <a:pPr marL="0" indent="0" algn="ctr">
                <a:lnSpc>
                  <a:spcPct val="100000"/>
                </a:lnSpc>
                <a:spcBef>
                  <a:spcPct val="0"/>
                </a:spcBef>
                <a:buNone/>
              </a:pPr>
              <a:t>2015</a:t>
            </a:fld>
            <a:endParaRPr lang="en-US" sz="1000" dirty="0">
              <a:latin typeface="Arial"/>
              <a:cs typeface="Arial"/>
              <a:sym typeface="Arial"/>
            </a:endParaRPr>
          </a:p>
        </p:txBody>
      </p:sp>
      <p:sp>
        <p:nvSpPr>
          <p:cNvPr id="371" name="Text Placeholder 429"/>
          <p:cNvSpPr>
            <a:spLocks noGrp="1"/>
          </p:cNvSpPr>
          <p:nvPr>
            <p:custDataLst>
              <p:tags r:id="rId24"/>
            </p:custDataLst>
          </p:nvPr>
        </p:nvSpPr>
        <p:spPr bwMode="auto">
          <a:xfrm>
            <a:off x="4225925" y="5356225"/>
            <a:ext cx="2921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0D486B-8B82-4C5D-8EF7-B4322AD248DF}" type="datetime'2''''''''''''''''''''''''01''6'''''''''''''''">
              <a:rPr lang="en-US" sz="1000">
                <a:latin typeface="Arial"/>
                <a:cs typeface="Arial"/>
                <a:sym typeface="Arial"/>
              </a:rPr>
              <a:pPr marL="0" indent="0" algn="ctr">
                <a:lnSpc>
                  <a:spcPct val="100000"/>
                </a:lnSpc>
                <a:spcBef>
                  <a:spcPct val="0"/>
                </a:spcBef>
                <a:buNone/>
              </a:pPr>
              <a:t>2016</a:t>
            </a:fld>
            <a:endParaRPr lang="en-US" sz="1000" dirty="0">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a:solidFill>
                  <a:schemeClr val="accent1"/>
                </a:solidFill>
              </a:rPr>
              <a:t>Top 20 </a:t>
            </a:r>
            <a:r>
              <a:rPr lang="en-GB" dirty="0" smtClean="0">
                <a:solidFill>
                  <a:schemeClr val="accent1"/>
                </a:solidFill>
              </a:rPr>
              <a:t>Corporates Exposure</a:t>
            </a:r>
            <a:endParaRPr lang="en-GB" b="0" dirty="0">
              <a:solidFill>
                <a:schemeClr val="accent1"/>
              </a:solidFill>
            </a:endParaRPr>
          </a:p>
          <a:p>
            <a:pPr eaLnBrk="0" hangingPunct="0"/>
            <a:r>
              <a:rPr lang="en-GB" b="0" dirty="0">
                <a:solidFill>
                  <a:schemeClr val="accent1"/>
                </a:solidFill>
              </a:rPr>
              <a:t>Dec </a:t>
            </a:r>
            <a:r>
              <a:rPr lang="en-GB" b="0" dirty="0" smtClean="0">
                <a:solidFill>
                  <a:schemeClr val="accent1"/>
                </a:solidFill>
              </a:rPr>
              <a:t>2007 – Mar 2016</a:t>
            </a:r>
            <a:endParaRPr lang="en-US" dirty="0"/>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a:solidFill>
                  <a:schemeClr val="accent1"/>
                </a:solidFill>
              </a:rPr>
              <a:t>Rationale for </a:t>
            </a:r>
            <a:r>
              <a:rPr lang="en-US" dirty="0" smtClean="0">
                <a:solidFill>
                  <a:schemeClr val="accent1"/>
                </a:solidFill>
              </a:rPr>
              <a:t>limit</a:t>
            </a:r>
            <a:endParaRPr lang="en-US" dirty="0">
              <a:solidFill>
                <a:schemeClr val="accent1"/>
              </a:solidFill>
            </a:endParaRPr>
          </a:p>
        </p:txBody>
      </p:sp>
      <p:sp>
        <p:nvSpPr>
          <p:cNvPr id="12" name="Text Placeholder 11"/>
          <p:cNvSpPr>
            <a:spLocks noGrp="1"/>
          </p:cNvSpPr>
          <p:nvPr>
            <p:ph sz="quarter" idx="11"/>
          </p:nvPr>
        </p:nvSpPr>
        <p:spPr/>
        <p:txBody>
          <a:bodyPr lIns="0" tIns="0" rIns="0" bIns="0"/>
          <a:lstStyle/>
          <a:p>
            <a:pPr eaLnBrk="0" hangingPunct="0"/>
            <a:r>
              <a:rPr lang="en-GB" dirty="0"/>
              <a:t>Calibration: </a:t>
            </a:r>
            <a:r>
              <a:rPr lang="en-GB" b="0" dirty="0" smtClean="0"/>
              <a:t>Top 20 Corporates Exposure</a:t>
            </a:r>
            <a:endParaRPr lang="en-US" dirty="0"/>
          </a:p>
        </p:txBody>
      </p:sp>
      <p:sp>
        <p:nvSpPr>
          <p:cNvPr id="51" name="TextBox 50"/>
          <p:cNvSpPr txBox="1"/>
          <p:nvPr/>
        </p:nvSpPr>
        <p:spPr>
          <a:xfrm>
            <a:off x="862499" y="2607260"/>
            <a:ext cx="1043555" cy="153888"/>
          </a:xfrm>
          <a:prstGeom prst="rect">
            <a:avLst/>
          </a:prstGeom>
          <a:noFill/>
        </p:spPr>
        <p:txBody>
          <a:bodyPr wrap="none" lIns="0" tIns="0" rIns="0" bIns="0" rtlCol="0">
            <a:spAutoFit/>
          </a:bodyPr>
          <a:lstStyle/>
          <a:p>
            <a:pPr>
              <a:lnSpc>
                <a:spcPct val="100000"/>
              </a:lnSpc>
            </a:pPr>
            <a:r>
              <a:rPr lang="en-US" b="1" dirty="0">
                <a:solidFill>
                  <a:schemeClr val="accent1"/>
                </a:solidFill>
                <a:latin typeface="Arial" panose="020B0604020202020204" pitchFamily="34" charset="0"/>
                <a:cs typeface="Arial" panose="020B0604020202020204" pitchFamily="34" charset="0"/>
              </a:rPr>
              <a:t>Red </a:t>
            </a:r>
            <a:r>
              <a:rPr lang="en-US" b="1" dirty="0" smtClean="0">
                <a:solidFill>
                  <a:schemeClr val="accent1"/>
                </a:solidFill>
                <a:latin typeface="Arial" panose="020B0604020202020204" pitchFamily="34" charset="0"/>
                <a:cs typeface="Arial" panose="020B0604020202020204" pitchFamily="34" charset="0"/>
              </a:rPr>
              <a:t>limit – $8 BN</a:t>
            </a:r>
            <a:endParaRPr lang="en-US" b="1" dirty="0">
              <a:solidFill>
                <a:schemeClr val="accent1"/>
              </a:solidFill>
              <a:latin typeface="Arial" panose="020B0604020202020204" pitchFamily="34" charset="0"/>
              <a:cs typeface="Arial" panose="020B0604020202020204" pitchFamily="34" charset="0"/>
            </a:endParaRPr>
          </a:p>
        </p:txBody>
      </p:sp>
      <p:sp>
        <p:nvSpPr>
          <p:cNvPr id="53" name="TextBox 52"/>
          <p:cNvSpPr txBox="1"/>
          <p:nvPr/>
        </p:nvSpPr>
        <p:spPr>
          <a:xfrm>
            <a:off x="862499" y="2944228"/>
            <a:ext cx="1349729" cy="153888"/>
          </a:xfrm>
          <a:prstGeom prst="rect">
            <a:avLst/>
          </a:prstGeom>
          <a:noFill/>
        </p:spPr>
        <p:txBody>
          <a:bodyPr wrap="none" lIns="0" tIns="0" rIns="0" bIns="0" rtlCol="0">
            <a:spAutoFit/>
          </a:bodyPr>
          <a:lstStyle/>
          <a:p>
            <a:pPr>
              <a:lnSpc>
                <a:spcPct val="100000"/>
              </a:lnSpc>
            </a:pPr>
            <a:r>
              <a:rPr lang="en-US" b="1" dirty="0" smtClean="0">
                <a:solidFill>
                  <a:srgbClr val="FFC000"/>
                </a:solidFill>
                <a:latin typeface="Arial" panose="020B0604020202020204" pitchFamily="34" charset="0"/>
                <a:cs typeface="Arial" panose="020B0604020202020204" pitchFamily="34" charset="0"/>
              </a:rPr>
              <a:t>Amber trigger – $7 BN</a:t>
            </a:r>
            <a:endParaRPr lang="en-US" b="1" dirty="0">
              <a:solidFill>
                <a:srgbClr val="FFC000"/>
              </a:solidFill>
              <a:latin typeface="Arial" panose="020B0604020202020204" pitchFamily="34" charset="0"/>
              <a:cs typeface="Arial" panose="020B0604020202020204" pitchFamily="34" charset="0"/>
            </a:endParaRPr>
          </a:p>
        </p:txBody>
      </p:sp>
      <p:cxnSp>
        <p:nvCxnSpPr>
          <p:cNvPr id="46" name="Straight Connector 45"/>
          <p:cNvCxnSpPr/>
          <p:nvPr/>
        </p:nvCxnSpPr>
        <p:spPr bwMode="auto">
          <a:xfrm>
            <a:off x="622576" y="2832685"/>
            <a:ext cx="3839887"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2" name="Straight Connector 51"/>
          <p:cNvCxnSpPr/>
          <p:nvPr/>
        </p:nvCxnSpPr>
        <p:spPr bwMode="auto">
          <a:xfrm>
            <a:off x="628350" y="3177591"/>
            <a:ext cx="3834113"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80" name="Content Placeholder 16"/>
          <p:cNvSpPr txBox="1">
            <a:spLocks/>
          </p:cNvSpPr>
          <p:nvPr/>
        </p:nvSpPr>
        <p:spPr bwMode="gray">
          <a:xfrm>
            <a:off x="5162550" y="2277805"/>
            <a:ext cx="4084638" cy="309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defRPr/>
            </a:pPr>
            <a:r>
              <a:rPr lang="en-US" kern="0" dirty="0">
                <a:solidFill>
                  <a:srgbClr val="000000"/>
                </a:solidFill>
                <a:latin typeface="Arial"/>
              </a:rPr>
              <a:t>No changes to limit or </a:t>
            </a:r>
            <a:r>
              <a:rPr lang="en-US" kern="0" dirty="0" smtClean="0">
                <a:solidFill>
                  <a:srgbClr val="000000"/>
                </a:solidFill>
                <a:latin typeface="Arial"/>
              </a:rPr>
              <a:t>rationale from 2015</a:t>
            </a:r>
            <a:endParaRPr lang="en-US" kern="0" dirty="0">
              <a:solidFill>
                <a:srgbClr val="000000"/>
              </a:solidFill>
              <a:latin typeface="Arial"/>
            </a:endParaRP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amber trigger was set by management discretion</a:t>
            </a: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 of </a:t>
            </a:r>
            <a:r>
              <a:rPr lang="en-US" kern="0" dirty="0" smtClean="0">
                <a:solidFill>
                  <a:srgbClr val="000000"/>
                </a:solidFill>
                <a:latin typeface="Arial"/>
              </a:rPr>
              <a:t>March</a:t>
            </a:r>
            <a:r>
              <a:rPr lang="en-US" kern="0" dirty="0">
                <a:solidFill>
                  <a:srgbClr val="000000"/>
                </a:solidFill>
                <a:latin typeface="Arial"/>
              </a:rPr>
              <a:t> </a:t>
            </a:r>
            <a:r>
              <a:rPr lang="en-US" kern="0" dirty="0" smtClean="0">
                <a:solidFill>
                  <a:srgbClr val="000000"/>
                </a:solidFill>
                <a:latin typeface="Arial"/>
              </a:rPr>
              <a:t>31</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 2016, SBNA’s top 20 obligors represented $6.2 BN in binding exposure, or $310M per obligor on average</a:t>
            </a:r>
          </a:p>
          <a:p>
            <a:pPr lvl="1">
              <a:lnSpc>
                <a:spcPct val="100000"/>
              </a:lnSpc>
              <a:buSzPct val="100000"/>
              <a:buFont typeface="Arial"/>
              <a:buChar char="–"/>
              <a:defRPr/>
            </a:pPr>
            <a:r>
              <a:rPr lang="en-US" kern="0" dirty="0" smtClean="0">
                <a:solidFill>
                  <a:srgbClr val="000000"/>
                </a:solidFill>
                <a:latin typeface="Arial"/>
              </a:rPr>
              <a:t>An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assumption</a:t>
            </a:r>
            <a:r>
              <a:rPr kumimoji="0" lang="en-US" sz="1400" b="0" i="0" u="none" strike="noStrike" kern="0" cap="none" spc="0" normalizeH="0" noProof="0" dirty="0" smtClean="0">
                <a:ln>
                  <a:noFill/>
                </a:ln>
                <a:solidFill>
                  <a:srgbClr val="000000"/>
                </a:solidFill>
                <a:effectLst/>
                <a:uLnTx/>
                <a:uFillTx/>
                <a:latin typeface="Arial"/>
                <a:ea typeface="+mn-ea"/>
                <a:cs typeface="+mn-cs"/>
                <a:sym typeface="+mn-lt"/>
              </a:rPr>
              <a:t> of </a:t>
            </a:r>
            <a:r>
              <a:rPr lang="en-US" kern="0" dirty="0" smtClean="0">
                <a:solidFill>
                  <a:srgbClr val="000000"/>
                </a:solidFill>
                <a:latin typeface="Arial"/>
              </a:rPr>
              <a:t>~$350M </a:t>
            </a: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average exposure </a:t>
            </a:r>
            <a:r>
              <a:rPr lang="en-US" kern="0" dirty="0">
                <a:solidFill>
                  <a:srgbClr val="000000"/>
                </a:solidFill>
                <a:latin typeface="Arial"/>
              </a:rPr>
              <a:t>was </a:t>
            </a:r>
            <a:r>
              <a:rPr lang="en-US" kern="0" dirty="0" smtClean="0">
                <a:solidFill>
                  <a:srgbClr val="000000"/>
                </a:solidFill>
                <a:latin typeface="Arial"/>
              </a:rPr>
              <a:t>used to </a:t>
            </a:r>
            <a:r>
              <a:rPr lang="en-US" kern="0" dirty="0">
                <a:solidFill>
                  <a:srgbClr val="000000"/>
                </a:solidFill>
                <a:latin typeface="Arial"/>
              </a:rPr>
              <a:t>create </a:t>
            </a:r>
            <a:r>
              <a:rPr lang="en-US" kern="0" dirty="0" smtClean="0">
                <a:solidFill>
                  <a:srgbClr val="000000"/>
                </a:solidFill>
                <a:latin typeface="Arial"/>
              </a:rPr>
              <a:t>an average </a:t>
            </a:r>
            <a:r>
              <a:rPr lang="en-US" kern="0" dirty="0">
                <a:solidFill>
                  <a:srgbClr val="000000"/>
                </a:solidFill>
                <a:latin typeface="Arial"/>
              </a:rPr>
              <a:t>buffer </a:t>
            </a:r>
            <a:r>
              <a:rPr lang="en-US" kern="0" dirty="0" smtClean="0">
                <a:solidFill>
                  <a:srgbClr val="000000"/>
                </a:solidFill>
                <a:latin typeface="Arial"/>
              </a:rPr>
              <a:t>for amber</a:t>
            </a:r>
            <a:endPar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endParaRPr>
          </a:p>
          <a:p>
            <a:pPr marL="360000" marR="0" lvl="1" indent="-180000" algn="l" defTabSz="914400" rtl="0" eaLnBrk="1" fontAlgn="base" latinLnBrk="0" hangingPunct="1">
              <a:lnSpc>
                <a:spcPct val="100000"/>
              </a:lnSpc>
              <a:spcBef>
                <a:spcPts val="300"/>
              </a:spcBef>
              <a:spcAft>
                <a:spcPts val="0"/>
              </a:spcAft>
              <a:buClrTx/>
              <a:buSzPct val="100000"/>
              <a:buFont typeface="Arial"/>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$350M for 20 obligors would create an amber trigger of $7 BN</a:t>
            </a:r>
          </a:p>
          <a:p>
            <a:pPr marL="180000" marR="0" lvl="0" indent="-180000" algn="l" defTabSz="914400" rtl="0" eaLnBrk="1" fontAlgn="base" latinLnBrk="0" hangingPunct="1">
              <a:lnSpc>
                <a:spcPct val="100000"/>
              </a:lnSpc>
              <a:spcBef>
                <a:spcPts val="700"/>
              </a:spcBef>
              <a:spcAft>
                <a:spcPts val="0"/>
              </a:spcAft>
              <a:buClrTx/>
              <a:buSzPct val="100000"/>
              <a:buFontTx/>
              <a:buChar char="•"/>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mn-lt"/>
              </a:rPr>
              <a:t>The red limit is calibrated by adding $1BN buffer, or ~$50M per obligor</a:t>
            </a:r>
          </a:p>
        </p:txBody>
      </p:sp>
      <p:cxnSp>
        <p:nvCxnSpPr>
          <p:cNvPr id="375" name="Straight Connector 374"/>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348224" y="72184"/>
            <a:ext cx="3496004" cy="189008"/>
            <a:chOff x="403281" y="164517"/>
            <a:chExt cx="3496004" cy="189008"/>
          </a:xfrm>
        </p:grpSpPr>
        <p:sp>
          <p:nvSpPr>
            <p:cNvPr id="41" name="Text Box 75"/>
            <p:cNvSpPr txBox="1">
              <a:spLocks noChangeArrowheads="1"/>
            </p:cNvSpPr>
            <p:nvPr/>
          </p:nvSpPr>
          <p:spPr bwMode="gray">
            <a:xfrm>
              <a:off x="636148" y="166688"/>
              <a:ext cx="326313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Top 20</a:t>
              </a:r>
              <a:endParaRPr lang="en-US" sz="1200" dirty="0">
                <a:solidFill>
                  <a:srgbClr val="FF0000"/>
                </a:solidFill>
              </a:endParaRPr>
            </a:p>
          </p:txBody>
        </p:sp>
        <p:sp>
          <p:nvSpPr>
            <p:cNvPr id="42" name="Oval 41"/>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8"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SBNA.xlsx”</a:t>
            </a:r>
            <a:r>
              <a:rPr lang="en-US" sz="800" dirty="0">
                <a:sym typeface="Arial"/>
              </a:rPr>
              <a:t> </a:t>
            </a:r>
          </a:p>
        </p:txBody>
      </p:sp>
    </p:spTree>
    <p:extLst>
      <p:ext uri="{BB962C8B-B14F-4D97-AF65-F5344CB8AC3E}">
        <p14:creationId xmlns:p14="http://schemas.microsoft.com/office/powerpoint/2010/main" val="3071802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3872509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6952"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sp>
        <p:nvSpPr>
          <p:cNvPr id="50" name="Text Placeholder 18"/>
          <p:cNvSpPr>
            <a:spLocks noGrp="1"/>
          </p:cNvSpPr>
          <p:nvPr>
            <p:ph sz="quarter" idx="13"/>
          </p:nvPr>
        </p:nvSpPr>
        <p:spPr>
          <a:xfrm>
            <a:off x="348435" y="1460500"/>
            <a:ext cx="4091188" cy="487361"/>
          </a:xfrm>
        </p:spPr>
        <p:txBody>
          <a:bodyPr lIns="0" tIns="0" rIns="0" bIns="0"/>
          <a:lstStyle/>
          <a:p>
            <a:pPr eaLnBrk="0" hangingPunct="0"/>
            <a:r>
              <a:rPr lang="en-GB" dirty="0" smtClean="0">
                <a:solidFill>
                  <a:schemeClr val="accent1"/>
                </a:solidFill>
                <a:cs typeface="Arial" charset="0"/>
              </a:rPr>
              <a:t>Historical SBNA obligor rating exposure</a:t>
            </a:r>
            <a:endParaRPr lang="en-GB" dirty="0">
              <a:solidFill>
                <a:schemeClr val="accent1"/>
              </a:solidFill>
              <a:cs typeface="Arial" charset="0"/>
            </a:endParaRPr>
          </a:p>
          <a:p>
            <a:pPr eaLnBrk="0" hangingPunct="0"/>
            <a:r>
              <a:rPr lang="en-GB" b="0" dirty="0" smtClean="0">
                <a:solidFill>
                  <a:schemeClr val="accent1"/>
                </a:solidFill>
                <a:latin typeface="Arial "/>
                <a:cs typeface="Arial" charset="0"/>
              </a:rPr>
              <a:t>Count based on 2015 definition for Jul 2015 – </a:t>
            </a:r>
            <a:r>
              <a:rPr lang="en-GB" b="0" dirty="0">
                <a:solidFill>
                  <a:schemeClr val="accent1"/>
                </a:solidFill>
                <a:latin typeface="Arial "/>
                <a:cs typeface="Arial" charset="0"/>
              </a:rPr>
              <a:t> </a:t>
            </a:r>
            <a:r>
              <a:rPr lang="en-GB" b="0" dirty="0" smtClean="0">
                <a:solidFill>
                  <a:schemeClr val="accent1"/>
                </a:solidFill>
                <a:latin typeface="Arial "/>
                <a:cs typeface="Arial" charset="0"/>
              </a:rPr>
              <a:t>Feb 2016; new definition used for Mar 2016</a:t>
            </a:r>
            <a:endParaRPr lang="en-GB" b="0" dirty="0">
              <a:solidFill>
                <a:schemeClr val="accent1"/>
              </a:solidFill>
              <a:latin typeface="Arial "/>
              <a:cs typeface="Arial" charset="0"/>
            </a:endParaRPr>
          </a:p>
        </p:txBody>
      </p:sp>
      <p:sp>
        <p:nvSpPr>
          <p:cNvPr id="3" name="Content Placeholder 2"/>
          <p:cNvSpPr>
            <a:spLocks noGrp="1"/>
          </p:cNvSpPr>
          <p:nvPr>
            <p:ph sz="quarter" idx="14"/>
          </p:nvPr>
        </p:nvSpPr>
        <p:spPr>
          <a:xfrm>
            <a:off x="5168378" y="1460500"/>
            <a:ext cx="4091188" cy="487361"/>
          </a:xfrm>
        </p:spPr>
        <p:txBody>
          <a:bodyPr/>
          <a:lstStyle/>
          <a:p>
            <a:pPr eaLnBrk="0" hangingPunct="0"/>
            <a:r>
              <a:rPr lang="en-US" dirty="0" smtClean="0">
                <a:solidFill>
                  <a:schemeClr val="accent1"/>
                </a:solidFill>
              </a:rPr>
              <a:t>Updated rationale </a:t>
            </a:r>
            <a:r>
              <a:rPr lang="en-US" dirty="0">
                <a:solidFill>
                  <a:schemeClr val="accent1"/>
                </a:solidFill>
              </a:rPr>
              <a:t>for limit</a:t>
            </a:r>
          </a:p>
        </p:txBody>
      </p:sp>
      <p:cxnSp>
        <p:nvCxnSpPr>
          <p:cNvPr id="73" name="Straight Connector 72"/>
          <p:cNvCxnSpPr/>
          <p:nvPr/>
        </p:nvCxnSpPr>
        <p:spPr>
          <a:xfrm>
            <a:off x="4781074" y="1470025"/>
            <a:ext cx="0" cy="48387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80" name="Content Placeholder 16"/>
          <p:cNvSpPr txBox="1">
            <a:spLocks/>
          </p:cNvSpPr>
          <p:nvPr/>
        </p:nvSpPr>
        <p:spPr bwMode="gray">
          <a:xfrm>
            <a:off x="5162550" y="2295575"/>
            <a:ext cx="4084638" cy="1687641"/>
          </a:xfrm>
          <a:prstGeom prst="rect">
            <a:avLst/>
          </a:prstGeom>
          <a:solidFill>
            <a:schemeClr val="bg1"/>
          </a:solidFill>
          <a:ln>
            <a:noFill/>
          </a:ln>
          <a:effectLst/>
          <a:extLst/>
        </p:spPr>
        <p:txBody>
          <a:bodyPr vert="horz" wrap="square" lIns="0" tIns="0" rIns="0" bIns="0" numCol="1" anchor="t" anchorCtr="0" compatLnSpc="1">
            <a:prstTxWarp prst="textNoShape">
              <a:avLst/>
            </a:prstTxWarp>
            <a:sp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lvl="0">
              <a:lnSpc>
                <a:spcPct val="100000"/>
              </a:lnSpc>
              <a:buSzPct val="100000"/>
            </a:pPr>
            <a:r>
              <a:rPr lang="en-US" kern="0" dirty="0" smtClean="0">
                <a:solidFill>
                  <a:srgbClr val="000000"/>
                </a:solidFill>
                <a:latin typeface="Arial"/>
              </a:rPr>
              <a:t>This metric tracks the SBNA’s number of counterparties with internal Santander Risk Rating below 5.0 and exposure &gt; $100M</a:t>
            </a:r>
          </a:p>
          <a:p>
            <a:pPr lvl="0">
              <a:lnSpc>
                <a:spcPct val="100000"/>
              </a:lnSpc>
              <a:buSzPct val="100000"/>
            </a:pPr>
            <a:r>
              <a:rPr lang="en-US" kern="0" dirty="0" smtClean="0">
                <a:solidFill>
                  <a:srgbClr val="000000"/>
                </a:solidFill>
                <a:latin typeface="Arial"/>
              </a:rPr>
              <a:t>The threshold definition was not updated from 2015</a:t>
            </a:r>
          </a:p>
          <a:p>
            <a:pPr>
              <a:lnSpc>
                <a:spcPct val="100000"/>
              </a:lnSpc>
              <a:buSzPct val="100000"/>
            </a:pPr>
            <a:r>
              <a:rPr lang="en-US" kern="0" dirty="0" smtClean="0">
                <a:solidFill>
                  <a:srgbClr val="000000"/>
                </a:solidFill>
                <a:latin typeface="Arial"/>
              </a:rPr>
              <a:t>Metric limits remain the same as 2015 (zero tolerance)</a:t>
            </a:r>
            <a:endParaRPr lang="en-US" kern="0" dirty="0">
              <a:solidFill>
                <a:srgbClr val="000000"/>
              </a:solidFill>
              <a:latin typeface="Arial"/>
            </a:endParaRPr>
          </a:p>
        </p:txBody>
      </p:sp>
      <p:sp>
        <p:nvSpPr>
          <p:cNvPr id="49" name="Footnote"/>
          <p:cNvSpPr/>
          <p:nvPr/>
        </p:nvSpPr>
        <p:spPr bwMode="auto">
          <a:xfrm>
            <a:off x="358857" y="6140056"/>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 </a:t>
            </a:r>
            <a:r>
              <a:rPr lang="en-US" sz="800" dirty="0" smtClean="0">
                <a:latin typeface="Arial" panose="020B0604020202020204" pitchFamily="34" charset="0"/>
                <a:cs typeface="Arial" panose="020B0604020202020204" pitchFamily="34" charset="0"/>
                <a:sym typeface="Arial"/>
              </a:rPr>
              <a:t>SHUSA RAS monthly reports (July 2015 – March 2016)</a:t>
            </a:r>
            <a:endParaRPr lang="en-US" sz="800" dirty="0">
              <a:latin typeface="Arial" panose="020B0604020202020204" pitchFamily="34" charset="0"/>
              <a:cs typeface="Arial" panose="020B0604020202020204" pitchFamily="34" charset="0"/>
              <a:sym typeface="Arial"/>
            </a:endParaRPr>
          </a:p>
        </p:txBody>
      </p:sp>
      <p:sp>
        <p:nvSpPr>
          <p:cNvPr id="66" name="Content Placeholder 1"/>
          <p:cNvSpPr>
            <a:spLocks noGrp="1"/>
          </p:cNvSpPr>
          <p:nvPr>
            <p:ph sz="quarter" idx="11"/>
          </p:nvPr>
        </p:nvSpPr>
        <p:spPr>
          <a:xfrm>
            <a:off x="348437" y="452510"/>
            <a:ext cx="8666245" cy="435610"/>
          </a:xfrm>
        </p:spPr>
        <p:txBody>
          <a:bodyPr/>
          <a:lstStyle/>
          <a:p>
            <a:r>
              <a:rPr lang="en-US" dirty="0" smtClean="0"/>
              <a:t>Calibration: </a:t>
            </a:r>
            <a:r>
              <a:rPr lang="en-US" b="0" dirty="0" smtClean="0"/>
              <a:t>Obligor </a:t>
            </a:r>
            <a:r>
              <a:rPr lang="en-US" b="0" dirty="0"/>
              <a:t>Rating </a:t>
            </a:r>
            <a:r>
              <a:rPr lang="en-US" b="0" dirty="0" smtClean="0"/>
              <a:t>Exposure</a:t>
            </a:r>
            <a:endParaRPr lang="en-US" b="0" dirty="0"/>
          </a:p>
        </p:txBody>
      </p:sp>
      <p:graphicFrame>
        <p:nvGraphicFramePr>
          <p:cNvPr id="119" name="Object 118"/>
          <p:cNvGraphicFramePr>
            <a:graphicFrameLocks/>
          </p:cNvGraphicFramePr>
          <p:nvPr>
            <p:custDataLst>
              <p:tags r:id="rId4"/>
            </p:custDataLst>
            <p:extLst>
              <p:ext uri="{D42A27DB-BD31-4B8C-83A1-F6EECF244321}">
                <p14:modId xmlns:p14="http://schemas.microsoft.com/office/powerpoint/2010/main" val="3572561479"/>
              </p:ext>
            </p:extLst>
          </p:nvPr>
        </p:nvGraphicFramePr>
        <p:xfrm>
          <a:off x="266700" y="2019300"/>
          <a:ext cx="3771900" cy="3457575"/>
        </p:xfrm>
        <a:graphic>
          <a:graphicData uri="http://schemas.openxmlformats.org/presentationml/2006/ole">
            <mc:AlternateContent xmlns:mc="http://schemas.openxmlformats.org/markup-compatibility/2006">
              <mc:Choice xmlns:v="urn:schemas-microsoft-com:vml" Requires="v">
                <p:oleObj spid="_x0000_s376953" name="Chart" r:id="rId18" imgW="3771900" imgH="3457575" progId="MSGraph.Chart.8">
                  <p:embed followColorScheme="full"/>
                </p:oleObj>
              </mc:Choice>
              <mc:Fallback>
                <p:oleObj name="Chart" r:id="rId18" imgW="3771900" imgH="3457575" progId="MSGraph.Chart.8">
                  <p:embed followColorScheme="full"/>
                  <p:pic>
                    <p:nvPicPr>
                      <p:cNvPr id="0" name=""/>
                      <p:cNvPicPr/>
                      <p:nvPr/>
                    </p:nvPicPr>
                    <p:blipFill>
                      <a:blip r:embed="rId19"/>
                      <a:stretch>
                        <a:fillRect/>
                      </a:stretch>
                    </p:blipFill>
                    <p:spPr>
                      <a:xfrm>
                        <a:off x="266700" y="2019300"/>
                        <a:ext cx="3771900" cy="3457575"/>
                      </a:xfrm>
                      <a:prstGeom prst="rect">
                        <a:avLst/>
                      </a:prstGeom>
                    </p:spPr>
                  </p:pic>
                </p:oleObj>
              </mc:Fallback>
            </mc:AlternateContent>
          </a:graphicData>
        </a:graphic>
      </p:graphicFrame>
      <p:sp>
        <p:nvSpPr>
          <p:cNvPr id="136" name="Text Placeholder 21"/>
          <p:cNvSpPr>
            <a:spLocks noGrp="1"/>
          </p:cNvSpPr>
          <p:nvPr>
            <p:custDataLst>
              <p:tags r:id="rId5"/>
            </p:custDataLst>
          </p:nvPr>
        </p:nvSpPr>
        <p:spPr bwMode="auto">
          <a:xfrm>
            <a:off x="3606800" y="5327650"/>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21A7BE3-B626-4740-AD34-F5B60D7DB74B}" type="datetime'''''''Ma''''''''''''''''''''r''''''''''''-''''''''''''''1''6'">
              <a:rPr lang="en-US" sz="1000">
                <a:latin typeface="Arial"/>
                <a:cs typeface="Arial"/>
                <a:sym typeface="Arial"/>
              </a:rPr>
              <a:pPr marL="0" indent="0" algn="ctr">
                <a:lnSpc>
                  <a:spcPct val="100000"/>
                </a:lnSpc>
                <a:spcBef>
                  <a:spcPct val="0"/>
                </a:spcBef>
                <a:buNone/>
              </a:pPr>
              <a:t>Mar-16</a:t>
            </a:fld>
            <a:endParaRPr lang="en-US" sz="1000" dirty="0">
              <a:latin typeface="Arial"/>
              <a:cs typeface="Arial"/>
              <a:sym typeface="Arial"/>
            </a:endParaRPr>
          </a:p>
        </p:txBody>
      </p:sp>
      <p:sp>
        <p:nvSpPr>
          <p:cNvPr id="125" name="Text Placeholder 27"/>
          <p:cNvSpPr>
            <a:spLocks noGrp="1"/>
          </p:cNvSpPr>
          <p:nvPr>
            <p:custDataLst>
              <p:tags r:id="rId6"/>
            </p:custDataLst>
          </p:nvPr>
        </p:nvSpPr>
        <p:spPr bwMode="auto">
          <a:xfrm>
            <a:off x="631825" y="5327650"/>
            <a:ext cx="357188"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8948EA5-7488-46E9-9957-48DC5D9972B0}" type="datetime'''J''u''''''''l''''-1''''''''''''''''''''''''5'''">
              <a:rPr lang="en-US" sz="1000">
                <a:latin typeface="Arial"/>
                <a:cs typeface="Arial"/>
                <a:sym typeface="Arial"/>
              </a:rPr>
              <a:pPr/>
              <a:t>Jul-15</a:t>
            </a:fld>
            <a:endParaRPr lang="en-US" sz="1000" dirty="0">
              <a:latin typeface="Arial"/>
              <a:cs typeface="Arial"/>
              <a:sym typeface="Arial"/>
            </a:endParaRPr>
          </a:p>
        </p:txBody>
      </p:sp>
      <p:sp>
        <p:nvSpPr>
          <p:cNvPr id="127" name="Text Placeholder 30"/>
          <p:cNvSpPr>
            <a:spLocks noGrp="1"/>
          </p:cNvSpPr>
          <p:nvPr>
            <p:custDataLst>
              <p:tags r:id="rId7"/>
            </p:custDataLst>
          </p:nvPr>
        </p:nvSpPr>
        <p:spPr bwMode="auto">
          <a:xfrm>
            <a:off x="1784350" y="5327650"/>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BBB0098-F9CE-40FB-8A50-1B541A905529}" type="datetime'''''''''''''''O''''c''''t''''''''''-''''''''''1''''''''''''5'">
              <a:rPr lang="en-US" sz="1000">
                <a:latin typeface="Arial"/>
                <a:cs typeface="Arial"/>
                <a:sym typeface="Arial"/>
              </a:rPr>
              <a:pPr/>
              <a:t>Oct-15</a:t>
            </a:fld>
            <a:endParaRPr lang="en-US" sz="1000" dirty="0">
              <a:latin typeface="Arial"/>
              <a:cs typeface="Arial"/>
              <a:sym typeface="Arial"/>
            </a:endParaRPr>
          </a:p>
        </p:txBody>
      </p:sp>
      <p:sp>
        <p:nvSpPr>
          <p:cNvPr id="123" name="Text Placeholder 28"/>
          <p:cNvSpPr>
            <a:spLocks noGrp="1"/>
          </p:cNvSpPr>
          <p:nvPr>
            <p:custDataLst>
              <p:tags r:id="rId8"/>
            </p:custDataLst>
          </p:nvPr>
        </p:nvSpPr>
        <p:spPr bwMode="auto">
          <a:xfrm>
            <a:off x="1036638"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EB2AD63-E28C-412A-8BB6-AF0B73122799}" type="datetime'''''''''A''''u''g''''''''''-15'''''''''''">
              <a:rPr lang="en-US" sz="1000">
                <a:latin typeface="Arial"/>
                <a:cs typeface="Arial"/>
                <a:sym typeface="Arial"/>
              </a:rPr>
              <a:pPr/>
              <a:t>Aug-15</a:t>
            </a:fld>
            <a:endParaRPr lang="en-US" sz="1000" dirty="0">
              <a:latin typeface="Arial"/>
              <a:cs typeface="Arial"/>
              <a:sym typeface="Arial"/>
            </a:endParaRPr>
          </a:p>
        </p:txBody>
      </p:sp>
      <p:sp>
        <p:nvSpPr>
          <p:cNvPr id="126" name="Text Placeholder 29"/>
          <p:cNvSpPr>
            <a:spLocks noGrp="1"/>
          </p:cNvSpPr>
          <p:nvPr>
            <p:custDataLst>
              <p:tags r:id="rId9"/>
            </p:custDataLst>
          </p:nvPr>
        </p:nvSpPr>
        <p:spPr bwMode="auto">
          <a:xfrm>
            <a:off x="1403350" y="5327650"/>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3B0E1A-4FA9-4016-A1A3-D18104AED149}" type="datetime'S''''''''''ep''-''''''''''15'''''''''''''''''''''''''''''''''">
              <a:rPr lang="en-US" sz="1000">
                <a:latin typeface="Arial"/>
                <a:cs typeface="Arial"/>
                <a:sym typeface="Arial"/>
              </a:rPr>
              <a:pPr/>
              <a:t>Sep-15</a:t>
            </a:fld>
            <a:endParaRPr lang="en-US" sz="1000" dirty="0">
              <a:latin typeface="Arial"/>
              <a:cs typeface="Arial"/>
              <a:sym typeface="Arial"/>
            </a:endParaRPr>
          </a:p>
        </p:txBody>
      </p:sp>
      <p:sp>
        <p:nvSpPr>
          <p:cNvPr id="128" name="Text Placeholder 31"/>
          <p:cNvSpPr>
            <a:spLocks noGrp="1"/>
          </p:cNvSpPr>
          <p:nvPr>
            <p:custDataLst>
              <p:tags r:id="rId10"/>
            </p:custDataLst>
          </p:nvPr>
        </p:nvSpPr>
        <p:spPr bwMode="auto">
          <a:xfrm>
            <a:off x="2136775"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1FEE842-46C0-4647-A143-275E77A155FA}" type="datetime'''''''''''N''''''''o''''''''v''''''''''-''''''15'">
              <a:rPr lang="en-US" sz="1000">
                <a:latin typeface="Arial"/>
                <a:cs typeface="Arial"/>
                <a:sym typeface="Arial"/>
              </a:rPr>
              <a:pPr/>
              <a:t>Nov-15</a:t>
            </a:fld>
            <a:endParaRPr lang="en-US" sz="1000" dirty="0">
              <a:latin typeface="Arial"/>
              <a:cs typeface="Arial"/>
              <a:sym typeface="Arial"/>
            </a:endParaRPr>
          </a:p>
        </p:txBody>
      </p:sp>
      <p:sp>
        <p:nvSpPr>
          <p:cNvPr id="129" name="Text Placeholder 32"/>
          <p:cNvSpPr>
            <a:spLocks noGrp="1"/>
          </p:cNvSpPr>
          <p:nvPr>
            <p:custDataLst>
              <p:tags r:id="rId11"/>
            </p:custDataLst>
          </p:nvPr>
        </p:nvSpPr>
        <p:spPr bwMode="auto">
          <a:xfrm>
            <a:off x="2503488" y="5327650"/>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1163137-79A5-497A-88A6-1EEF9A2595D4}" type="datetime'D''''''''''''e''''''''''''''''''c-''1''5'">
              <a:rPr lang="en-US" sz="1000">
                <a:latin typeface="Arial"/>
                <a:cs typeface="Arial"/>
                <a:sym typeface="Arial"/>
              </a:rPr>
              <a:pPr/>
              <a:t>Dec-15</a:t>
            </a:fld>
            <a:endParaRPr lang="en-US" sz="1000" dirty="0">
              <a:latin typeface="Arial"/>
              <a:cs typeface="Arial"/>
              <a:sym typeface="Arial"/>
            </a:endParaRPr>
          </a:p>
        </p:txBody>
      </p:sp>
      <p:sp>
        <p:nvSpPr>
          <p:cNvPr id="124" name="Text Placeholder 33"/>
          <p:cNvSpPr>
            <a:spLocks noGrp="1"/>
          </p:cNvSpPr>
          <p:nvPr>
            <p:custDataLst>
              <p:tags r:id="rId12"/>
            </p:custDataLst>
          </p:nvPr>
        </p:nvSpPr>
        <p:spPr bwMode="auto">
          <a:xfrm>
            <a:off x="2881313" y="5327650"/>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83B2392-2113-49BB-A41E-ED99ABFC752E}" type="datetime'''J''''an''''''-1''''6'''''''''''''''''''">
              <a:rPr lang="en-US" sz="1000">
                <a:latin typeface="Arial"/>
                <a:cs typeface="Arial"/>
                <a:sym typeface="Arial"/>
              </a:rPr>
              <a:pPr/>
              <a:t>Jan-16</a:t>
            </a:fld>
            <a:endParaRPr lang="en-US" sz="1000" dirty="0">
              <a:latin typeface="Arial"/>
              <a:cs typeface="Arial"/>
              <a:sym typeface="Arial"/>
            </a:endParaRPr>
          </a:p>
        </p:txBody>
      </p:sp>
      <p:sp>
        <p:nvSpPr>
          <p:cNvPr id="134" name="Text Placeholder 19"/>
          <p:cNvSpPr>
            <a:spLocks noGrp="1"/>
          </p:cNvSpPr>
          <p:nvPr>
            <p:custDataLst>
              <p:tags r:id="rId13"/>
            </p:custDataLst>
          </p:nvPr>
        </p:nvSpPr>
        <p:spPr bwMode="auto">
          <a:xfrm>
            <a:off x="3240088" y="5327650"/>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BB50931-B5DE-458B-A93C-58CAE9D3469D}" type="datetime'''''''F''''''''e''''''''''b-16'''''''''">
              <a:rPr lang="en-US" sz="1000">
                <a:latin typeface="Arial"/>
                <a:cs typeface="Arial"/>
                <a:sym typeface="Arial"/>
              </a:rPr>
              <a:pPr/>
              <a:t>Feb-16</a:t>
            </a:fld>
            <a:endParaRPr lang="en-US" sz="1000" dirty="0">
              <a:latin typeface="Arial"/>
              <a:cs typeface="Arial"/>
              <a:sym typeface="Arial"/>
            </a:endParaRPr>
          </a:p>
        </p:txBody>
      </p:sp>
      <p:cxnSp>
        <p:nvCxnSpPr>
          <p:cNvPr id="130" name="Straight Connector 129"/>
          <p:cNvCxnSpPr/>
          <p:nvPr/>
        </p:nvCxnSpPr>
        <p:spPr bwMode="auto">
          <a:xfrm flipH="1">
            <a:off x="620155" y="5198729"/>
            <a:ext cx="335898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3" name="TextBox 132"/>
          <p:cNvSpPr txBox="1"/>
          <p:nvPr/>
        </p:nvSpPr>
        <p:spPr>
          <a:xfrm>
            <a:off x="3902944" y="4830703"/>
            <a:ext cx="471988" cy="400110"/>
          </a:xfrm>
          <a:prstGeom prst="rect">
            <a:avLst/>
          </a:prstGeom>
          <a:noFill/>
        </p:spPr>
        <p:txBody>
          <a:bodyPr wrap="none" rtlCol="0">
            <a:spAutoFit/>
          </a:bodyPr>
          <a:lstStyle/>
          <a:p>
            <a:pPr>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nSpc>
                <a:spcPct val="100000"/>
              </a:lnSpc>
            </a:pPr>
            <a:r>
              <a:rPr lang="en-US" b="1" dirty="0" smtClean="0">
                <a:solidFill>
                  <a:schemeClr val="accent1"/>
                </a:solidFill>
                <a:latin typeface="Arial" panose="020B0604020202020204" pitchFamily="34" charset="0"/>
                <a:cs typeface="Arial" panose="020B0604020202020204" pitchFamily="34" charset="0"/>
              </a:rPr>
              <a:t>0</a:t>
            </a:r>
            <a:endParaRPr lang="en-US" b="1" dirty="0">
              <a:solidFill>
                <a:schemeClr val="accent1"/>
              </a:solidFill>
              <a:latin typeface="Arial" panose="020B0604020202020204" pitchFamily="34" charset="0"/>
              <a:cs typeface="Arial" panose="020B0604020202020204" pitchFamily="34" charset="0"/>
            </a:endParaRPr>
          </a:p>
        </p:txBody>
      </p:sp>
      <p:grpSp>
        <p:nvGrpSpPr>
          <p:cNvPr id="28" name="Group 27"/>
          <p:cNvGrpSpPr/>
          <p:nvPr/>
        </p:nvGrpSpPr>
        <p:grpSpPr>
          <a:xfrm>
            <a:off x="348224" y="72184"/>
            <a:ext cx="3958246" cy="189008"/>
            <a:chOff x="403281" y="164517"/>
            <a:chExt cx="3958246" cy="189008"/>
          </a:xfrm>
        </p:grpSpPr>
        <p:sp>
          <p:nvSpPr>
            <p:cNvPr id="29" name="Text Box 75"/>
            <p:cNvSpPr txBox="1">
              <a:spLocks noChangeArrowheads="1"/>
            </p:cNvSpPr>
            <p:nvPr/>
          </p:nvSpPr>
          <p:spPr bwMode="gray">
            <a:xfrm>
              <a:off x="636148" y="166688"/>
              <a:ext cx="3725379"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rgbClr val="FF0000"/>
                  </a:solidFill>
                </a:rPr>
                <a:t>Credit </a:t>
              </a:r>
              <a:r>
                <a:rPr lang="en-US" sz="1200" dirty="0" smtClean="0">
                  <a:solidFill>
                    <a:srgbClr val="FF0000"/>
                  </a:solidFill>
                </a:rPr>
                <a:t>risk – Concentration: </a:t>
              </a:r>
              <a:r>
                <a:rPr lang="en-US" sz="1200" dirty="0">
                  <a:solidFill>
                    <a:schemeClr val="accent1"/>
                  </a:solidFill>
                </a:rPr>
                <a:t>Calibration – </a:t>
              </a:r>
              <a:r>
                <a:rPr lang="en-US" sz="1200" dirty="0" smtClean="0">
                  <a:solidFill>
                    <a:srgbClr val="FF0000"/>
                  </a:solidFill>
                </a:rPr>
                <a:t>Obligor rating</a:t>
              </a:r>
              <a:endParaRPr lang="en-US" sz="1200" dirty="0">
                <a:solidFill>
                  <a:srgbClr val="FF0000"/>
                </a:solidFill>
              </a:endParaRPr>
            </a:p>
          </p:txBody>
        </p:sp>
        <p:sp>
          <p:nvSpPr>
            <p:cNvPr id="30" name="Oval 29"/>
            <p:cNvSpPr/>
            <p:nvPr/>
          </p:nvSpPr>
          <p:spPr bwMode="auto">
            <a:xfrm>
              <a:off x="403281" y="164517"/>
              <a:ext cx="189008" cy="189008"/>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50165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note"/>
          <p:cNvSpPr/>
          <p:nvPr/>
        </p:nvSpPr>
        <p:spPr bwMode="auto">
          <a:xfrm>
            <a:off x="366713" y="6014533"/>
            <a:ext cx="88249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9063" indent="-119063" algn="l">
              <a:lnSpc>
                <a:spcPct val="100000"/>
              </a:lnSpc>
              <a:buFontTx/>
              <a:buAutoNum type="arabicPeriod"/>
            </a:pPr>
            <a:r>
              <a:rPr lang="en-US" sz="800" dirty="0"/>
              <a:t>T</a:t>
            </a:r>
            <a:r>
              <a:rPr lang="en-US" sz="800" dirty="0" smtClean="0"/>
              <a:t>otal </a:t>
            </a:r>
            <a:r>
              <a:rPr lang="en-US" sz="800" dirty="0"/>
              <a:t>SHUSA exposure as of </a:t>
            </a:r>
            <a:r>
              <a:rPr lang="en-US" sz="800" dirty="0" smtClean="0"/>
              <a:t>March 2016 end </a:t>
            </a:r>
            <a:r>
              <a:rPr lang="en-US" sz="800" dirty="0"/>
              <a:t>includes $2.7 </a:t>
            </a:r>
            <a:r>
              <a:rPr lang="en-US" sz="800" dirty="0" err="1" smtClean="0"/>
              <a:t>BN</a:t>
            </a:r>
            <a:r>
              <a:rPr lang="en-US" sz="800" dirty="0" smtClean="0"/>
              <a:t> of </a:t>
            </a:r>
            <a:r>
              <a:rPr lang="en-US" sz="800" dirty="0"/>
              <a:t>GCB transfers to BSSA, to </a:t>
            </a:r>
            <a:r>
              <a:rPr lang="en-US" sz="800" dirty="0" smtClean="0"/>
              <a:t>date; SBNA total assets are as of April 30, 2016</a:t>
            </a:r>
          </a:p>
          <a:p>
            <a:pPr marL="119063" indent="-119063" algn="l">
              <a:lnSpc>
                <a:spcPct val="100000"/>
              </a:lnSpc>
              <a:buFontTx/>
              <a:buAutoNum type="arabicPeriod"/>
            </a:pPr>
            <a:r>
              <a:rPr lang="en-US" sz="800" dirty="0" smtClean="0"/>
              <a:t>SC reported FICO &lt;630 as sub-prime assets (definition different from CCAR-linked SC sub-prime assets)</a:t>
            </a:r>
            <a:endParaRPr lang="en-US" sz="800" dirty="0"/>
          </a:p>
        </p:txBody>
      </p:sp>
      <p:sp>
        <p:nvSpPr>
          <p:cNvPr id="14" name="Content Placeholder 4"/>
          <p:cNvSpPr txBox="1">
            <a:spLocks/>
          </p:cNvSpPr>
          <p:nvPr/>
        </p:nvSpPr>
        <p:spPr>
          <a:xfrm>
            <a:off x="5106564" y="1934538"/>
            <a:ext cx="4086225" cy="270278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Due to the large sub-prime exposure at SC, </a:t>
            </a:r>
            <a:r>
              <a:rPr lang="en-US" sz="1100" kern="0" dirty="0" smtClean="0">
                <a:solidFill>
                  <a:schemeClr val="tx1"/>
                </a:solidFill>
                <a:latin typeface="Arial" panose="020B0604020202020204" pitchFamily="34" charset="0"/>
                <a:cs typeface="Arial" panose="020B0604020202020204" pitchFamily="34" charset="0"/>
              </a:rPr>
              <a:t>SHUSA’s management </a:t>
            </a:r>
            <a:r>
              <a:rPr lang="en-US" sz="1100" kern="0" dirty="0">
                <a:solidFill>
                  <a:schemeClr val="tx1"/>
                </a:solidFill>
                <a:latin typeface="Arial" panose="020B0604020202020204" pitchFamily="34" charset="0"/>
                <a:cs typeface="Arial" panose="020B0604020202020204" pitchFamily="34" charset="0"/>
              </a:rPr>
              <a:t>chose to set </a:t>
            </a:r>
            <a:r>
              <a:rPr lang="en-US" sz="1100" kern="0" dirty="0" smtClean="0">
                <a:solidFill>
                  <a:schemeClr val="tx1"/>
                </a:solidFill>
                <a:latin typeface="Arial" panose="020B0604020202020204" pitchFamily="34" charset="0"/>
                <a:cs typeface="Arial" panose="020B0604020202020204" pitchFamily="34" charset="0"/>
              </a:rPr>
              <a:t>a limit </a:t>
            </a:r>
            <a:r>
              <a:rPr lang="en-US" sz="1100" kern="0" dirty="0">
                <a:solidFill>
                  <a:schemeClr val="tx1"/>
                </a:solidFill>
                <a:latin typeface="Arial" panose="020B0604020202020204" pitchFamily="34" charset="0"/>
                <a:cs typeface="Arial" panose="020B0604020202020204" pitchFamily="34" charset="0"/>
              </a:rPr>
              <a:t>for the maximum amount of </a:t>
            </a:r>
            <a:r>
              <a:rPr lang="en-US" sz="1100" kern="0" dirty="0" smtClean="0">
                <a:solidFill>
                  <a:schemeClr val="tx1"/>
                </a:solidFill>
                <a:latin typeface="Arial" panose="020B0604020202020204" pitchFamily="34" charset="0"/>
                <a:cs typeface="Arial" panose="020B0604020202020204" pitchFamily="34" charset="0"/>
              </a:rPr>
              <a:t>SC sub-prime </a:t>
            </a:r>
            <a:r>
              <a:rPr lang="en-US" sz="1100" kern="0" dirty="0">
                <a:solidFill>
                  <a:schemeClr val="tx1"/>
                </a:solidFill>
                <a:latin typeface="Arial" panose="020B0604020202020204" pitchFamily="34" charset="0"/>
                <a:cs typeface="Arial" panose="020B0604020202020204" pitchFamily="34" charset="0"/>
              </a:rPr>
              <a:t>exposure </a:t>
            </a:r>
            <a:r>
              <a:rPr lang="en-US" sz="1100" kern="0" dirty="0" smtClean="0">
                <a:solidFill>
                  <a:schemeClr val="tx1"/>
                </a:solidFill>
                <a:latin typeface="Arial" panose="020B0604020202020204" pitchFamily="34" charset="0"/>
                <a:cs typeface="Arial" panose="020B0604020202020204" pitchFamily="34" charset="0"/>
              </a:rPr>
              <a:t>on </a:t>
            </a:r>
            <a:r>
              <a:rPr lang="en-US" sz="1100" kern="0" dirty="0">
                <a:solidFill>
                  <a:schemeClr val="tx1"/>
                </a:solidFill>
                <a:latin typeface="Arial" panose="020B0604020202020204" pitchFamily="34" charset="0"/>
                <a:cs typeface="Arial" panose="020B0604020202020204" pitchFamily="34" charset="0"/>
              </a:rPr>
              <a:t>the SHUSA balance sheet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2016 RAS includes an additional metric to set a limit for the total SHUSA sub-prime exposure, given the integration of </a:t>
            </a:r>
            <a:r>
              <a:rPr lang="en-US" sz="1100" kern="0" dirty="0" err="1" smtClean="0">
                <a:solidFill>
                  <a:schemeClr val="tx1"/>
                </a:solidFill>
                <a:latin typeface="Arial" panose="020B0604020202020204" pitchFamily="34" charset="0"/>
                <a:cs typeface="Arial" panose="020B0604020202020204" pitchFamily="34" charset="0"/>
              </a:rPr>
              <a:t>IHC</a:t>
            </a:r>
            <a:r>
              <a:rPr lang="en-US" sz="1100" kern="0" dirty="0" smtClean="0">
                <a:solidFill>
                  <a:schemeClr val="tx1"/>
                </a:solidFill>
                <a:latin typeface="Arial" panose="020B0604020202020204" pitchFamily="34" charset="0"/>
                <a:cs typeface="Arial" panose="020B0604020202020204" pitchFamily="34" charset="0"/>
              </a:rPr>
              <a:t> entities</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A red limit of 25% was set by management to align with</a:t>
            </a:r>
            <a:r>
              <a:rPr lang="en-US" sz="1100" kern="0"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ea typeface="Arial Unicode MS" pitchFamily="34" charset="-128"/>
                <a:cs typeface="Arial" panose="020B0604020202020204" pitchFamily="34" charset="0"/>
              </a:rPr>
              <a:t>r</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ating </a:t>
            </a:r>
            <a:r>
              <a:rPr lang="en-US" sz="1100" dirty="0">
                <a:solidFill>
                  <a:schemeClr val="tx1"/>
                </a:solidFill>
                <a:latin typeface="Arial" panose="020B0604020202020204" pitchFamily="34" charset="0"/>
                <a:ea typeface="Arial Unicode MS" pitchFamily="34" charset="-128"/>
                <a:cs typeface="Arial" panose="020B0604020202020204" pitchFamily="34" charset="0"/>
              </a:rPr>
              <a:t>a</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gencies</a:t>
            </a:r>
            <a:r>
              <a:rPr lang="en-US" sz="1100" dirty="0">
                <a:solidFill>
                  <a:schemeClr val="tx1"/>
                </a:solidFill>
                <a:latin typeface="Arial" panose="020B0604020202020204" pitchFamily="34" charset="0"/>
                <a:ea typeface="Arial Unicode MS" pitchFamily="34" charset="-128"/>
                <a:cs typeface="Arial" panose="020B0604020202020204" pitchFamily="34" charset="0"/>
              </a:rPr>
              <a:t>’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expectations and reviews </a:t>
            </a:r>
            <a:r>
              <a:rPr lang="en-US" sz="1100" dirty="0">
                <a:solidFill>
                  <a:schemeClr val="tx1"/>
                </a:solidFill>
                <a:latin typeface="Arial" panose="020B0604020202020204" pitchFamily="34" charset="0"/>
                <a:ea typeface="Arial Unicode MS" pitchFamily="34" charset="-128"/>
                <a:cs typeface="Arial" panose="020B0604020202020204" pitchFamily="34" charset="0"/>
              </a:rPr>
              <a:t>of competitors’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positions</a:t>
            </a:r>
            <a:endParaRPr lang="en-US" sz="1100" dirty="0">
              <a:solidFill>
                <a:schemeClr val="tx1"/>
              </a:solidFill>
              <a:latin typeface="Arial" panose="020B0604020202020204" pitchFamily="34" charset="0"/>
              <a:ea typeface="Arial Unicode MS" pitchFamily="34" charset="-128"/>
              <a:cs typeface="Arial" panose="020B0604020202020204" pitchFamily="34" charset="0"/>
            </a:endParaRPr>
          </a:p>
          <a:p>
            <a:pPr marL="171450" lvl="1" indent="-171450" defTabSz="457200">
              <a:lnSpc>
                <a:spcPct val="100000"/>
              </a:lnSpc>
              <a:buFont typeface="Arial" panose="020B0604020202020204" pitchFamily="34" charset="0"/>
              <a:buChar char="•"/>
              <a:defRPr/>
            </a:pPr>
            <a:r>
              <a:rPr lang="en-US" sz="1100" kern="0" dirty="0">
                <a:solidFill>
                  <a:schemeClr val="tx1"/>
                </a:solidFill>
                <a:latin typeface="Arial" panose="020B0604020202020204" pitchFamily="34" charset="0"/>
                <a:cs typeface="Arial" panose="020B0604020202020204" pitchFamily="34" charset="0"/>
              </a:rPr>
              <a:t>The amber trigger of 23% establishes an early warning indicator that the proportion of subprime assets is approaching the red limit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Given SHUSA’s current position of 21.5%, the red limit of 25% allows an incremental ~$4.2 BN of sub-prime to be booked at SHUSA, </a:t>
            </a:r>
            <a:r>
              <a:rPr lang="en-US" sz="1100" kern="0" dirty="0">
                <a:solidFill>
                  <a:schemeClr val="tx1"/>
                </a:solidFill>
                <a:latin typeface="Arial" panose="020B0604020202020204" pitchFamily="34" charset="0"/>
                <a:cs typeface="Arial" panose="020B0604020202020204" pitchFamily="34" charset="0"/>
              </a:rPr>
              <a:t>before breaching the red </a:t>
            </a:r>
            <a:r>
              <a:rPr lang="en-US" sz="1100" kern="0" dirty="0" smtClean="0">
                <a:solidFill>
                  <a:schemeClr val="tx1"/>
                </a:solidFill>
                <a:latin typeface="Arial" panose="020B0604020202020204" pitchFamily="34" charset="0"/>
                <a:cs typeface="Arial" panose="020B0604020202020204" pitchFamily="34" charset="0"/>
              </a:rPr>
              <a:t>limit</a:t>
            </a:r>
          </a:p>
          <a:p>
            <a:pPr marL="171450" lvl="1" indent="-171450" defTabSz="457200">
              <a:lnSpc>
                <a:spcPct val="100000"/>
              </a:lnSpc>
              <a:buFont typeface="Arial" panose="020B0604020202020204" pitchFamily="34" charset="0"/>
              <a:buChar char="•"/>
              <a:defRPr/>
            </a:pPr>
            <a:r>
              <a:rPr lang="en-US" sz="1100" kern="0" dirty="0" smtClean="0">
                <a:solidFill>
                  <a:schemeClr val="tx1"/>
                </a:solidFill>
                <a:latin typeface="Arial" panose="020B0604020202020204" pitchFamily="34" charset="0"/>
                <a:cs typeface="Arial" panose="020B0604020202020204" pitchFamily="34" charset="0"/>
              </a:rPr>
              <a:t>Both </a:t>
            </a:r>
            <a:r>
              <a:rPr lang="en-US" sz="1100" kern="0" dirty="0">
                <a:solidFill>
                  <a:schemeClr val="tx1"/>
                </a:solidFill>
                <a:latin typeface="Arial" panose="020B0604020202020204" pitchFamily="34" charset="0"/>
                <a:cs typeface="Arial" panose="020B0604020202020204" pitchFamily="34" charset="0"/>
              </a:rPr>
              <a:t>amber trigger and red limit remain the </a:t>
            </a:r>
            <a:r>
              <a:rPr lang="en-US" sz="1100" kern="0" dirty="0" smtClean="0">
                <a:solidFill>
                  <a:schemeClr val="tx1"/>
                </a:solidFill>
                <a:latin typeface="Arial" panose="020B0604020202020204" pitchFamily="34" charset="0"/>
                <a:cs typeface="Arial" panose="020B0604020202020204" pitchFamily="34" charset="0"/>
              </a:rPr>
              <a:t>same from 2015</a:t>
            </a:r>
            <a:endParaRPr lang="en-US" sz="1100" dirty="0">
              <a:solidFill>
                <a:schemeClr val="tx1"/>
              </a:solidFill>
              <a:latin typeface="Arial" panose="020B0604020202020204" pitchFamily="34" charset="0"/>
              <a:cs typeface="Arial" panose="020B0604020202020204" pitchFamily="34" charset="0"/>
            </a:endParaRPr>
          </a:p>
          <a:p>
            <a:pPr marL="0" indent="0">
              <a:lnSpc>
                <a:spcPct val="100000"/>
              </a:lnSpc>
            </a:pPr>
            <a:endParaRPr lang="en-US" sz="1100" kern="0" dirty="0" smtClean="0">
              <a:solidFill>
                <a:schemeClr val="tx1"/>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03793542"/>
              </p:ext>
            </p:extLst>
          </p:nvPr>
        </p:nvGraphicFramePr>
        <p:xfrm>
          <a:off x="357854" y="1748632"/>
          <a:ext cx="4085560" cy="3108960"/>
        </p:xfrm>
        <a:graphic>
          <a:graphicData uri="http://schemas.openxmlformats.org/drawingml/2006/table">
            <a:tbl>
              <a:tblPr>
                <a:tableStyleId>{839DD9DD-9E6C-4910-8AC0-68ADFF6A6AFC}</a:tableStyleId>
              </a:tblPr>
              <a:tblGrid>
                <a:gridCol w="1566449"/>
                <a:gridCol w="798525"/>
                <a:gridCol w="848278"/>
                <a:gridCol w="872308"/>
              </a:tblGrid>
              <a:tr h="0">
                <a:tc>
                  <a:txBody>
                    <a:bodyPr/>
                    <a:lstStyle/>
                    <a:p>
                      <a:pPr algn="l" fontAlgn="ctr"/>
                      <a:r>
                        <a:rPr lang="en-US" sz="900" b="1" u="none" strike="noStrike" dirty="0" smtClean="0">
                          <a:solidFill>
                            <a:schemeClr val="tx1"/>
                          </a:solidFill>
                          <a:effectLst/>
                          <a:latin typeface="Arial" panose="020B0604020202020204" pitchFamily="34" charset="0"/>
                          <a:cs typeface="Arial" panose="020B0604020202020204" pitchFamily="34" charset="0"/>
                        </a:rPr>
                        <a:t>SC</a:t>
                      </a:r>
                      <a:r>
                        <a:rPr lang="en-US" sz="900" b="1" u="none" strike="noStrike" baseline="30000" dirty="0" smtClean="0">
                          <a:solidFill>
                            <a:schemeClr val="tx1"/>
                          </a:solidFill>
                          <a:effectLst/>
                          <a:latin typeface="Arial" panose="020B0604020202020204" pitchFamily="34" charset="0"/>
                          <a:cs typeface="Arial" panose="020B0604020202020204" pitchFamily="34" charset="0"/>
                        </a:rPr>
                        <a:t>2</a:t>
                      </a:r>
                      <a:endParaRPr lang="en-US" sz="900" b="1" i="0" u="none" strike="noStrike" baseline="30000"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a:solidFill>
                            <a:schemeClr val="tx1"/>
                          </a:solidFill>
                          <a:effectLst/>
                          <a:latin typeface="Arial" panose="020B0604020202020204" pitchFamily="34" charset="0"/>
                          <a:cs typeface="Arial" panose="020B0604020202020204" pitchFamily="34" charset="0"/>
                        </a:rPr>
                        <a:t>FICO300-629</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a:solidFill>
                            <a:schemeClr val="tx1"/>
                          </a:solidFill>
                          <a:effectLst/>
                          <a:latin typeface="Arial" panose="020B0604020202020204" pitchFamily="34" charset="0"/>
                          <a:cs typeface="Arial" panose="020B0604020202020204" pitchFamily="34" charset="0"/>
                        </a:rPr>
                        <a:t>FICO630-850</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900" b="1" u="none" strike="noStrike" dirty="0" err="1">
                          <a:solidFill>
                            <a:schemeClr val="tx1"/>
                          </a:solidFill>
                          <a:effectLst/>
                          <a:latin typeface="Arial" panose="020B0604020202020204" pitchFamily="34" charset="0"/>
                          <a:cs typeface="Arial" panose="020B0604020202020204" pitchFamily="34" charset="0"/>
                        </a:rPr>
                        <a:t>Not_Available</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Commercial Fleet Retail</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$1.17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Consumer Auto Lending</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$5.79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$2.19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$0.80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Core/Organic Auto Loans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$13.45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$3.07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$2.68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Purchase Auto Loans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$0.04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$0.01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RV/Marine Loans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$0.06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Chrysler </a:t>
                      </a:r>
                      <a:r>
                        <a:rPr lang="en-US" sz="900" u="none" strike="noStrike" dirty="0" smtClean="0">
                          <a:effectLst/>
                          <a:latin typeface="Arial" panose="020B0604020202020204" pitchFamily="34" charset="0"/>
                          <a:cs typeface="Arial" panose="020B0604020202020204" pitchFamily="34" charset="0"/>
                        </a:rPr>
                        <a:t>Com. </a:t>
                      </a:r>
                      <a:r>
                        <a:rPr lang="en-US" sz="900" u="none" strike="noStrike" dirty="0">
                          <a:effectLst/>
                          <a:latin typeface="Arial" panose="020B0604020202020204" pitchFamily="34" charset="0"/>
                          <a:cs typeface="Arial" panose="020B0604020202020204" pitchFamily="34" charset="0"/>
                        </a:rPr>
                        <a:t>Fleet Lease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$0.44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a:effectLst/>
                          <a:latin typeface="Arial" panose="020B0604020202020204" pitchFamily="34" charset="0"/>
                          <a:cs typeface="Arial" panose="020B0604020202020204" pitchFamily="34" charset="0"/>
                        </a:rPr>
                        <a:t>Chrysler Lease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$0.33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$6.88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$0.63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UBER Lease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Personal Lending</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$0.83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$0.45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$0.13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r>
              <a:tr h="0">
                <a:tc>
                  <a:txBody>
                    <a:bodyPr/>
                    <a:lstStyle/>
                    <a:p>
                      <a:pPr algn="l" fontAlgn="t"/>
                      <a:r>
                        <a:rPr lang="en-US" sz="900" u="none" strike="noStrike" dirty="0" smtClean="0">
                          <a:effectLst/>
                          <a:latin typeface="Arial" panose="020B0604020202020204" pitchFamily="34" charset="0"/>
                          <a:cs typeface="Arial" panose="020B0604020202020204" pitchFamily="34" charset="0"/>
                        </a:rPr>
                        <a:t>Wholesale</a:t>
                      </a:r>
                      <a:r>
                        <a:rPr lang="en-US" sz="900" u="none" strike="noStrike" baseline="0" dirty="0" smtClean="0">
                          <a:effectLst/>
                          <a:latin typeface="Arial" panose="020B0604020202020204" pitchFamily="34" charset="0"/>
                          <a:cs typeface="Arial" panose="020B0604020202020204" pitchFamily="34" charset="0"/>
                        </a:rPr>
                        <a:t> </a:t>
                      </a:r>
                      <a:r>
                        <a:rPr lang="en-US" sz="900" u="none" strike="noStrike" dirty="0" smtClean="0">
                          <a:effectLst/>
                          <a:latin typeface="Arial" panose="020B0604020202020204" pitchFamily="34" charset="0"/>
                          <a:cs typeface="Arial" panose="020B0604020202020204" pitchFamily="34" charset="0"/>
                        </a:rPr>
                        <a:t>&amp; Dealer</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$0.03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Revolving </a:t>
                      </a:r>
                      <a:r>
                        <a:rPr lang="en-US" sz="900" u="none" strike="noStrike" dirty="0" smtClean="0">
                          <a:effectLst/>
                          <a:latin typeface="Arial" panose="020B0604020202020204" pitchFamily="34" charset="0"/>
                          <a:cs typeface="Arial" panose="020B0604020202020204" pitchFamily="34" charset="0"/>
                        </a:rPr>
                        <a:t>Facility-</a:t>
                      </a:r>
                      <a:r>
                        <a:rPr lang="en-US" sz="900" u="none" strike="noStrike" dirty="0" err="1" smtClean="0">
                          <a:effectLst/>
                          <a:latin typeface="Arial" panose="020B0604020202020204" pitchFamily="34" charset="0"/>
                          <a:cs typeface="Arial" panose="020B0604020202020204" pitchFamily="34" charset="0"/>
                        </a:rPr>
                        <a:t>DriveTime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$0.05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t"/>
                      <a:r>
                        <a:rPr lang="en-US" sz="900" b="1" u="none" strike="noStrike" dirty="0" smtClean="0">
                          <a:solidFill>
                            <a:schemeClr val="tx1"/>
                          </a:solidFill>
                          <a:effectLst/>
                          <a:latin typeface="Arial" panose="020B0604020202020204" pitchFamily="34" charset="0"/>
                          <a:cs typeface="Arial" panose="020B0604020202020204" pitchFamily="34" charset="0"/>
                        </a:rPr>
                        <a:t>SBNA</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fontAlgn="b"/>
                      <a:r>
                        <a:rPr lang="en-US" sz="900" b="1" u="none" strike="noStrike" dirty="0">
                          <a:solidFill>
                            <a:schemeClr val="tx1"/>
                          </a:solidFill>
                          <a:effectLst/>
                          <a:latin typeface="Arial" panose="020B0604020202020204" pitchFamily="34" charset="0"/>
                          <a:cs typeface="Arial" panose="020B0604020202020204" pitchFamily="34" charset="0"/>
                        </a:rPr>
                        <a:t>Subprime</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dirty="0">
                          <a:effectLst/>
                          <a:latin typeface="Arial" panose="020B0604020202020204" pitchFamily="34" charset="0"/>
                          <a:cs typeface="Arial" panose="020B0604020202020204" pitchFamily="34" charset="0"/>
                        </a:rPr>
                        <a:t>Personal Loans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a:effectLst/>
                          <a:latin typeface="Arial" panose="020B0604020202020204" pitchFamily="34" charset="0"/>
                          <a:cs typeface="Arial" panose="020B0604020202020204" pitchFamily="34" charset="0"/>
                        </a:rPr>
                        <a:t>Mortgage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$0.66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dirty="0" smtClean="0">
                          <a:effectLst/>
                          <a:latin typeface="Arial" panose="020B0604020202020204" pitchFamily="34" charset="0"/>
                          <a:cs typeface="Arial" panose="020B0604020202020204" pitchFamily="34" charset="0"/>
                        </a:rPr>
                        <a:t>Home</a:t>
                      </a:r>
                      <a:r>
                        <a:rPr lang="en-US" sz="900" u="none" strike="noStrike" baseline="0" dirty="0" smtClean="0">
                          <a:effectLst/>
                          <a:latin typeface="Arial" panose="020B0604020202020204" pitchFamily="34" charset="0"/>
                          <a:cs typeface="Arial" panose="020B0604020202020204" pitchFamily="34" charset="0"/>
                        </a:rPr>
                        <a:t> Equity</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$0.46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u="none" strike="noStrike">
                          <a:effectLst/>
                          <a:latin typeface="Arial" panose="020B0604020202020204" pitchFamily="34" charset="0"/>
                          <a:cs typeface="Arial" panose="020B0604020202020204" pitchFamily="34" charset="0"/>
                        </a:rPr>
                        <a:t>RV/Marine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t"/>
                      <a:r>
                        <a:rPr lang="en-US" sz="900" b="0" i="0" u="none" strike="noStrike" dirty="0" smtClean="0">
                          <a:solidFill>
                            <a:schemeClr val="tx1"/>
                          </a:solidFill>
                          <a:effectLst/>
                          <a:latin typeface="Arial" panose="020B0604020202020204" pitchFamily="34" charset="0"/>
                          <a:cs typeface="Arial" panose="020B0604020202020204" pitchFamily="34" charset="0"/>
                        </a:rPr>
                        <a:t>Credit</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cards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$0.02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r h="0">
                <a:tc>
                  <a:txBody>
                    <a:bodyPr/>
                    <a:lstStyle/>
                    <a:p>
                      <a:pPr algn="l" fontAlgn="b"/>
                      <a:r>
                        <a:rPr lang="en-US" sz="900" b="1" u="none" strike="noStrike" dirty="0">
                          <a:solidFill>
                            <a:schemeClr val="tx1"/>
                          </a:solidFill>
                          <a:effectLst/>
                          <a:latin typeface="Arial" panose="020B0604020202020204" pitchFamily="34" charset="0"/>
                          <a:cs typeface="Arial" panose="020B0604020202020204" pitchFamily="34" charset="0"/>
                        </a:rPr>
                        <a:t>BSPR</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fontAlgn="b"/>
                      <a:r>
                        <a:rPr lang="en-US" sz="900" b="1" u="none" strike="noStrike" dirty="0">
                          <a:solidFill>
                            <a:schemeClr val="tx1"/>
                          </a:solidFill>
                          <a:effectLst/>
                          <a:latin typeface="Arial" panose="020B0604020202020204" pitchFamily="34" charset="0"/>
                          <a:cs typeface="Arial" panose="020B0604020202020204" pitchFamily="34" charset="0"/>
                        </a:rPr>
                        <a:t> Subprime </a:t>
                      </a:r>
                      <a:endParaRPr lang="en-US" sz="900" b="1" i="0" u="none" strike="noStrike" dirty="0">
                        <a:solidFill>
                          <a:schemeClr val="tx1"/>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r>
              <a:tr h="0">
                <a:tc>
                  <a:txBody>
                    <a:bodyPr/>
                    <a:lstStyle/>
                    <a:p>
                      <a:pPr algn="l" fontAlgn="t"/>
                      <a:r>
                        <a:rPr lang="en-US" sz="900" b="0" u="none" strike="noStrike" dirty="0">
                          <a:effectLst/>
                          <a:latin typeface="Arial" panose="020B0604020202020204" pitchFamily="34" charset="0"/>
                          <a:cs typeface="Arial" panose="020B0604020202020204" pitchFamily="34" charset="0"/>
                        </a:rPr>
                        <a:t>Total subprime assets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US" sz="900" u="none" strike="noStrike" dirty="0">
                          <a:effectLst/>
                          <a:latin typeface="Arial" panose="020B0604020202020204" pitchFamily="34" charset="0"/>
                          <a:cs typeface="Arial" panose="020B0604020202020204" pitchFamily="34" charset="0"/>
                        </a:rPr>
                        <a:t>$0.50</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CE0E2"/>
                    </a:solidFill>
                  </a:tcPr>
                </a:tc>
                <a:tc hMerge="1">
                  <a:txBody>
                    <a:bodyPr/>
                    <a:lstStyle/>
                    <a:p>
                      <a:endParaRPr lang="en-US"/>
                    </a:p>
                  </a:txBody>
                  <a:tcPr/>
                </a:tc>
                <a:tc hMerge="1">
                  <a:txBody>
                    <a:bodyPr/>
                    <a:lstStyle/>
                    <a:p>
                      <a:endParaRPr lang="en-US"/>
                    </a:p>
                  </a:txBody>
                  <a:tcPr/>
                </a:tc>
              </a:tr>
            </a:tbl>
          </a:graphicData>
        </a:graphic>
      </p:graphicFrame>
      <p:grpSp>
        <p:nvGrpSpPr>
          <p:cNvPr id="2" name="Group 1"/>
          <p:cNvGrpSpPr/>
          <p:nvPr/>
        </p:nvGrpSpPr>
        <p:grpSpPr>
          <a:xfrm>
            <a:off x="366713" y="5820048"/>
            <a:ext cx="1189938" cy="138499"/>
            <a:chOff x="3269380" y="1488957"/>
            <a:chExt cx="1189938" cy="138499"/>
          </a:xfrm>
        </p:grpSpPr>
        <p:sp>
          <p:nvSpPr>
            <p:cNvPr id="16" name="TextBox 15"/>
            <p:cNvSpPr txBox="1"/>
            <p:nvPr/>
          </p:nvSpPr>
          <p:spPr>
            <a:xfrm>
              <a:off x="3269380" y="1512486"/>
              <a:ext cx="244007" cy="91440"/>
            </a:xfrm>
            <a:prstGeom prst="rect">
              <a:avLst/>
            </a:prstGeom>
            <a:solidFill>
              <a:schemeClr val="accent1">
                <a:lumMod val="20000"/>
                <a:lumOff val="80000"/>
              </a:schemeClr>
            </a:solidFill>
          </p:spPr>
          <p:txBody>
            <a:bodyPr wrap="square" rtlCol="0">
              <a:spAutoFit/>
            </a:bodyPr>
            <a:lstStyle/>
            <a:p>
              <a:pPr>
                <a:lnSpc>
                  <a:spcPct val="100000"/>
                </a:lnSpc>
              </a:pPr>
              <a:endParaRPr lang="en-US" dirty="0"/>
            </a:p>
          </p:txBody>
        </p:sp>
        <p:sp>
          <p:nvSpPr>
            <p:cNvPr id="17" name="TextBox 16"/>
            <p:cNvSpPr txBox="1"/>
            <p:nvPr/>
          </p:nvSpPr>
          <p:spPr>
            <a:xfrm>
              <a:off x="3561636" y="1488957"/>
              <a:ext cx="897682" cy="138499"/>
            </a:xfrm>
            <a:prstGeom prst="rect">
              <a:avLst/>
            </a:prstGeom>
            <a:noFill/>
          </p:spPr>
          <p:txBody>
            <a:bodyPr wrap="none" lIns="0" tIns="0" rIns="0" bIns="0" rtlCol="0">
              <a:spAutoFit/>
            </a:bodyPr>
            <a:lstStyle/>
            <a:p>
              <a:pPr algn="l">
                <a:lnSpc>
                  <a:spcPct val="100000"/>
                </a:lnSpc>
              </a:pPr>
              <a:r>
                <a:rPr lang="en-US" sz="900" dirty="0" smtClean="0"/>
                <a:t>Sub-prime assets</a:t>
              </a:r>
              <a:endParaRPr lang="en-US" sz="900" dirty="0"/>
            </a:p>
          </p:txBody>
        </p:sp>
      </p:grpSp>
      <p:graphicFrame>
        <p:nvGraphicFramePr>
          <p:cNvPr id="6" name="Table 5"/>
          <p:cNvGraphicFramePr>
            <a:graphicFrameLocks noGrp="1"/>
          </p:cNvGraphicFramePr>
          <p:nvPr>
            <p:extLst>
              <p:ext uri="{D42A27DB-BD31-4B8C-83A1-F6EECF244321}">
                <p14:modId xmlns:p14="http://schemas.microsoft.com/office/powerpoint/2010/main" val="295326105"/>
              </p:ext>
            </p:extLst>
          </p:nvPr>
        </p:nvGraphicFramePr>
        <p:xfrm>
          <a:off x="360998" y="4957403"/>
          <a:ext cx="4082415" cy="777240"/>
        </p:xfrm>
        <a:graphic>
          <a:graphicData uri="http://schemas.openxmlformats.org/drawingml/2006/table">
            <a:tbl>
              <a:tblPr firstRow="1" bandRow="1">
                <a:tableStyleId>{839DD9DD-9E6C-4910-8AC0-68ADFF6A6AFC}</a:tableStyleId>
              </a:tblPr>
              <a:tblGrid>
                <a:gridCol w="3286195"/>
                <a:gridCol w="796220"/>
              </a:tblGrid>
              <a:tr h="0">
                <a:tc>
                  <a:txBody>
                    <a:bodyPr/>
                    <a:lstStyle/>
                    <a:p>
                      <a:pPr algn="l" fontAlgn="b"/>
                      <a:r>
                        <a:rPr lang="en-US" sz="900" b="1" i="0" u="none" strike="noStrike" dirty="0" smtClean="0">
                          <a:solidFill>
                            <a:srgbClr val="000000"/>
                          </a:solidFill>
                          <a:effectLst/>
                          <a:latin typeface="Arial" panose="020B0604020202020204" pitchFamily="34" charset="0"/>
                          <a:cs typeface="Arial" panose="020B0604020202020204" pitchFamily="34" charset="0"/>
                        </a:rPr>
                        <a:t>Total</a:t>
                      </a:r>
                      <a:r>
                        <a:rPr lang="en-US" sz="900" b="1" i="0" u="none" strike="noStrike" baseline="0" dirty="0" smtClean="0">
                          <a:solidFill>
                            <a:srgbClr val="000000"/>
                          </a:solidFill>
                          <a:effectLst/>
                          <a:latin typeface="Arial" panose="020B0604020202020204" pitchFamily="34" charset="0"/>
                          <a:cs typeface="Arial" panose="020B0604020202020204" pitchFamily="34" charset="0"/>
                        </a:rPr>
                        <a:t> SC subprime assets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dirty="0" smtClean="0">
                          <a:solidFill>
                            <a:srgbClr val="000000"/>
                          </a:solidFill>
                          <a:effectLst/>
                          <a:latin typeface="Arial" panose="020B0604020202020204" pitchFamily="34" charset="0"/>
                          <a:cs typeface="Arial" panose="020B0604020202020204" pitchFamily="34" charset="0"/>
                        </a:rPr>
                        <a:t>$23.9</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a:t>
                      </a:r>
                      <a:r>
                        <a:rPr lang="en-US" sz="900" b="1" u="none" strike="noStrike" dirty="0" smtClean="0">
                          <a:effectLst/>
                          <a:latin typeface="Arial" panose="020B0604020202020204" pitchFamily="34" charset="0"/>
                          <a:cs typeface="Arial" panose="020B0604020202020204" pitchFamily="34" charset="0"/>
                        </a:rPr>
                        <a:t>SHUSA subprime </a:t>
                      </a:r>
                      <a:r>
                        <a:rPr lang="en-US" sz="900" b="1" u="none" strike="noStrike" dirty="0">
                          <a:effectLst/>
                          <a:latin typeface="Arial" panose="020B0604020202020204" pitchFamily="34" charset="0"/>
                          <a:cs typeface="Arial" panose="020B0604020202020204" pitchFamily="34" charset="0"/>
                        </a:rPr>
                        <a:t>assets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a:t>
                      </a:r>
                      <a:r>
                        <a:rPr lang="en-US" sz="900" b="1" u="none" strike="noStrike" dirty="0" smtClean="0">
                          <a:effectLst/>
                          <a:latin typeface="Arial" panose="020B0604020202020204" pitchFamily="34" charset="0"/>
                          <a:cs typeface="Arial" panose="020B0604020202020204" pitchFamily="34" charset="0"/>
                        </a:rPr>
                        <a:t>25.6</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SHUSA Risk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a:t>
                      </a:r>
                      <a:r>
                        <a:rPr lang="en-US" sz="900" b="1" u="none" strike="noStrike" dirty="0" smtClean="0">
                          <a:effectLst/>
                          <a:latin typeface="Arial" panose="020B0604020202020204" pitchFamily="34" charset="0"/>
                          <a:cs typeface="Arial" panose="020B0604020202020204" pitchFamily="34" charset="0"/>
                        </a:rPr>
                        <a:t>119.2 </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l" fontAlgn="b"/>
                      <a:r>
                        <a:rPr lang="en-US" sz="900" b="1" i="0" u="none" strike="noStrike" dirty="0" smtClean="0">
                          <a:solidFill>
                            <a:srgbClr val="000000"/>
                          </a:solidFill>
                          <a:effectLst/>
                          <a:latin typeface="Arial" panose="020B0604020202020204" pitchFamily="34" charset="0"/>
                          <a:cs typeface="Arial" panose="020B0604020202020204" pitchFamily="34" charset="0"/>
                        </a:rPr>
                        <a:t>SC Subprime Assets as % SHUSA Credit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900" b="1" i="0" u="none" strike="noStrike" dirty="0" smtClean="0">
                          <a:solidFill>
                            <a:srgbClr val="000000"/>
                          </a:solidFill>
                          <a:effectLst/>
                          <a:latin typeface="Arial" panose="020B0604020202020204" pitchFamily="34" charset="0"/>
                          <a:cs typeface="Arial" panose="020B0604020202020204" pitchFamily="34" charset="0"/>
                        </a:rPr>
                        <a:t>20.0%</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0">
                <a:tc>
                  <a:txBody>
                    <a:bodyPr/>
                    <a:lstStyle/>
                    <a:p>
                      <a:pPr algn="l" fontAlgn="b"/>
                      <a:r>
                        <a:rPr lang="en-US" sz="900" b="1" u="none" strike="noStrike" dirty="0">
                          <a:effectLst/>
                          <a:latin typeface="Arial" panose="020B0604020202020204" pitchFamily="34" charset="0"/>
                          <a:cs typeface="Arial" panose="020B0604020202020204" pitchFamily="34" charset="0"/>
                        </a:rPr>
                        <a:t>Total Subprime Assets as % SHUSA Credit Exposure</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900" b="1" u="none" strike="noStrike" dirty="0" smtClean="0">
                          <a:effectLst/>
                          <a:latin typeface="Arial" panose="020B0604020202020204" pitchFamily="34" charset="0"/>
                          <a:cs typeface="Arial" panose="020B0604020202020204" pitchFamily="34" charset="0"/>
                        </a:rPr>
                        <a:t>21.5%</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46254388"/>
              </p:ext>
            </p:extLst>
          </p:nvPr>
        </p:nvGraphicFramePr>
        <p:xfrm>
          <a:off x="5100639" y="5031571"/>
          <a:ext cx="4090987" cy="703072"/>
        </p:xfrm>
        <a:graphic>
          <a:graphicData uri="http://schemas.openxmlformats.org/drawingml/2006/table">
            <a:tbl>
              <a:tblPr firstRow="1" bandRow="1">
                <a:tableStyleId>{839DD9DD-9E6C-4910-8AC0-68ADFF6A6AFC}</a:tableStyleId>
              </a:tblPr>
              <a:tblGrid>
                <a:gridCol w="1270209"/>
                <a:gridCol w="1281652"/>
                <a:gridCol w="769563"/>
                <a:gridCol w="769563"/>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Entity</a:t>
                      </a:r>
                    </a:p>
                  </a:txBody>
                  <a:tcPr marL="45720" marR="45720" marT="18288" marB="18288" anchor="b">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 SHUSA</a:t>
                      </a:r>
                      <a:r>
                        <a:rPr lang="en-US" sz="900" b="1" i="0" kern="1200" baseline="0" dirty="0" smtClean="0">
                          <a:solidFill>
                            <a:schemeClr val="tx1"/>
                          </a:solidFill>
                          <a:latin typeface="Arial" panose="020B0604020202020204" pitchFamily="34" charset="0"/>
                          <a:ea typeface="+mn-ea"/>
                          <a:cs typeface="Arial" panose="020B0604020202020204" pitchFamily="34" charset="0"/>
                        </a:rPr>
                        <a:t> credit exposure</a:t>
                      </a: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tx1"/>
                          </a:solidFill>
                          <a:latin typeface="Arial" panose="020B0604020202020204" pitchFamily="34" charset="0"/>
                          <a:ea typeface="+mn-ea"/>
                          <a:cs typeface="Arial" panose="020B0604020202020204" pitchFamily="34" charset="0"/>
                        </a:rPr>
                        <a:t>Amber</a:t>
                      </a:r>
                      <a:endParaRPr lang="en-US" sz="900" b="1" i="0" kern="1200" dirty="0">
                        <a:solidFill>
                          <a:schemeClr val="tx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1" i="0" kern="1200" dirty="0" smtClean="0">
                          <a:solidFill>
                            <a:schemeClr val="bg1"/>
                          </a:solidFill>
                          <a:latin typeface="Arial" panose="020B0604020202020204" pitchFamily="34" charset="0"/>
                          <a:ea typeface="+mn-ea"/>
                          <a:cs typeface="Arial" panose="020B0604020202020204" pitchFamily="34" charset="0"/>
                        </a:rPr>
                        <a:t>Red</a:t>
                      </a:r>
                      <a:endParaRPr lang="en-US" sz="900" b="1" i="0" kern="1200" dirty="0">
                        <a:solidFill>
                          <a:schemeClr val="bg1"/>
                        </a:solidFill>
                        <a:latin typeface="Arial" panose="020B0604020202020204" pitchFamily="34" charset="0"/>
                        <a:ea typeface="+mn-ea"/>
                        <a:cs typeface="Arial" panose="020B0604020202020204" pitchFamily="34" charset="0"/>
                      </a:endParaRPr>
                    </a:p>
                  </a:txBody>
                  <a:tcPr marL="45720" marR="45720" marT="18288" marB="18288"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SC subprime</a:t>
                      </a:r>
                      <a:endParaRPr lang="en-US" sz="900" b="0" i="0" kern="1200" baseline="30000" dirty="0" smtClean="0">
                        <a:solidFill>
                          <a:schemeClr val="tx1"/>
                        </a:solidFill>
                        <a:latin typeface="Arial" panose="020B0604020202020204" pitchFamily="34" charset="0"/>
                        <a:ea typeface="+mn-ea"/>
                        <a:cs typeface="Arial" panose="020B0604020202020204" pitchFamily="34" charset="0"/>
                      </a:endParaRP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n-US" sz="900" b="0" i="0" u="none" strike="noStrike" dirty="0" smtClean="0">
                          <a:solidFill>
                            <a:srgbClr val="000000"/>
                          </a:solidFill>
                          <a:effectLst/>
                          <a:latin typeface="Arial" panose="020B0604020202020204" pitchFamily="34" charset="0"/>
                          <a:cs typeface="Arial" panose="020B0604020202020204" pitchFamily="34" charset="0"/>
                        </a:rPr>
                        <a:t>20.0%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900" dirty="0" smtClean="0">
                          <a:latin typeface="Arial" panose="020B0604020202020204" pitchFamily="34" charset="0"/>
                          <a:cs typeface="Arial" panose="020B0604020202020204" pitchFamily="34" charset="0"/>
                        </a:rPr>
                        <a:t>23%</a:t>
                      </a:r>
                      <a:endParaRPr lang="en-US" sz="9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marT="18288" marB="18288"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SHUSA subprime</a:t>
                      </a:r>
                    </a:p>
                  </a:txBody>
                  <a:tcPr marL="45720" marR="45720" marT="18288" marB="18288"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n-US" sz="900" b="0" u="none" strike="noStrike" dirty="0" smtClean="0">
                          <a:effectLst/>
                          <a:latin typeface="Arial" panose="020B0604020202020204" pitchFamily="34" charset="0"/>
                          <a:cs typeface="Arial" panose="020B0604020202020204" pitchFamily="34" charset="0"/>
                        </a:rPr>
                        <a:t>21.5%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144" marR="9144" marT="9144" marB="9144"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ts val="1000"/>
                        </a:lnSpc>
                      </a:pPr>
                      <a:r>
                        <a:rPr lang="en-US" sz="900" dirty="0" smtClean="0">
                          <a:latin typeface="Arial" panose="020B0604020202020204" pitchFamily="34" charset="0"/>
                          <a:cs typeface="Arial" panose="020B0604020202020204" pitchFamily="34" charset="0"/>
                        </a:rPr>
                        <a:t>23%</a:t>
                      </a:r>
                      <a:endParaRPr lang="en-US" sz="9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900" dirty="0" smtClean="0">
                          <a:latin typeface="Arial" panose="020B0604020202020204" pitchFamily="34" charset="0"/>
                          <a:cs typeface="Arial" panose="020B0604020202020204" pitchFamily="34" charset="0"/>
                        </a:rPr>
                        <a:t>25%</a:t>
                      </a:r>
                      <a:endParaRPr lang="en-US" sz="900" dirty="0">
                        <a:latin typeface="Arial" panose="020B0604020202020204" pitchFamily="34" charset="0"/>
                        <a:cs typeface="Arial" panose="020B0604020202020204" pitchFamily="34" charset="0"/>
                      </a:endParaRPr>
                    </a:p>
                  </a:txBody>
                  <a:tcPr marL="45720" marR="45720" anchor="ct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grpSp>
        <p:nvGrpSpPr>
          <p:cNvPr id="18" name="Group 17"/>
          <p:cNvGrpSpPr/>
          <p:nvPr/>
        </p:nvGrpSpPr>
        <p:grpSpPr>
          <a:xfrm>
            <a:off x="350611" y="72184"/>
            <a:ext cx="7154314" cy="189008"/>
            <a:chOff x="403281" y="164517"/>
            <a:chExt cx="7154314" cy="189008"/>
          </a:xfrm>
        </p:grpSpPr>
        <p:sp>
          <p:nvSpPr>
            <p:cNvPr id="20" name="Text Box 75"/>
            <p:cNvSpPr txBox="1">
              <a:spLocks noChangeArrowheads="1"/>
            </p:cNvSpPr>
            <p:nvPr/>
          </p:nvSpPr>
          <p:spPr bwMode="gray">
            <a:xfrm>
              <a:off x="636148" y="166688"/>
              <a:ext cx="692144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Credit </a:t>
              </a:r>
              <a:r>
                <a:rPr lang="en-US" sz="1200" dirty="0" smtClean="0">
                  <a:solidFill>
                    <a:schemeClr val="accent1"/>
                  </a:solidFill>
                </a:rPr>
                <a:t>risk – </a:t>
              </a:r>
              <a:r>
                <a:rPr lang="en-US" sz="1200" dirty="0">
                  <a:solidFill>
                    <a:schemeClr val="accent1"/>
                  </a:solidFill>
                </a:rPr>
                <a:t>Concentration: Calibration – </a:t>
              </a:r>
              <a:r>
                <a:rPr lang="en-US" sz="1200" dirty="0" smtClean="0">
                  <a:solidFill>
                    <a:schemeClr val="accent1"/>
                  </a:solidFill>
                  <a:latin typeface="Arial" panose="020B0604020202020204" pitchFamily="34" charset="0"/>
                  <a:cs typeface="Arial" panose="020B0604020202020204" pitchFamily="34" charset="0"/>
                </a:rPr>
                <a:t>Subprime </a:t>
              </a:r>
              <a:r>
                <a:rPr lang="en-US" sz="1200" dirty="0">
                  <a:solidFill>
                    <a:schemeClr val="accent1"/>
                  </a:solidFill>
                  <a:latin typeface="Arial" panose="020B0604020202020204" pitchFamily="34" charset="0"/>
                  <a:cs typeface="Arial" panose="020B0604020202020204" pitchFamily="34" charset="0"/>
                </a:rPr>
                <a:t>Assets as % SHUSA Credit Exposure (Total &amp; SC)</a:t>
              </a:r>
            </a:p>
          </p:txBody>
        </p:sp>
        <p:sp>
          <p:nvSpPr>
            <p:cNvPr id="22" name="Oval 2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 name="TextBox 4"/>
          <p:cNvSpPr txBox="1"/>
          <p:nvPr/>
        </p:nvSpPr>
        <p:spPr>
          <a:xfrm>
            <a:off x="360998" y="1469108"/>
            <a:ext cx="406592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Total assets by portfolio</a:t>
            </a:r>
            <a:r>
              <a:rPr lang="en-US" sz="1400" b="1" baseline="30000" dirty="0" smtClean="0">
                <a:solidFill>
                  <a:schemeClr val="accent1"/>
                </a:solidFill>
                <a:latin typeface="+mj-lt"/>
              </a:rPr>
              <a:t>1</a:t>
            </a:r>
            <a:r>
              <a:rPr lang="en-US" sz="1400" b="1" dirty="0" smtClean="0">
                <a:solidFill>
                  <a:schemeClr val="accent1"/>
                </a:solidFill>
                <a:latin typeface="+mj-lt"/>
              </a:rPr>
              <a:t>,  $</a:t>
            </a:r>
            <a:r>
              <a:rPr lang="en-US" sz="1400" b="1" dirty="0" err="1" smtClean="0">
                <a:solidFill>
                  <a:schemeClr val="accent1"/>
                </a:solidFill>
                <a:latin typeface="+mj-lt"/>
              </a:rPr>
              <a:t>BN</a:t>
            </a:r>
            <a:endParaRPr lang="en-US" sz="1400" b="1" dirty="0">
              <a:solidFill>
                <a:schemeClr val="accent1"/>
              </a:solidFill>
              <a:latin typeface="+mj-lt"/>
            </a:endParaRPr>
          </a:p>
        </p:txBody>
      </p:sp>
      <p:sp>
        <p:nvSpPr>
          <p:cNvPr id="7" name="TextBox 6"/>
          <p:cNvSpPr txBox="1"/>
          <p:nvPr/>
        </p:nvSpPr>
        <p:spPr>
          <a:xfrm>
            <a:off x="5099361" y="1469108"/>
            <a:ext cx="4065926"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sp>
        <p:nvSpPr>
          <p:cNvPr id="21" name="Content Placeholder 1"/>
          <p:cNvSpPr txBox="1">
            <a:spLocks/>
          </p:cNvSpPr>
          <p:nvPr/>
        </p:nvSpPr>
        <p:spPr>
          <a:xfrm>
            <a:off x="348437" y="452510"/>
            <a:ext cx="8666245" cy="435610"/>
          </a:xfrm>
          <a:prstGeom prst="rect">
            <a:avLst/>
          </a:prstGeom>
        </p:spPr>
        <p:txBody>
          <a:bodyPr lIns="0" tIns="0" rIns="0" bIns="0" anchor="ctr"/>
          <a:lstStyle>
            <a:lvl1pPr marL="0" indent="0" algn="l" defTabSz="457200" rtl="0" eaLnBrk="1" latinLnBrk="0" hangingPunct="1">
              <a:spcBef>
                <a:spcPts val="0"/>
              </a:spcBef>
              <a:buFont typeface="Arial"/>
              <a:buNone/>
              <a:defRPr sz="2000" b="1" kern="1200">
                <a:solidFill>
                  <a:schemeClr val="tx1"/>
                </a:solidFill>
                <a:latin typeface="Arial" panose="020B0604020202020204" pitchFamily="34" charset="0"/>
                <a:ea typeface="+mn-ea"/>
                <a:cs typeface="Arial" panose="020B0604020202020204" pitchFamily="34" charset="0"/>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100000"/>
              </a:lnSpc>
              <a:spcAft>
                <a:spcPts val="0"/>
              </a:spcAft>
            </a:pPr>
            <a:r>
              <a:rPr lang="en-US" dirty="0" smtClean="0"/>
              <a:t>Calibration: </a:t>
            </a:r>
            <a:r>
              <a:rPr lang="en-US" b="0" dirty="0"/>
              <a:t>Subprime Assets as % SHUSA Credit Exposure (Total &amp; SC)</a:t>
            </a:r>
          </a:p>
        </p:txBody>
      </p:sp>
    </p:spTree>
    <p:extLst>
      <p:ext uri="{BB962C8B-B14F-4D97-AF65-F5344CB8AC3E}">
        <p14:creationId xmlns:p14="http://schemas.microsoft.com/office/powerpoint/2010/main" val="339155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26656353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7976"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SC</a:t>
            </a:r>
            <a:r>
              <a:rPr lang="en-US" dirty="0" smtClean="0"/>
              <a:t> </a:t>
            </a:r>
            <a:r>
              <a:rPr lang="en-US" b="0" dirty="0"/>
              <a:t>s</a:t>
            </a:r>
            <a:r>
              <a:rPr lang="en-US" b="0" dirty="0" smtClean="0"/>
              <a:t>ubprime </a:t>
            </a:r>
            <a:r>
              <a:rPr lang="en-US" b="0" dirty="0"/>
              <a:t>Assets as % SHUSA Credit Exposure</a:t>
            </a:r>
          </a:p>
        </p:txBody>
      </p:sp>
      <p:sp>
        <p:nvSpPr>
          <p:cNvPr id="12" name="TextBox 11"/>
          <p:cNvSpPr txBox="1"/>
          <p:nvPr/>
        </p:nvSpPr>
        <p:spPr>
          <a:xfrm>
            <a:off x="347662" y="1443038"/>
            <a:ext cx="5302092"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SC </a:t>
            </a:r>
            <a:r>
              <a:rPr lang="en-US" sz="1400" b="1" dirty="0">
                <a:solidFill>
                  <a:schemeClr val="accent1"/>
                </a:solidFill>
                <a:latin typeface="Arial" panose="020B0604020202020204" pitchFamily="34" charset="0"/>
                <a:cs typeface="Arial" panose="020B0604020202020204" pitchFamily="34" charset="0"/>
              </a:rPr>
              <a:t>Subprime Assets as % SHUSA Credit </a:t>
            </a:r>
            <a:r>
              <a:rPr lang="en-US" sz="1400" b="1" dirty="0" smtClean="0">
                <a:solidFill>
                  <a:schemeClr val="accent1"/>
                </a:solidFill>
                <a:latin typeface="Arial" panose="020B0604020202020204" pitchFamily="34" charset="0"/>
                <a:cs typeface="Arial" panose="020B0604020202020204" pitchFamily="34" charset="0"/>
              </a:rPr>
              <a:t>Exposure</a:t>
            </a:r>
          </a:p>
          <a:p>
            <a:pPr algn="l">
              <a:lnSpc>
                <a:spcPct val="100000"/>
              </a:lnSpc>
              <a:spcBef>
                <a:spcPts val="0"/>
              </a:spcBef>
              <a:spcAft>
                <a:spcPts val="0"/>
              </a:spcAft>
            </a:pPr>
            <a:r>
              <a:rPr lang="en-US" sz="1400" dirty="0">
                <a:solidFill>
                  <a:schemeClr val="accent1"/>
                </a:solidFill>
                <a:latin typeface="Arial" panose="020B0604020202020204" pitchFamily="34" charset="0"/>
                <a:cs typeface="Arial" panose="020B0604020202020204" pitchFamily="34" charset="0"/>
              </a:rPr>
              <a:t>SC </a:t>
            </a:r>
            <a:r>
              <a:rPr lang="en-US" sz="1400" dirty="0" smtClean="0">
                <a:solidFill>
                  <a:schemeClr val="accent1"/>
                </a:solidFill>
                <a:latin typeface="Arial" panose="020B0604020202020204" pitchFamily="34" charset="0"/>
                <a:cs typeface="Arial" panose="020B0604020202020204" pitchFamily="34" charset="0"/>
              </a:rPr>
              <a:t>(with </a:t>
            </a:r>
            <a:r>
              <a:rPr lang="en-US" sz="1400" dirty="0">
                <a:solidFill>
                  <a:schemeClr val="accent1"/>
                </a:solidFill>
                <a:latin typeface="Arial" panose="020B0604020202020204" pitchFamily="34" charset="0"/>
                <a:cs typeface="Arial" panose="020B0604020202020204" pitchFamily="34" charset="0"/>
              </a:rPr>
              <a:t>Personal </a:t>
            </a:r>
            <a:r>
              <a:rPr lang="en-US" sz="1400" dirty="0" smtClean="0">
                <a:solidFill>
                  <a:schemeClr val="accent1"/>
                </a:solidFill>
                <a:latin typeface="Arial" panose="020B0604020202020204" pitchFamily="34" charset="0"/>
                <a:cs typeface="Arial" panose="020B0604020202020204" pitchFamily="34" charset="0"/>
              </a:rPr>
              <a:t>Lending), </a:t>
            </a:r>
            <a:r>
              <a:rPr lang="en-US" sz="1400" dirty="0">
                <a:solidFill>
                  <a:schemeClr val="accent1"/>
                </a:solidFill>
                <a:latin typeface="Arial" panose="020B0604020202020204" pitchFamily="34" charset="0"/>
                <a:cs typeface="Arial" panose="020B0604020202020204" pitchFamily="34" charset="0"/>
              </a:rPr>
              <a:t>%</a:t>
            </a:r>
            <a:endParaRPr lang="en-US" sz="1400" dirty="0" smtClean="0">
              <a:solidFill>
                <a:schemeClr val="accent1"/>
              </a:solidFill>
              <a:latin typeface="Arial" panose="020B0604020202020204" pitchFamily="34" charset="0"/>
              <a:cs typeface="Arial" panose="020B0604020202020204" pitchFamily="34" charset="0"/>
            </a:endParaRPr>
          </a:p>
        </p:txBody>
      </p:sp>
      <p:cxnSp>
        <p:nvCxnSpPr>
          <p:cNvPr id="19" name="Straight Connector 18"/>
          <p:cNvCxnSpPr/>
          <p:nvPr/>
        </p:nvCxnSpPr>
        <p:spPr>
          <a:xfrm>
            <a:off x="5873047" y="1473518"/>
            <a:ext cx="0" cy="457200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p:cNvGraphicFramePr>
          <p:nvPr>
            <p:custDataLst>
              <p:tags r:id="rId4"/>
            </p:custDataLst>
            <p:extLst>
              <p:ext uri="{D42A27DB-BD31-4B8C-83A1-F6EECF244321}">
                <p14:modId xmlns:p14="http://schemas.microsoft.com/office/powerpoint/2010/main" val="2940613207"/>
              </p:ext>
            </p:extLst>
          </p:nvPr>
        </p:nvGraphicFramePr>
        <p:xfrm>
          <a:off x="266700" y="1943100"/>
          <a:ext cx="5010285" cy="3505290"/>
        </p:xfrm>
        <a:graphic>
          <a:graphicData uri="http://schemas.openxmlformats.org/presentationml/2006/ole">
            <mc:AlternateContent xmlns:mc="http://schemas.openxmlformats.org/markup-compatibility/2006">
              <mc:Choice xmlns:v="urn:schemas-microsoft-com:vml" Requires="v">
                <p:oleObj spid="_x0000_s377977" name="Chart" r:id="rId23" imgW="5010285" imgH="3505290" progId="MSGraph.Chart.8">
                  <p:embed followColorScheme="full"/>
                </p:oleObj>
              </mc:Choice>
              <mc:Fallback>
                <p:oleObj name="Chart" r:id="rId23" imgW="5010285" imgH="3505290" progId="MSGraph.Chart.8">
                  <p:embed followColorScheme="full"/>
                  <p:pic>
                    <p:nvPicPr>
                      <p:cNvPr id="0" name=""/>
                      <p:cNvPicPr/>
                      <p:nvPr/>
                    </p:nvPicPr>
                    <p:blipFill>
                      <a:blip r:embed="rId24"/>
                      <a:stretch>
                        <a:fillRect/>
                      </a:stretch>
                    </p:blipFill>
                    <p:spPr>
                      <a:xfrm>
                        <a:off x="266700" y="1943100"/>
                        <a:ext cx="5010285" cy="3505290"/>
                      </a:xfrm>
                      <a:prstGeom prst="rect">
                        <a:avLst/>
                      </a:prstGeom>
                    </p:spPr>
                  </p:pic>
                </p:oleObj>
              </mc:Fallback>
            </mc:AlternateContent>
          </a:graphicData>
        </a:graphic>
      </p:graphicFrame>
      <p:sp>
        <p:nvSpPr>
          <p:cNvPr id="29" name="Text Placeholder 33"/>
          <p:cNvSpPr>
            <a:spLocks noGrp="1"/>
          </p:cNvSpPr>
          <p:nvPr>
            <p:custDataLst>
              <p:tags r:id="rId5"/>
            </p:custDataLst>
          </p:nvPr>
        </p:nvSpPr>
        <p:spPr bwMode="auto">
          <a:xfrm>
            <a:off x="3370263" y="53181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7341FB0-CA9E-4F68-8F0A-B325A7B82E3C}" type="datetime'''''''''''''''''O''''''ct''''''-''''1''''''''''''5'">
              <a:rPr lang="en-US" sz="1000">
                <a:latin typeface="Arial"/>
                <a:cs typeface="Arial"/>
                <a:sym typeface="Arial"/>
              </a:rPr>
              <a:pPr/>
              <a:t>Oct-15</a:t>
            </a:fld>
            <a:endParaRPr lang="en-US" sz="1000" dirty="0">
              <a:latin typeface="Arial"/>
              <a:cs typeface="Arial"/>
              <a:sym typeface="Arial"/>
            </a:endParaRPr>
          </a:p>
        </p:txBody>
      </p:sp>
      <p:sp>
        <p:nvSpPr>
          <p:cNvPr id="38" name="Text Placeholder 32"/>
          <p:cNvSpPr>
            <a:spLocks noGrp="1"/>
          </p:cNvSpPr>
          <p:nvPr>
            <p:custDataLst>
              <p:tags r:id="rId6"/>
            </p:custDataLst>
          </p:nvPr>
        </p:nvSpPr>
        <p:spPr bwMode="auto">
          <a:xfrm>
            <a:off x="3051175" y="53181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189F317-7B53-470B-9F75-5BC2A6CF530E}" type="datetime'''''''''''S''''''e''p''''''''''-''''''15'''">
              <a:rPr lang="en-US" sz="1000">
                <a:latin typeface="Arial"/>
                <a:cs typeface="Arial"/>
                <a:sym typeface="Arial"/>
              </a:rPr>
              <a:pPr/>
              <a:t>Sep-15</a:t>
            </a:fld>
            <a:endParaRPr lang="en-US" sz="1000" dirty="0">
              <a:latin typeface="Arial"/>
              <a:cs typeface="Arial"/>
              <a:sym typeface="Arial"/>
            </a:endParaRPr>
          </a:p>
        </p:txBody>
      </p:sp>
      <p:sp>
        <p:nvSpPr>
          <p:cNvPr id="37" name="Text Placeholder 31"/>
          <p:cNvSpPr>
            <a:spLocks noGrp="1"/>
          </p:cNvSpPr>
          <p:nvPr>
            <p:custDataLst>
              <p:tags r:id="rId7"/>
            </p:custDataLst>
          </p:nvPr>
        </p:nvSpPr>
        <p:spPr bwMode="auto">
          <a:xfrm>
            <a:off x="2751138" y="53181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5048007-C10F-4C85-828F-28B8B709A246}" type="datetime'''A''''''u''g''''''''''''''''''-1''''''''5'">
              <a:rPr lang="en-US" sz="1000">
                <a:latin typeface="Arial"/>
                <a:cs typeface="Arial"/>
                <a:sym typeface="Arial"/>
              </a:rPr>
              <a:pPr/>
              <a:t>Aug-15</a:t>
            </a:fld>
            <a:endParaRPr lang="en-US" sz="1000" dirty="0">
              <a:latin typeface="Arial"/>
              <a:cs typeface="Arial"/>
              <a:sym typeface="Arial"/>
            </a:endParaRPr>
          </a:p>
        </p:txBody>
      </p:sp>
      <p:sp>
        <p:nvSpPr>
          <p:cNvPr id="36" name="Text Placeholder 30"/>
          <p:cNvSpPr>
            <a:spLocks noGrp="1"/>
          </p:cNvSpPr>
          <p:nvPr>
            <p:custDataLst>
              <p:tags r:id="rId8"/>
            </p:custDataLst>
          </p:nvPr>
        </p:nvSpPr>
        <p:spPr bwMode="auto">
          <a:xfrm>
            <a:off x="2482850" y="53181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A34FE58-BA00-468C-B938-62A0E9A6C8CE}" type="datetime'''J''''u''''l''''''''''''''''''''''-''1''5'''''">
              <a:rPr lang="en-US" sz="1000">
                <a:latin typeface="Arial"/>
                <a:cs typeface="Arial"/>
                <a:sym typeface="Arial"/>
              </a:rPr>
              <a:pPr/>
              <a:t>Jul-15</a:t>
            </a:fld>
            <a:endParaRPr lang="en-US" sz="1000" dirty="0">
              <a:latin typeface="Arial"/>
              <a:cs typeface="Arial"/>
              <a:sym typeface="Arial"/>
            </a:endParaRPr>
          </a:p>
        </p:txBody>
      </p:sp>
      <p:sp>
        <p:nvSpPr>
          <p:cNvPr id="35" name="Text Placeholder 29"/>
          <p:cNvSpPr>
            <a:spLocks noGrp="1"/>
          </p:cNvSpPr>
          <p:nvPr>
            <p:custDataLst>
              <p:tags r:id="rId9"/>
            </p:custDataLst>
          </p:nvPr>
        </p:nvSpPr>
        <p:spPr bwMode="auto">
          <a:xfrm>
            <a:off x="215741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332112E-34F0-40DC-A673-9F80E168F9B4}" type="datetime'''''''''''''J''''''u''''''''''''''''''''n''-''1''5'''''''">
              <a:rPr lang="en-US" sz="1000">
                <a:latin typeface="Arial"/>
                <a:cs typeface="Arial"/>
                <a:sym typeface="Arial"/>
              </a:rPr>
              <a:pPr/>
              <a:t>Jun-15</a:t>
            </a:fld>
            <a:endParaRPr lang="en-US" sz="1000" dirty="0">
              <a:latin typeface="Arial"/>
              <a:cs typeface="Arial"/>
              <a:sym typeface="Arial"/>
            </a:endParaRPr>
          </a:p>
        </p:txBody>
      </p:sp>
      <p:sp>
        <p:nvSpPr>
          <p:cNvPr id="28" name="Text Placeholder 28"/>
          <p:cNvSpPr>
            <a:spLocks noGrp="1"/>
          </p:cNvSpPr>
          <p:nvPr>
            <p:custDataLst>
              <p:tags r:id="rId10"/>
            </p:custDataLst>
          </p:nvPr>
        </p:nvSpPr>
        <p:spPr bwMode="auto">
          <a:xfrm>
            <a:off x="1838325" y="53181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8195037-4697-4411-84DD-348054C3229B}" type="datetime'''M''''''''''a''''y''''''''''''''''''''''''-''''1''''''''5'''">
              <a:rPr lang="en-US" sz="1000">
                <a:latin typeface="Arial"/>
                <a:cs typeface="Arial"/>
                <a:sym typeface="Arial"/>
              </a:rPr>
              <a:pPr/>
              <a:t>May-15</a:t>
            </a:fld>
            <a:endParaRPr lang="en-US" sz="1000" dirty="0">
              <a:latin typeface="Arial"/>
              <a:cs typeface="Arial"/>
              <a:sym typeface="Arial"/>
            </a:endParaRPr>
          </a:p>
        </p:txBody>
      </p:sp>
      <p:sp>
        <p:nvSpPr>
          <p:cNvPr id="33" name="Text Placeholder 27"/>
          <p:cNvSpPr>
            <a:spLocks noGrp="1"/>
          </p:cNvSpPr>
          <p:nvPr>
            <p:custDataLst>
              <p:tags r:id="rId11"/>
            </p:custDataLst>
          </p:nvPr>
        </p:nvSpPr>
        <p:spPr bwMode="auto">
          <a:xfrm>
            <a:off x="1560513" y="53181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3E65962-FC0C-4548-B041-DC3597B7D8E0}" type="datetime'''''''''''''''''Apr''''-''''''''''1''''''''5'''''''''''''''">
              <a:rPr lang="en-US" sz="1000">
                <a:latin typeface="Arial"/>
                <a:cs typeface="Arial"/>
                <a:sym typeface="Arial"/>
              </a:rPr>
              <a:pPr/>
              <a:t>Apr-15</a:t>
            </a:fld>
            <a:endParaRPr lang="en-US" sz="1000" dirty="0">
              <a:latin typeface="Arial"/>
              <a:cs typeface="Arial"/>
              <a:sym typeface="Arial"/>
            </a:endParaRPr>
          </a:p>
        </p:txBody>
      </p:sp>
      <p:sp>
        <p:nvSpPr>
          <p:cNvPr id="25" name="Text Placeholder 26"/>
          <p:cNvSpPr>
            <a:spLocks noGrp="1"/>
          </p:cNvSpPr>
          <p:nvPr>
            <p:custDataLst>
              <p:tags r:id="rId12"/>
            </p:custDataLst>
          </p:nvPr>
        </p:nvSpPr>
        <p:spPr bwMode="auto">
          <a:xfrm>
            <a:off x="1244600" y="53181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98796A7-6B2D-49C9-8307-52FCE100118C}" type="datetime'''''''''''''''M''a''''r''-''''''1''''''''''5'''''''''''">
              <a:rPr lang="en-US" sz="1000">
                <a:latin typeface="Arial"/>
                <a:cs typeface="Arial"/>
                <a:sym typeface="Arial"/>
              </a:rPr>
              <a:pPr/>
              <a:t>Mar-15</a:t>
            </a:fld>
            <a:endParaRPr lang="en-US" sz="1000" dirty="0">
              <a:latin typeface="Arial"/>
              <a:cs typeface="Arial"/>
              <a:sym typeface="Arial"/>
            </a:endParaRPr>
          </a:p>
        </p:txBody>
      </p:sp>
      <p:sp>
        <p:nvSpPr>
          <p:cNvPr id="26" name="Text Placeholder 17"/>
          <p:cNvSpPr>
            <a:spLocks noGrp="1"/>
          </p:cNvSpPr>
          <p:nvPr>
            <p:custDataLst>
              <p:tags r:id="rId13"/>
            </p:custDataLst>
          </p:nvPr>
        </p:nvSpPr>
        <p:spPr bwMode="auto">
          <a:xfrm>
            <a:off x="944563" y="53181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556F0A5-B491-4B37-9F6A-29A5B3AB2229}" type="datetime'''''''''F''e''''''''''''''''b-''''''''''1''''''''''5'''">
              <a:rPr lang="en-US" sz="1000">
                <a:solidFill>
                  <a:schemeClr val="tx1"/>
                </a:solidFill>
                <a:latin typeface="Arial"/>
                <a:cs typeface="Arial"/>
                <a:sym typeface="Arial"/>
              </a:rPr>
              <a:pPr/>
              <a:t>Feb-15</a:t>
            </a:fld>
            <a:endParaRPr lang="en-US" sz="1000" dirty="0">
              <a:solidFill>
                <a:schemeClr val="tx1"/>
              </a:solidFill>
              <a:latin typeface="Arial"/>
              <a:ea typeface="ＭＳ Ｐゴシック"/>
              <a:cs typeface="Arial"/>
              <a:sym typeface="Arial"/>
            </a:endParaRPr>
          </a:p>
        </p:txBody>
      </p:sp>
      <p:sp>
        <p:nvSpPr>
          <p:cNvPr id="27" name="Text Placeholder 3"/>
          <p:cNvSpPr>
            <a:spLocks noGrp="1"/>
          </p:cNvSpPr>
          <p:nvPr>
            <p:custDataLst>
              <p:tags r:id="rId14"/>
            </p:custDataLst>
          </p:nvPr>
        </p:nvSpPr>
        <p:spPr bwMode="auto">
          <a:xfrm>
            <a:off x="65246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E3821E3-AAB5-4189-AB19-27C6B0BAEBFA}" type="datetime'''''''''''''''J''''a''''''''''''''''''''''n-15'''''''''''''''">
              <a:rPr lang="en-US" sz="1000">
                <a:solidFill>
                  <a:schemeClr val="tx1"/>
                </a:solidFill>
                <a:latin typeface="Arial"/>
                <a:cs typeface="Arial"/>
                <a:sym typeface="Arial"/>
              </a:rPr>
              <a:pPr/>
              <a:t>Jan-15</a:t>
            </a:fld>
            <a:endParaRPr lang="en-US" sz="1000" dirty="0">
              <a:solidFill>
                <a:schemeClr val="tx1"/>
              </a:solidFill>
              <a:latin typeface="Arial"/>
              <a:cs typeface="Arial"/>
              <a:sym typeface="Arial"/>
            </a:endParaRPr>
          </a:p>
        </p:txBody>
      </p:sp>
      <p:sp>
        <p:nvSpPr>
          <p:cNvPr id="43" name="Text Placeholder 1"/>
          <p:cNvSpPr>
            <a:spLocks noGrp="1"/>
          </p:cNvSpPr>
          <p:nvPr>
            <p:custDataLst>
              <p:tags r:id="rId15"/>
            </p:custDataLst>
          </p:nvPr>
        </p:nvSpPr>
        <p:spPr bwMode="auto">
          <a:xfrm>
            <a:off x="3656013" y="53181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28C8CAE-9CAB-4C95-9D2D-B5F706327981}" type="datetime'''No''''''''''''''v''''''''''''-''''''''''''1''''''''5'''">
              <a:rPr lang="en-US" sz="1000">
                <a:latin typeface="Arial"/>
                <a:cs typeface="Arial"/>
                <a:sym typeface="Arial"/>
              </a:rPr>
              <a:pPr/>
              <a:t>Nov-15</a:t>
            </a:fld>
            <a:endParaRPr lang="en-US" sz="1000" dirty="0">
              <a:latin typeface="Arial"/>
              <a:cs typeface="Arial"/>
              <a:sym typeface="Arial"/>
            </a:endParaRPr>
          </a:p>
        </p:txBody>
      </p:sp>
      <p:sp>
        <p:nvSpPr>
          <p:cNvPr id="44" name="Text Placeholder 2"/>
          <p:cNvSpPr>
            <a:spLocks noGrp="1"/>
          </p:cNvSpPr>
          <p:nvPr>
            <p:custDataLst>
              <p:tags r:id="rId16"/>
            </p:custDataLst>
          </p:nvPr>
        </p:nvSpPr>
        <p:spPr bwMode="auto">
          <a:xfrm>
            <a:off x="3956050" y="53181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7A69F1B-0E4E-4C94-8FCB-002FF3497601}" type="datetime'''''D''''''e''c-''''15'''''''''''''''''''''''''''''''''">
              <a:rPr lang="en-US" sz="1000">
                <a:latin typeface="Arial"/>
                <a:cs typeface="Arial"/>
                <a:sym typeface="Arial"/>
              </a:rPr>
              <a:pPr/>
              <a:t>Dec-15</a:t>
            </a:fld>
            <a:endParaRPr lang="en-US" sz="1000" dirty="0">
              <a:latin typeface="Arial"/>
              <a:cs typeface="Arial"/>
              <a:sym typeface="Arial"/>
            </a:endParaRPr>
          </a:p>
        </p:txBody>
      </p:sp>
      <p:sp>
        <p:nvSpPr>
          <p:cNvPr id="45" name="Text Placeholder 4"/>
          <p:cNvSpPr>
            <a:spLocks noGrp="1"/>
          </p:cNvSpPr>
          <p:nvPr>
            <p:custDataLst>
              <p:tags r:id="rId17"/>
            </p:custDataLst>
          </p:nvPr>
        </p:nvSpPr>
        <p:spPr bwMode="auto">
          <a:xfrm>
            <a:off x="4271963" y="53181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5E7C776-55E6-4A67-9CA4-FAE93CE68CE0}" type="datetime'''''''''''Ja''''''''''''''''''''n''''-1''6'''''''''''''''''">
              <a:rPr lang="en-US" sz="1000">
                <a:latin typeface="Arial"/>
                <a:cs typeface="Arial"/>
                <a:sym typeface="Arial"/>
              </a:rPr>
              <a:pPr/>
              <a:t>Jan-16</a:t>
            </a:fld>
            <a:endParaRPr lang="en-US" sz="1000" dirty="0">
              <a:latin typeface="Arial"/>
              <a:cs typeface="Arial"/>
              <a:sym typeface="Arial"/>
            </a:endParaRPr>
          </a:p>
        </p:txBody>
      </p:sp>
      <p:sp>
        <p:nvSpPr>
          <p:cNvPr id="46" name="Text Placeholder 5"/>
          <p:cNvSpPr>
            <a:spLocks noGrp="1"/>
          </p:cNvSpPr>
          <p:nvPr>
            <p:custDataLst>
              <p:tags r:id="rId18"/>
            </p:custDataLst>
          </p:nvPr>
        </p:nvSpPr>
        <p:spPr bwMode="auto">
          <a:xfrm>
            <a:off x="4564063" y="53181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5F79B23-0FE8-4B2A-A79C-BC327EB45486}" type="datetime'''''''''''''''''F''''''''e''''''b''-''1''''''''''6'''''''''">
              <a:rPr lang="en-US" sz="1000">
                <a:latin typeface="Arial"/>
                <a:cs typeface="Arial"/>
                <a:sym typeface="Arial"/>
              </a:rPr>
              <a:pPr/>
              <a:t>Feb-16</a:t>
            </a:fld>
            <a:endParaRPr lang="en-US" sz="1000" dirty="0">
              <a:latin typeface="Arial"/>
              <a:cs typeface="Arial"/>
              <a:sym typeface="Arial"/>
            </a:endParaRPr>
          </a:p>
        </p:txBody>
      </p:sp>
      <p:sp>
        <p:nvSpPr>
          <p:cNvPr id="47" name="Text Placeholder 9"/>
          <p:cNvSpPr>
            <a:spLocks noGrp="1"/>
          </p:cNvSpPr>
          <p:nvPr>
            <p:custDataLst>
              <p:tags r:id="rId19"/>
            </p:custDataLst>
          </p:nvPr>
        </p:nvSpPr>
        <p:spPr bwMode="auto">
          <a:xfrm>
            <a:off x="4864100" y="53181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ABFD1B6-3546-40CC-A8DD-E922B697B358}" type="datetime'''M''''''a''''''''''''''''''''r-''''''1''6'''''''">
              <a:rPr lang="en-US" sz="1000">
                <a:latin typeface="Arial"/>
                <a:cs typeface="Arial"/>
                <a:sym typeface="Arial"/>
              </a:rPr>
              <a:pPr/>
              <a:t>Mar-16</a:t>
            </a:fld>
            <a:endParaRPr lang="en-US" sz="1000" dirty="0">
              <a:latin typeface="Arial"/>
              <a:cs typeface="Arial"/>
              <a:sym typeface="Arial"/>
            </a:endParaRPr>
          </a:p>
        </p:txBody>
      </p:sp>
      <p:cxnSp>
        <p:nvCxnSpPr>
          <p:cNvPr id="39" name="Straight Connector 38"/>
          <p:cNvCxnSpPr/>
          <p:nvPr/>
        </p:nvCxnSpPr>
        <p:spPr bwMode="auto">
          <a:xfrm flipH="1">
            <a:off x="641292" y="2682875"/>
            <a:ext cx="452628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0" name="Straight Connector 39"/>
          <p:cNvCxnSpPr/>
          <p:nvPr/>
        </p:nvCxnSpPr>
        <p:spPr bwMode="auto">
          <a:xfrm>
            <a:off x="641292" y="2936875"/>
            <a:ext cx="452628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TextBox 40"/>
          <p:cNvSpPr txBox="1"/>
          <p:nvPr/>
        </p:nvSpPr>
        <p:spPr>
          <a:xfrm>
            <a:off x="4564063" y="2711570"/>
            <a:ext cx="1066318" cy="400110"/>
          </a:xfrm>
          <a:prstGeom prst="rect">
            <a:avLst/>
          </a:prstGeom>
          <a:noFill/>
        </p:spPr>
        <p:txBody>
          <a:bodyPr wrap="none" rtlCol="0">
            <a:spAutoFit/>
          </a:bodyPr>
          <a:lstStyle/>
          <a:p>
            <a:pPr algn="r">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p>
          <a:p>
            <a:pPr algn="r">
              <a:lnSpc>
                <a:spcPct val="100000"/>
              </a:lnSpc>
            </a:pPr>
            <a:r>
              <a:rPr lang="en-US" b="1" dirty="0" smtClean="0">
                <a:solidFill>
                  <a:srgbClr val="FFC000"/>
                </a:solidFill>
                <a:latin typeface="Arial" panose="020B0604020202020204" pitchFamily="34" charset="0"/>
                <a:cs typeface="Arial" panose="020B0604020202020204" pitchFamily="34" charset="0"/>
              </a:rPr>
              <a:t>23%</a:t>
            </a:r>
            <a:endParaRPr lang="en-US" b="1" dirty="0">
              <a:solidFill>
                <a:srgbClr val="FFC000"/>
              </a:solidFill>
              <a:latin typeface="Arial" panose="020B0604020202020204" pitchFamily="34" charset="0"/>
              <a:cs typeface="Arial" panose="020B0604020202020204" pitchFamily="34" charset="0"/>
            </a:endParaRPr>
          </a:p>
        </p:txBody>
      </p:sp>
      <p:sp>
        <p:nvSpPr>
          <p:cNvPr id="42" name="TextBox 41"/>
          <p:cNvSpPr txBox="1"/>
          <p:nvPr/>
        </p:nvSpPr>
        <p:spPr>
          <a:xfrm>
            <a:off x="4889611" y="2337435"/>
            <a:ext cx="760143" cy="400110"/>
          </a:xfrm>
          <a:prstGeom prst="rect">
            <a:avLst/>
          </a:prstGeom>
          <a:noFill/>
        </p:spPr>
        <p:txBody>
          <a:bodyPr wrap="none" rtlCol="0">
            <a:spAutoFit/>
          </a:bodyPr>
          <a:lstStyle/>
          <a:p>
            <a:pPr algn="r">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gn="r">
              <a:lnSpc>
                <a:spcPct val="100000"/>
              </a:lnSpc>
            </a:pPr>
            <a:r>
              <a:rPr lang="en-US" b="1" dirty="0" smtClean="0">
                <a:solidFill>
                  <a:schemeClr val="accent1"/>
                </a:solidFill>
                <a:latin typeface="Arial" panose="020B0604020202020204" pitchFamily="34" charset="0"/>
                <a:cs typeface="Arial" panose="020B0604020202020204" pitchFamily="34" charset="0"/>
              </a:rPr>
              <a:t>25%</a:t>
            </a:r>
            <a:endParaRPr lang="en-US" b="1" dirty="0">
              <a:solidFill>
                <a:schemeClr val="accent1"/>
              </a:solidFill>
              <a:latin typeface="Arial" panose="020B0604020202020204" pitchFamily="34" charset="0"/>
              <a:cs typeface="Arial" panose="020B0604020202020204" pitchFamily="34" charset="0"/>
            </a:endParaRPr>
          </a:p>
        </p:txBody>
      </p:sp>
      <p:sp>
        <p:nvSpPr>
          <p:cNvPr id="48" name="Content Placeholder 4"/>
          <p:cNvSpPr txBox="1">
            <a:spLocks/>
          </p:cNvSpPr>
          <p:nvPr/>
        </p:nvSpPr>
        <p:spPr>
          <a:xfrm>
            <a:off x="6178550" y="2291394"/>
            <a:ext cx="3068638" cy="2839406"/>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A red limit of 25% was set by management to align with </a:t>
            </a:r>
            <a:r>
              <a:rPr lang="en-US" sz="1200" dirty="0">
                <a:solidFill>
                  <a:schemeClr val="tx1"/>
                </a:solidFill>
                <a:latin typeface="Arial" panose="020B0604020202020204" pitchFamily="34" charset="0"/>
                <a:ea typeface="Arial Unicode MS" pitchFamily="34" charset="-128"/>
                <a:cs typeface="Arial" panose="020B0604020202020204" pitchFamily="34" charset="0"/>
              </a:rPr>
              <a:t>rating agencies’ expectations and reviews of competitors’ positions</a:t>
            </a:r>
          </a:p>
          <a:p>
            <a:pPr marL="171450" lvl="1" indent="-171450" defTabSz="457200">
              <a:lnSpc>
                <a:spcPct val="100000"/>
              </a:lnSpc>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The amber trigger of 23% establishes an early warning indicator that the proportion of subprime assets is approaching the red limit</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Historical trend suggests that the metric ratio remain stable and current amber trigger and red limit are set appropriate level </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Since SC sub-prime contributes to ~95% of SHUSA’s sub-prime, the limits will be applicable to the total SHUSA subprime metric as well</a:t>
            </a:r>
            <a:endParaRPr lang="en-US" sz="1200" kern="0" dirty="0">
              <a:solidFill>
                <a:schemeClr val="tx1"/>
              </a:solidFill>
              <a:latin typeface="Arial" panose="020B0604020202020204" pitchFamily="34" charset="0"/>
              <a:cs typeface="Arial" panose="020B0604020202020204" pitchFamily="34" charset="0"/>
            </a:endParaRPr>
          </a:p>
        </p:txBody>
      </p:sp>
      <p:sp>
        <p:nvSpPr>
          <p:cNvPr id="50" name="TextBox 49"/>
          <p:cNvSpPr txBox="1"/>
          <p:nvPr/>
        </p:nvSpPr>
        <p:spPr>
          <a:xfrm>
            <a:off x="6178550" y="1473518"/>
            <a:ext cx="306863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grpSp>
        <p:nvGrpSpPr>
          <p:cNvPr id="51" name="Group 50"/>
          <p:cNvGrpSpPr/>
          <p:nvPr/>
        </p:nvGrpSpPr>
        <p:grpSpPr>
          <a:xfrm>
            <a:off x="348224" y="72184"/>
            <a:ext cx="2799275" cy="189008"/>
            <a:chOff x="403281" y="164517"/>
            <a:chExt cx="2799275" cy="189008"/>
          </a:xfrm>
        </p:grpSpPr>
        <p:sp>
          <p:nvSpPr>
            <p:cNvPr id="52" name="Text Box 75"/>
            <p:cNvSpPr txBox="1">
              <a:spLocks noChangeArrowheads="1"/>
            </p:cNvSpPr>
            <p:nvPr/>
          </p:nvSpPr>
          <p:spPr bwMode="gray">
            <a:xfrm>
              <a:off x="636148" y="166688"/>
              <a:ext cx="256640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noAutofit/>
            </a:bodyPr>
            <a:lstStyle/>
            <a:p>
              <a:pPr algn="l">
                <a:lnSpc>
                  <a:spcPct val="100000"/>
                </a:lnSpc>
              </a:pPr>
              <a:r>
                <a:rPr lang="en-US" sz="1200" dirty="0" smtClean="0">
                  <a:solidFill>
                    <a:schemeClr val="accent1"/>
                  </a:solidFill>
                </a:rPr>
                <a:t>Credit risk – Concentration:</a:t>
              </a:r>
              <a:r>
                <a:rPr lang="en-US" sz="1200" dirty="0">
                  <a:solidFill>
                    <a:schemeClr val="accent1"/>
                  </a:solidFill>
                </a:rPr>
                <a:t> Calibration –</a:t>
              </a:r>
              <a:r>
                <a:rPr lang="en-US" sz="1200" dirty="0" smtClean="0">
                  <a:solidFill>
                    <a:schemeClr val="accent1"/>
                  </a:solidFill>
                </a:rPr>
                <a:t> SC Subprime Assets as % of SHUSA Credit Exposure</a:t>
              </a:r>
              <a:endParaRPr lang="en-US" sz="1200" dirty="0">
                <a:solidFill>
                  <a:schemeClr val="accent1"/>
                </a:solidFill>
              </a:endParaRPr>
            </a:p>
          </p:txBody>
        </p:sp>
        <p:sp>
          <p:nvSpPr>
            <p:cNvPr id="55" name="Oval 5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Arial" charset="0"/>
                  <a:ea typeface="ＭＳ Ｐゴシック" pitchFamily="-112" charset="-128"/>
                  <a:cs typeface="ＭＳ Ｐゴシック" pitchFamily="-112" charset="-128"/>
                </a:rPr>
                <a:t>2</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34" name="Footnote"/>
          <p:cNvSpPr/>
          <p:nvPr/>
        </p:nvSpPr>
        <p:spPr bwMode="auto">
          <a:xfrm>
            <a:off x="358857" y="6140478"/>
            <a:ext cx="681400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lvl="1" algn="l">
              <a:lnSpc>
                <a:spcPct val="100000"/>
              </a:lnSpc>
              <a:spcBef>
                <a:spcPts val="0"/>
              </a:spcBef>
              <a:spcAft>
                <a:spcPts val="0"/>
              </a:spcAft>
            </a:pPr>
            <a:r>
              <a:rPr lang="en-US" sz="800" dirty="0">
                <a:sym typeface="Arial"/>
              </a:rPr>
              <a:t>Source: “</a:t>
            </a:r>
            <a:r>
              <a:rPr lang="en-GB" sz="800" dirty="0"/>
              <a:t>2016 RAS non-CCAR-linked metrics - </a:t>
            </a:r>
            <a:r>
              <a:rPr lang="en-GB" sz="800" dirty="0" smtClean="0"/>
              <a:t>SC.xlsx</a:t>
            </a:r>
            <a:r>
              <a:rPr lang="en-GB" sz="800" dirty="0"/>
              <a:t>”</a:t>
            </a:r>
            <a:r>
              <a:rPr lang="en-US" sz="800" dirty="0">
                <a:sym typeface="Arial"/>
              </a:rPr>
              <a:t> </a:t>
            </a:r>
          </a:p>
        </p:txBody>
      </p:sp>
    </p:spTree>
    <p:extLst>
      <p:ext uri="{BB962C8B-B14F-4D97-AF65-F5344CB8AC3E}">
        <p14:creationId xmlns:p14="http://schemas.microsoft.com/office/powerpoint/2010/main" val="41005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sz="quarter" idx="11"/>
          </p:nvPr>
        </p:nvSpPr>
        <p:spPr>
          <a:xfrm>
            <a:off x="348437" y="381390"/>
            <a:ext cx="8666245" cy="435610"/>
          </a:xfrm>
        </p:spPr>
        <p:txBody>
          <a:bodyPr/>
          <a:lstStyle/>
          <a:p>
            <a:endParaRPr lang="en-US" sz="1600" dirty="0"/>
          </a:p>
          <a:p>
            <a:pPr marL="457200" indent="-457200">
              <a:buAutoNum type="arabicPeriod"/>
            </a:pPr>
            <a:r>
              <a:rPr lang="en-GB" sz="1600" dirty="0" smtClean="0"/>
              <a:t>Quantitative </a:t>
            </a:r>
            <a:r>
              <a:rPr lang="en-GB" sz="1600" dirty="0"/>
              <a:t>analysis of </a:t>
            </a:r>
            <a:r>
              <a:rPr lang="en-GB" sz="1600" dirty="0" smtClean="0"/>
              <a:t>breaches</a:t>
            </a:r>
          </a:p>
          <a:p>
            <a:r>
              <a:rPr lang="en-GB" sz="1600" dirty="0" smtClean="0"/>
              <a:t>b. Calculate Amber/Red Discount: Breach discount is calculated for SHUSA and SBNA by risk stripe (Amber=.25%, Red=1% as suggested in the proposal). </a:t>
            </a:r>
            <a:endParaRPr lang="en-GB" sz="1600" dirty="0"/>
          </a:p>
          <a:p>
            <a:endParaRPr lang="en-GB"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375356076"/>
              </p:ext>
            </p:extLst>
          </p:nvPr>
        </p:nvGraphicFramePr>
        <p:xfrm>
          <a:off x="401298" y="1238441"/>
          <a:ext cx="8820339" cy="4052887"/>
        </p:xfrm>
        <a:graphic>
          <a:graphicData uri="http://schemas.openxmlformats.org/drawingml/2006/table">
            <a:tbl>
              <a:tblPr/>
              <a:tblGrid>
                <a:gridCol w="1878077"/>
                <a:gridCol w="1880016"/>
                <a:gridCol w="558766"/>
                <a:gridCol w="543245"/>
                <a:gridCol w="465640"/>
                <a:gridCol w="622791"/>
                <a:gridCol w="512203"/>
                <a:gridCol w="558766"/>
                <a:gridCol w="60512"/>
                <a:gridCol w="622791"/>
                <a:gridCol w="558766"/>
                <a:gridCol w="558766"/>
              </a:tblGrid>
              <a:tr h="140230">
                <a:tc>
                  <a:txBody>
                    <a:bodyPr/>
                    <a:lstStyle/>
                    <a:p>
                      <a:pPr algn="ctr" fontAlgn="ctr"/>
                      <a:r>
                        <a:rPr lang="en-US" sz="800" b="1" i="0" u="none" strike="noStrike" dirty="0">
                          <a:solidFill>
                            <a:srgbClr val="FFFFFF"/>
                          </a:solidFill>
                          <a:effectLst/>
                          <a:latin typeface="Calibri"/>
                        </a:rPr>
                        <a:t>MONTHLY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SHUSA RISK APPETITE MONTHLY METRICS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Entity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AMBER TRIGGER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1" i="0" u="none" strike="noStrike">
                          <a:solidFill>
                            <a:srgbClr val="FFFFFF"/>
                          </a:solidFill>
                          <a:effectLst/>
                          <a:latin typeface="Calibri"/>
                        </a:rPr>
                        <a:t>RED LIMIT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a:solidFill>
                            <a:srgbClr val="FFFFFF"/>
                          </a:solidFill>
                          <a:effectLst/>
                          <a:latin typeface="Calibri"/>
                        </a:rPr>
                        <a:t>Amber Discount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Red Discount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Total Discount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1" i="0" u="none" strike="noStrike">
                        <a:solidFill>
                          <a:srgbClr val="FFFFFF"/>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1" i="0" u="none" strike="noStrike">
                          <a:solidFill>
                            <a:srgbClr val="FFFFFF"/>
                          </a:solidFill>
                          <a:effectLst/>
                          <a:latin typeface="Calibri"/>
                        </a:rPr>
                        <a:t>Amber Discount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Red Discount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Total Discount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r>
              <a:tr h="94386">
                <a:tc rowSpan="10">
                  <a:txBody>
                    <a:bodyPr/>
                    <a:lstStyle/>
                    <a:p>
                      <a:pPr algn="ctr" fontAlgn="ctr"/>
                      <a:r>
                        <a:rPr lang="en-US" sz="800" b="1" i="0" u="none" strike="noStrike">
                          <a:solidFill>
                            <a:srgbClr val="000000"/>
                          </a:solidFill>
                          <a:effectLst/>
                          <a:latin typeface="Calibri"/>
                        </a:rPr>
                        <a:t>1. Capital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Calibri"/>
                        </a:rPr>
                        <a:t>*SHUSA Common Equity Tier 1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8541">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Tier 1 Risk-based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86296">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Total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137534">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Tier 1 Leverage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140230">
                <a:tc vMerge="1">
                  <a:txBody>
                    <a:bodyPr/>
                    <a:lstStyle/>
                    <a:p>
                      <a:endParaRPr lang="en-US"/>
                    </a:p>
                  </a:txBody>
                  <a:tcPr/>
                </a:tc>
                <a:tc>
                  <a:txBody>
                    <a:bodyPr/>
                    <a:lstStyle/>
                    <a:p>
                      <a:pPr algn="l" rtl="0" fontAlgn="ctr"/>
                      <a:r>
                        <a:rPr lang="en-US" sz="800" b="0" i="0" u="none" strike="noStrike">
                          <a:solidFill>
                            <a:srgbClr val="000000"/>
                          </a:solidFill>
                          <a:effectLst/>
                          <a:latin typeface="Calibri"/>
                        </a:rPr>
                        <a:t>SHUSA Tangible Common Equity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107869">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Common Equity Tier 1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Tier 1 Risk-based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Total Capital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Tier 1 Leverage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541">
                <a:tc vMerge="1">
                  <a:txBody>
                    <a:bodyPr/>
                    <a:lstStyle/>
                    <a:p>
                      <a:endParaRPr lang="en-US"/>
                    </a:p>
                  </a:txBody>
                  <a:tcPr/>
                </a:tc>
                <a:tc>
                  <a:txBody>
                    <a:bodyPr/>
                    <a:lstStyle/>
                    <a:p>
                      <a:pPr algn="l" rtl="0" fontAlgn="ctr"/>
                      <a:r>
                        <a:rPr lang="en-US" sz="800" b="0" i="0" u="none" strike="noStrike">
                          <a:solidFill>
                            <a:srgbClr val="000000"/>
                          </a:solidFill>
                          <a:effectLst/>
                          <a:latin typeface="Calibri"/>
                        </a:rPr>
                        <a:t>SBNA Tangible Common Equity Ratio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9.65%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148">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45">
                <a:tc rowSpan="13">
                  <a:txBody>
                    <a:bodyPr/>
                    <a:lstStyle/>
                    <a:p>
                      <a:pPr algn="ctr" fontAlgn="ctr"/>
                      <a:r>
                        <a:rPr lang="en-US" sz="800" b="1" i="0" u="none" strike="noStrike">
                          <a:solidFill>
                            <a:srgbClr val="000000"/>
                          </a:solidFill>
                          <a:effectLst/>
                          <a:latin typeface="Calibri"/>
                        </a:rPr>
                        <a:t>2. Credit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Calibri"/>
                        </a:rPr>
                        <a:t>NCO SBNA Retail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1689">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small Busniess Banking+Busniess Banking+Auto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0.90%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C&amp;I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CRE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NCO SBNA GBM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0.40%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1.5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rtl="0" fontAlgn="ctr"/>
                      <a:r>
                        <a:rPr lang="en-US" sz="800" b="0" i="0" u="none" strike="noStrike">
                          <a:solidFill>
                            <a:srgbClr val="000000"/>
                          </a:solidFill>
                          <a:effectLst/>
                          <a:latin typeface="Calibri"/>
                        </a:rPr>
                        <a:t>60+ SBNA Retail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7.50%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1689">
                <a:tc vMerge="1">
                  <a:txBody>
                    <a:bodyPr/>
                    <a:lstStyle/>
                    <a:p>
                      <a:endParaRPr lang="en-US"/>
                    </a:p>
                  </a:txBody>
                  <a:tcPr/>
                </a:tc>
                <a:tc>
                  <a:txBody>
                    <a:bodyPr/>
                    <a:lstStyle/>
                    <a:p>
                      <a:pPr algn="l" fontAlgn="ctr"/>
                      <a:r>
                        <a:rPr lang="en-US" sz="800" b="0" i="0" u="none" strike="noStrike">
                          <a:solidFill>
                            <a:srgbClr val="000000"/>
                          </a:solidFill>
                          <a:effectLst/>
                          <a:latin typeface="Calibri"/>
                        </a:rPr>
                        <a:t># of counterparties with Santander &lt; 5.0 and exposure&gt;$100MM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3829">
                <a:tc vMerge="1">
                  <a:txBody>
                    <a:bodyPr/>
                    <a:lstStyle/>
                    <a:p>
                      <a:endParaRPr lang="en-US"/>
                    </a:p>
                  </a:txBody>
                  <a:tcPr/>
                </a:tc>
                <a:tc rowSpan="2">
                  <a:txBody>
                    <a:bodyPr/>
                    <a:lstStyle/>
                    <a:p>
                      <a:pPr algn="l" fontAlgn="ctr"/>
                      <a:r>
                        <a:rPr lang="en-US" sz="800" b="0" i="0" u="none" strike="noStrike">
                          <a:solidFill>
                            <a:srgbClr val="000000"/>
                          </a:solidFill>
                          <a:effectLst/>
                          <a:latin typeface="Calibri"/>
                        </a:rPr>
                        <a:t>Industry exposure (by OCC group) (B)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Calibri"/>
                        </a:rPr>
                        <a:t>$4.50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rowSpan="2">
                  <a:txBody>
                    <a:bodyPr/>
                    <a:lstStyle/>
                    <a:p>
                      <a:pPr algn="ctr" fontAlgn="ctr"/>
                      <a:r>
                        <a:rPr lang="en-US" sz="800" b="0" i="0" u="none" strike="noStrike">
                          <a:solidFill>
                            <a:srgbClr val="000000"/>
                          </a:solidFill>
                          <a:effectLst/>
                          <a:latin typeface="Calibri"/>
                        </a:rPr>
                        <a:t>$5.00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753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5845">
                <a:tc vMerge="1">
                  <a:txBody>
                    <a:bodyPr/>
                    <a:lstStyle/>
                    <a:p>
                      <a:endParaRPr lang="en-US"/>
                    </a:p>
                  </a:txBody>
                  <a:tcPr/>
                </a:tc>
                <a:tc>
                  <a:txBody>
                    <a:bodyPr/>
                    <a:lstStyle/>
                    <a:p>
                      <a:pPr algn="l" fontAlgn="ctr"/>
                      <a:r>
                        <a:rPr lang="en-US" sz="800" b="0" i="0" u="none" strike="noStrike">
                          <a:solidFill>
                            <a:srgbClr val="000000"/>
                          </a:solidFill>
                          <a:effectLst/>
                          <a:latin typeface="Calibri"/>
                        </a:rPr>
                        <a:t>CRE exposure (excl. Multifamily) (B)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$10.50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fontAlgn="ctr"/>
                      <a:r>
                        <a:rPr lang="en-US" sz="800" b="0" i="0" u="none" strike="noStrike">
                          <a:solidFill>
                            <a:srgbClr val="000000"/>
                          </a:solidFill>
                          <a:effectLst/>
                          <a:latin typeface="Calibri"/>
                        </a:rPr>
                        <a:t>Multifamily exposure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1.25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1.25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fontAlgn="ctr"/>
                      <a:r>
                        <a:rPr lang="en-US" sz="800" b="0" i="0" u="none" strike="noStrike">
                          <a:solidFill>
                            <a:srgbClr val="000000"/>
                          </a:solidFill>
                          <a:effectLst/>
                          <a:latin typeface="Calibri"/>
                        </a:rPr>
                        <a:t>Single onligor exposure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$500MM</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541">
                <a:tc vMerge="1">
                  <a:txBody>
                    <a:bodyPr/>
                    <a:lstStyle/>
                    <a:p>
                      <a:endParaRPr lang="en-US"/>
                    </a:p>
                  </a:txBody>
                  <a:tcPr/>
                </a:tc>
                <a:tc>
                  <a:txBody>
                    <a:bodyPr/>
                    <a:lstStyle/>
                    <a:p>
                      <a:pPr algn="l" fontAlgn="ctr"/>
                      <a:r>
                        <a:rPr lang="en-US" sz="800" b="0" i="0" u="none" strike="noStrike">
                          <a:solidFill>
                            <a:srgbClr val="000000"/>
                          </a:solidFill>
                          <a:effectLst/>
                          <a:latin typeface="Calibri"/>
                        </a:rPr>
                        <a:t>Top 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 / 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$7.0B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$8.0B</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5991225" y="1000125"/>
            <a:ext cx="1266825" cy="224677"/>
          </a:xfrm>
          <a:prstGeom prst="rect">
            <a:avLst/>
          </a:prstGeom>
          <a:noFill/>
        </p:spPr>
        <p:txBody>
          <a:bodyPr wrap="square" rtlCol="0">
            <a:spAutoFit/>
          </a:bodyPr>
          <a:lstStyle/>
          <a:p>
            <a:r>
              <a:rPr lang="en-US" b="1" dirty="0" smtClean="0"/>
              <a:t>SHUSA</a:t>
            </a:r>
            <a:endParaRPr lang="en-US" b="1" dirty="0"/>
          </a:p>
        </p:txBody>
      </p:sp>
      <p:sp>
        <p:nvSpPr>
          <p:cNvPr id="7" name="TextBox 6"/>
          <p:cNvSpPr txBox="1"/>
          <p:nvPr/>
        </p:nvSpPr>
        <p:spPr>
          <a:xfrm>
            <a:off x="7734300" y="1000125"/>
            <a:ext cx="1266825" cy="224677"/>
          </a:xfrm>
          <a:prstGeom prst="rect">
            <a:avLst/>
          </a:prstGeom>
          <a:noFill/>
        </p:spPr>
        <p:txBody>
          <a:bodyPr wrap="square" rtlCol="0">
            <a:spAutoFit/>
          </a:bodyPr>
          <a:lstStyle/>
          <a:p>
            <a:r>
              <a:rPr lang="en-US" b="1" dirty="0" smtClean="0"/>
              <a:t>SBNA</a:t>
            </a:r>
            <a:endParaRPr lang="en-US" b="1" dirty="0"/>
          </a:p>
        </p:txBody>
      </p:sp>
    </p:spTree>
    <p:extLst>
      <p:ext uri="{BB962C8B-B14F-4D97-AF65-F5344CB8AC3E}">
        <p14:creationId xmlns:p14="http://schemas.microsoft.com/office/powerpoint/2010/main" val="767920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5204639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46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3</a:t>
            </a:r>
            <a:r>
              <a:rPr lang="en-GB" dirty="0" smtClean="0">
                <a:solidFill>
                  <a:schemeClr val="accent1"/>
                </a:solidFill>
              </a:rPr>
              <a:t>. </a:t>
            </a:r>
            <a:r>
              <a:rPr lang="en-GB" dirty="0"/>
              <a:t>Residual value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352945606"/>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tx1"/>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tx1"/>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38145566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Residual value risk</a:t>
            </a:r>
            <a:endParaRPr lang="en-GB" b="0" dirty="0"/>
          </a:p>
        </p:txBody>
      </p:sp>
      <p:sp>
        <p:nvSpPr>
          <p:cNvPr id="14" name="Footnote"/>
          <p:cNvSpPr/>
          <p:nvPr/>
        </p:nvSpPr>
        <p:spPr bwMode="auto">
          <a:xfrm>
            <a:off x="361805" y="6133697"/>
            <a:ext cx="562668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228600" indent="-228600" algn="l">
              <a:lnSpc>
                <a:spcPct val="100000"/>
              </a:lnSpc>
              <a:buFont typeface="+mj-lt"/>
              <a:buAutoNum type="arabicPeriod"/>
            </a:pPr>
            <a:r>
              <a:rPr lang="en-US" sz="800" dirty="0" smtClean="0">
                <a:latin typeface="Arial"/>
                <a:sym typeface="Arial"/>
              </a:rPr>
              <a:t>Abbreviation </a:t>
            </a:r>
            <a:r>
              <a:rPr lang="en-US" sz="800" dirty="0">
                <a:latin typeface="Arial"/>
                <a:sym typeface="Arial"/>
              </a:rPr>
              <a:t>for Contract Residual less Incentives and </a:t>
            </a:r>
            <a:r>
              <a:rPr lang="en-US" sz="800" dirty="0" smtClean="0">
                <a:latin typeface="Arial"/>
                <a:sym typeface="Arial"/>
              </a:rPr>
              <a:t>Tax</a:t>
            </a:r>
            <a:endParaRPr lang="en-US" sz="800" dirty="0">
              <a:latin typeface="Arial"/>
              <a:sym typeface="Arial"/>
            </a:endParaRPr>
          </a:p>
        </p:txBody>
      </p:sp>
      <p:grpSp>
        <p:nvGrpSpPr>
          <p:cNvPr id="17" name="Group 16"/>
          <p:cNvGrpSpPr/>
          <p:nvPr/>
        </p:nvGrpSpPr>
        <p:grpSpPr>
          <a:xfrm>
            <a:off x="361805" y="72184"/>
            <a:ext cx="2576457" cy="189008"/>
            <a:chOff x="403281" y="164517"/>
            <a:chExt cx="2576457" cy="189008"/>
          </a:xfrm>
        </p:grpSpPr>
        <p:sp>
          <p:nvSpPr>
            <p:cNvPr id="18" name="Text Box 75"/>
            <p:cNvSpPr txBox="1">
              <a:spLocks noChangeArrowheads="1"/>
            </p:cNvSpPr>
            <p:nvPr/>
          </p:nvSpPr>
          <p:spPr bwMode="gray">
            <a:xfrm>
              <a:off x="636148" y="166688"/>
              <a:ext cx="234359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a:t>
              </a:r>
              <a:r>
                <a:rPr lang="en-US" sz="1200" dirty="0" smtClean="0">
                  <a:solidFill>
                    <a:schemeClr val="accent1"/>
                  </a:solidFill>
                </a:rPr>
                <a:t>Limit overview</a:t>
              </a:r>
              <a:endParaRPr lang="en-US" sz="1200" dirty="0">
                <a:solidFill>
                  <a:schemeClr val="accent1"/>
                </a:solidFill>
              </a:endParaRPr>
            </a:p>
          </p:txBody>
        </p:sp>
        <p:sp>
          <p:nvSpPr>
            <p:cNvPr id="27" name="Oval 2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3" name="Table 12"/>
          <p:cNvGraphicFramePr>
            <a:graphicFrameLocks noGrp="1"/>
          </p:cNvGraphicFramePr>
          <p:nvPr>
            <p:extLst>
              <p:ext uri="{D42A27DB-BD31-4B8C-83A1-F6EECF244321}">
                <p14:modId xmlns:p14="http://schemas.microsoft.com/office/powerpoint/2010/main" val="3303576312"/>
              </p:ext>
            </p:extLst>
          </p:nvPr>
        </p:nvGraphicFramePr>
        <p:xfrm>
          <a:off x="357765" y="1460694"/>
          <a:ext cx="8826832" cy="981456"/>
        </p:xfrm>
        <a:graphic>
          <a:graphicData uri="http://schemas.openxmlformats.org/drawingml/2006/table">
            <a:tbl>
              <a:tblPr firstRow="1" bandRow="1">
                <a:tableStyleId>{2D5ABB26-0587-4C30-8999-92F81FD0307C}</a:tableStyleId>
              </a:tblPr>
              <a:tblGrid>
                <a:gridCol w="832452"/>
                <a:gridCol w="1303174"/>
                <a:gridCol w="698501"/>
                <a:gridCol w="861138"/>
                <a:gridCol w="861138"/>
                <a:gridCol w="861138"/>
                <a:gridCol w="861138"/>
                <a:gridCol w="861138"/>
                <a:gridCol w="1687015"/>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a:txBody>
                    <a:bodyPr/>
                    <a:lstStyle/>
                    <a:p>
                      <a:r>
                        <a:rPr lang="en-US" sz="1000" b="1" dirty="0" smtClean="0">
                          <a:latin typeface="Arial" panose="020B0604020202020204" pitchFamily="34" charset="0"/>
                          <a:cs typeface="Arial" panose="020B0604020202020204" pitchFamily="34" charset="0"/>
                        </a:rPr>
                        <a:t>Residual value risk</a:t>
                      </a:r>
                      <a:endParaRPr lang="en-US" sz="1000" b="1" dirty="0">
                        <a:latin typeface="Arial" panose="020B0604020202020204" pitchFamily="34" charset="0"/>
                        <a:cs typeface="Arial" panose="020B0604020202020204" pitchFamily="34" charset="0"/>
                      </a:endParaRPr>
                    </a:p>
                  </a:txBody>
                  <a:tcPr marL="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Net Residual</a:t>
                      </a:r>
                      <a:r>
                        <a:rPr lang="en-US" sz="1000" b="0" i="0" kern="1200" baseline="0" dirty="0" smtClean="0">
                          <a:solidFill>
                            <a:schemeClr val="tx1"/>
                          </a:solidFill>
                          <a:latin typeface="Arial" panose="020B0604020202020204" pitchFamily="34" charset="0"/>
                          <a:ea typeface="+mn-ea"/>
                          <a:cs typeface="Arial" panose="020B0604020202020204" pitchFamily="34" charset="0"/>
                        </a:rPr>
                        <a:t> Risk/ CRLIT</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SC</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2.26%</a:t>
                      </a: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&gt;=-3.0%</a:t>
                      </a:r>
                      <a:endParaRPr lang="en-US" sz="1000" dirty="0">
                        <a:latin typeface="Arial" panose="020B0604020202020204" pitchFamily="34" charset="0"/>
                        <a:cs typeface="Arial" panose="020B0604020202020204" pitchFamily="34" charset="0"/>
                      </a:endParaRPr>
                    </a:p>
                  </a:txBody>
                  <a:tcPr marL="18288" marR="18288" marT="18288" marB="18288"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&gt;=-5.0%</a:t>
                      </a: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&gt;=-5.0%</a:t>
                      </a:r>
                      <a:endParaRPr lang="en-US" sz="100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&gt;=-9.0%</a:t>
                      </a:r>
                    </a:p>
                  </a:txBody>
                  <a:tcPr marL="45720" marR="45720"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More conservative as the change puts the limit closer to an implied ROA of 2.5%.</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6" name="Group 15"/>
          <p:cNvGrpSpPr/>
          <p:nvPr/>
        </p:nvGrpSpPr>
        <p:grpSpPr>
          <a:xfrm>
            <a:off x="7297794" y="5829182"/>
            <a:ext cx="1859483" cy="311777"/>
            <a:chOff x="7297794" y="5829182"/>
            <a:chExt cx="1859483" cy="311777"/>
          </a:xfrm>
        </p:grpSpPr>
        <p:sp>
          <p:nvSpPr>
            <p:cNvPr id="20" name="TextBox 19"/>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2" name="TextBox 21"/>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53610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Residual </a:t>
            </a:r>
            <a:r>
              <a:rPr lang="en-US" sz="2000" dirty="0"/>
              <a:t>value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3371824858"/>
              </p:ext>
            </p:extLst>
          </p:nvPr>
        </p:nvGraphicFramePr>
        <p:xfrm>
          <a:off x="360998" y="1460500"/>
          <a:ext cx="8821737" cy="904240"/>
        </p:xfrm>
        <a:graphic>
          <a:graphicData uri="http://schemas.openxmlformats.org/drawingml/2006/table">
            <a:tbl>
              <a:tblPr firstRow="1" bandRow="1">
                <a:tableStyleId>{839DD9DD-9E6C-4910-8AC0-68ADFF6A6AFC}</a:tableStyleId>
              </a:tblPr>
              <a:tblGrid>
                <a:gridCol w="2077402"/>
                <a:gridCol w="1544320"/>
                <a:gridCol w="5200015"/>
              </a:tblGrid>
              <a:tr h="159448">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r h="159448">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Net Residual</a:t>
                      </a:r>
                      <a:r>
                        <a:rPr lang="en-US" sz="1100" b="0" i="0" kern="1200" baseline="0" dirty="0" smtClean="0">
                          <a:solidFill>
                            <a:schemeClr val="tx1"/>
                          </a:solidFill>
                          <a:latin typeface="Arial" panose="020B0604020202020204" pitchFamily="34" charset="0"/>
                          <a:ea typeface="+mn-ea"/>
                          <a:cs typeface="Arial" panose="020B0604020202020204" pitchFamily="34" charset="0"/>
                        </a:rPr>
                        <a:t> Risk/CRLIT</a:t>
                      </a:r>
                      <a:r>
                        <a:rPr lang="en-US" sz="1100" b="0" i="0" kern="1200" baseline="30000" dirty="0" smtClean="0">
                          <a:solidFill>
                            <a:schemeClr val="tx1"/>
                          </a:solidFill>
                          <a:latin typeface="Arial" panose="020B0604020202020204" pitchFamily="34" charset="0"/>
                          <a:ea typeface="+mn-ea"/>
                          <a:cs typeface="Arial" panose="020B0604020202020204" pitchFamily="34" charset="0"/>
                        </a:rPr>
                        <a:t>1</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sym typeface="Wingdings"/>
                        </a:rPr>
                        <a:t>SC</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strike="noStrike" kern="1200" dirty="0" smtClean="0">
                          <a:solidFill>
                            <a:schemeClr val="tx1"/>
                          </a:solidFill>
                          <a:latin typeface="Arial" panose="020B0604020202020204" pitchFamily="34" charset="0"/>
                          <a:ea typeface="+mn-ea"/>
                          <a:cs typeface="Arial" panose="020B0604020202020204" pitchFamily="34" charset="0"/>
                        </a:rPr>
                        <a:t>This metric</a:t>
                      </a:r>
                      <a:r>
                        <a:rPr lang="en-US" sz="1100" i="0" strike="noStrike" kern="1200" baseline="0" dirty="0" smtClean="0">
                          <a:solidFill>
                            <a:schemeClr val="tx1"/>
                          </a:solidFill>
                          <a:latin typeface="Arial" panose="020B0604020202020204" pitchFamily="34" charset="0"/>
                          <a:ea typeface="+mn-ea"/>
                          <a:cs typeface="Arial" panose="020B0604020202020204" pitchFamily="34" charset="0"/>
                        </a:rPr>
                        <a:t> is a</a:t>
                      </a:r>
                      <a:r>
                        <a:rPr lang="en-US" sz="1100" i="0" strike="noStrike" kern="1200" dirty="0" smtClean="0">
                          <a:solidFill>
                            <a:schemeClr val="tx1"/>
                          </a:solidFill>
                          <a:latin typeface="Arial" panose="020B0604020202020204" pitchFamily="34" charset="0"/>
                          <a:ea typeface="+mn-ea"/>
                          <a:cs typeface="Arial" panose="020B0604020202020204" pitchFamily="34" charset="0"/>
                        </a:rPr>
                        <a:t> stressed ratios used to monitor potential residual value changes resulting from movement in market conditions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strike="noStrike" kern="1200" dirty="0" smtClean="0">
                          <a:solidFill>
                            <a:schemeClr val="tx1"/>
                          </a:solidFill>
                          <a:latin typeface="Arial" panose="020B0604020202020204" pitchFamily="34" charset="0"/>
                          <a:ea typeface="+mn-ea"/>
                          <a:cs typeface="Arial" panose="020B0604020202020204" pitchFamily="34" charset="0"/>
                        </a:rPr>
                        <a:t>This metric provides Auto-specific</a:t>
                      </a:r>
                      <a:r>
                        <a:rPr lang="en-US" sz="1100" i="0" strike="noStrike" kern="1200" baseline="0" dirty="0" smtClean="0">
                          <a:solidFill>
                            <a:schemeClr val="tx1"/>
                          </a:solidFill>
                          <a:latin typeface="Arial" panose="020B0604020202020204" pitchFamily="34" charset="0"/>
                          <a:ea typeface="+mn-ea"/>
                          <a:cs typeface="Arial" panose="020B0604020202020204" pitchFamily="34" charset="0"/>
                        </a:rPr>
                        <a:t> stresses</a:t>
                      </a:r>
                      <a:endParaRPr lang="en-US" sz="1100" i="0" strike="noStrike" kern="1200" dirty="0" smtClean="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8" name="Group 7"/>
          <p:cNvGrpSpPr/>
          <p:nvPr/>
        </p:nvGrpSpPr>
        <p:grpSpPr>
          <a:xfrm>
            <a:off x="361805" y="72184"/>
            <a:ext cx="2671035" cy="189008"/>
            <a:chOff x="403281" y="164517"/>
            <a:chExt cx="2671035" cy="189008"/>
          </a:xfrm>
        </p:grpSpPr>
        <p:sp>
          <p:nvSpPr>
            <p:cNvPr id="12" name="Text Box 75"/>
            <p:cNvSpPr txBox="1">
              <a:spLocks noChangeArrowheads="1"/>
            </p:cNvSpPr>
            <p:nvPr/>
          </p:nvSpPr>
          <p:spPr bwMode="gray">
            <a:xfrm>
              <a:off x="636148" y="166688"/>
              <a:ext cx="243816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a:t>
              </a:r>
              <a:r>
                <a:rPr lang="en-US" sz="1200" dirty="0" smtClean="0">
                  <a:solidFill>
                    <a:schemeClr val="accent1"/>
                  </a:solidFill>
                </a:rPr>
                <a:t>Metric selection</a:t>
              </a:r>
              <a:endParaRPr lang="en-US" sz="1200" dirty="0">
                <a:solidFill>
                  <a:schemeClr val="accent1"/>
                </a:solidFill>
              </a:endParaRP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9" name="Footnote"/>
          <p:cNvSpPr/>
          <p:nvPr/>
        </p:nvSpPr>
        <p:spPr bwMode="auto">
          <a:xfrm>
            <a:off x="361804" y="6158606"/>
            <a:ext cx="8820489"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AutoNum type="arabicPeriod"/>
            </a:pPr>
            <a:r>
              <a:rPr lang="en-US" sz="800" dirty="0"/>
              <a:t>CRLIT: Contract Residual less Incentives &amp; </a:t>
            </a:r>
            <a:r>
              <a:rPr lang="en-US" sz="800" dirty="0" smtClean="0"/>
              <a:t>Tax</a:t>
            </a:r>
            <a:endParaRPr lang="en-US" sz="800" dirty="0"/>
          </a:p>
        </p:txBody>
      </p:sp>
    </p:spTree>
    <p:extLst>
      <p:ext uri="{BB962C8B-B14F-4D97-AF65-F5344CB8AC3E}">
        <p14:creationId xmlns:p14="http://schemas.microsoft.com/office/powerpoint/2010/main" val="2575204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5289871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2072"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7" name="Rectangle 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US" dirty="0" smtClean="0">
              <a:solidFill>
                <a:schemeClr val="tx1"/>
              </a:solidFill>
              <a:latin typeface="Arial"/>
              <a:cs typeface="Arial"/>
              <a:sym typeface="Arial"/>
            </a:endParaRPr>
          </a:p>
        </p:txBody>
      </p:sp>
      <p:cxnSp>
        <p:nvCxnSpPr>
          <p:cNvPr id="25" name="Straight Connector 24"/>
          <p:cNvCxnSpPr/>
          <p:nvPr/>
        </p:nvCxnSpPr>
        <p:spPr>
          <a:xfrm>
            <a:off x="4785678" y="1449705"/>
            <a:ext cx="0" cy="4366304"/>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62868" y="2114613"/>
            <a:ext cx="4096703" cy="3554819"/>
          </a:xfrm>
          <a:prstGeom prst="rect">
            <a:avLst/>
          </a:prstGeom>
          <a:noFill/>
        </p:spPr>
        <p:txBody>
          <a:bodyPr wrap="square" lIns="0" tIns="0" rIns="0" bIns="0" rtlCol="0">
            <a:spAutoFit/>
          </a:bodyPr>
          <a:lstStyle/>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kern="0" dirty="0" smtClean="0">
                <a:solidFill>
                  <a:srgbClr val="000000"/>
                </a:solidFill>
                <a:latin typeface="Arial" panose="020B0604020202020204" pitchFamily="34" charset="0"/>
                <a:cs typeface="Arial" panose="020B0604020202020204" pitchFamily="34" charset="0"/>
              </a:rPr>
              <a:t>U</a:t>
            </a: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sing an internal ROA model, SC compared lifetime expected return of lease assets (lifetime ROA) to </a:t>
            </a:r>
            <a:r>
              <a:rPr lang="en-US" sz="1100" kern="0" dirty="0">
                <a:solidFill>
                  <a:srgbClr val="000000"/>
                </a:solidFill>
                <a:latin typeface="Arial" panose="020B0604020202020204" pitchFamily="34" charset="0"/>
                <a:cs typeface="Arial" panose="020B0604020202020204" pitchFamily="34" charset="0"/>
              </a:rPr>
              <a:t>CRLIT </a:t>
            </a:r>
            <a:r>
              <a:rPr lang="en-US" sz="1100" kern="0" dirty="0" smtClean="0">
                <a:solidFill>
                  <a:srgbClr val="000000"/>
                </a:solidFill>
                <a:latin typeface="Arial" panose="020B0604020202020204" pitchFamily="34" charset="0"/>
                <a:cs typeface="Arial" panose="020B0604020202020204" pitchFamily="34" charset="0"/>
              </a:rPr>
              <a:t>as of </a:t>
            </a:r>
            <a:r>
              <a:rPr lang="en-US" sz="1100" kern="0" dirty="0">
                <a:solidFill>
                  <a:srgbClr val="000000"/>
                </a:solidFill>
                <a:latin typeface="Arial" panose="020B0604020202020204" pitchFamily="34" charset="0"/>
                <a:cs typeface="Arial" panose="020B0604020202020204" pitchFamily="34" charset="0"/>
              </a:rPr>
              <a:t>May 2015 </a:t>
            </a: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This was translated to a shortfall analysis to show the break-even point, and thus select a limit</a:t>
            </a: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Given the shortfall analysis, management determined that -5% would be an appropriate red limit</a:t>
            </a:r>
          </a:p>
          <a:p>
            <a:pPr marL="171450" marR="0" lvl="0" indent="-17145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kern="0" dirty="0" smtClean="0">
                <a:solidFill>
                  <a:srgbClr val="000000"/>
                </a:solidFill>
                <a:latin typeface="Arial" panose="020B0604020202020204" pitchFamily="34" charset="0"/>
                <a:cs typeface="Arial" panose="020B0604020202020204" pitchFamily="34" charset="0"/>
              </a:rPr>
              <a:t>A buffer of 2% was used to create the Amber trigger of -3%, which results in an implied ROA close to the 2.5% target</a:t>
            </a:r>
            <a:endParaRPr kumimoji="0" lang="en-US" sz="11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46" name="Table 45"/>
          <p:cNvGraphicFramePr>
            <a:graphicFrameLocks noGrp="1"/>
          </p:cNvGraphicFramePr>
          <p:nvPr>
            <p:extLst>
              <p:ext uri="{D42A27DB-BD31-4B8C-83A1-F6EECF244321}">
                <p14:modId xmlns:p14="http://schemas.microsoft.com/office/powerpoint/2010/main" val="1208038407"/>
              </p:ext>
            </p:extLst>
          </p:nvPr>
        </p:nvGraphicFramePr>
        <p:xfrm>
          <a:off x="366713" y="5256687"/>
          <a:ext cx="4096703" cy="508141"/>
        </p:xfrm>
        <a:graphic>
          <a:graphicData uri="http://schemas.openxmlformats.org/drawingml/2006/table">
            <a:tbl>
              <a:tblPr firstRow="1" bandRow="1"/>
              <a:tblGrid>
                <a:gridCol w="1894525"/>
                <a:gridCol w="1101089"/>
                <a:gridCol w="1101089"/>
              </a:tblGrid>
              <a:tr h="203059">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000" b="0" i="0" kern="1200" dirty="0" smtClean="0">
                        <a:solidFill>
                          <a:schemeClr val="tx1"/>
                        </a:solidFill>
                        <a:latin typeface="Arial" panose="020B0604020202020204" pitchFamily="34" charset="0"/>
                        <a:ea typeface="+mn-ea"/>
                        <a:cs typeface="Arial" panose="020B0604020202020204" pitchFamily="34" charset="0"/>
                      </a:endParaRPr>
                    </a:p>
                  </a:txBody>
                  <a:tcPr anchor="ctr">
                    <a:lnL w="190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bg1"/>
                          </a:solidFill>
                          <a:latin typeface="Arial" panose="020B0604020202020204" pitchFamily="34" charset="0"/>
                          <a:ea typeface="+mn-ea"/>
                          <a:cs typeface="Arial" panose="020B0604020202020204" pitchFamily="34" charset="0"/>
                        </a:rPr>
                        <a:t>Red limit</a:t>
                      </a:r>
                      <a:endParaRPr lang="en-US" sz="1000" b="1" i="0" kern="1200" dirty="0">
                        <a:solidFill>
                          <a:schemeClr val="bg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6430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Net Residual Risk / CRLIT</a:t>
                      </a:r>
                    </a:p>
                  </a:txBody>
                  <a:tcPr anchor="ctr">
                    <a:lnL w="1905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-3.00%</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-5.00%</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0000">
                        <a:lumMod val="20000"/>
                        <a:lumOff val="80000"/>
                      </a:srgbClr>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508655213"/>
              </p:ext>
            </p:extLst>
          </p:nvPr>
        </p:nvGraphicFramePr>
        <p:xfrm>
          <a:off x="5132387" y="3438259"/>
          <a:ext cx="4096704" cy="1127760"/>
        </p:xfrm>
        <a:graphic>
          <a:graphicData uri="http://schemas.openxmlformats.org/drawingml/2006/table">
            <a:tbl>
              <a:tblPr firstRow="1" bandRow="1"/>
              <a:tblGrid>
                <a:gridCol w="1365568"/>
                <a:gridCol w="1365568"/>
                <a:gridCol w="1365568"/>
              </a:tblGrid>
              <a:tr h="253189">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Assumed shortfall level ($M)</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Shortfall as % of CRLIT</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Arial"/>
                        </a:defRPr>
                      </a:lvl1pPr>
                      <a:lvl2pPr marL="457200" algn="l" defTabSz="457200" rtl="0" eaLnBrk="1" latinLnBrk="0" hangingPunct="1">
                        <a:defRPr sz="1800" b="1" kern="1200">
                          <a:solidFill>
                            <a:schemeClr val="tx1"/>
                          </a:solidFill>
                          <a:latin typeface="Arial"/>
                        </a:defRPr>
                      </a:lvl2pPr>
                      <a:lvl3pPr marL="914400" algn="l" defTabSz="457200" rtl="0" eaLnBrk="1" latinLnBrk="0" hangingPunct="1">
                        <a:defRPr sz="1800" b="1" kern="1200">
                          <a:solidFill>
                            <a:schemeClr val="tx1"/>
                          </a:solidFill>
                          <a:latin typeface="Arial"/>
                        </a:defRPr>
                      </a:lvl3pPr>
                      <a:lvl4pPr marL="1371600" algn="l" defTabSz="457200" rtl="0" eaLnBrk="1" latinLnBrk="0" hangingPunct="1">
                        <a:defRPr sz="1800" b="1" kern="1200">
                          <a:solidFill>
                            <a:schemeClr val="tx1"/>
                          </a:solidFill>
                          <a:latin typeface="Arial"/>
                        </a:defRPr>
                      </a:lvl4pPr>
                      <a:lvl5pPr marL="1828800" algn="l" defTabSz="457200" rtl="0" eaLnBrk="1" latinLnBrk="0" hangingPunct="1">
                        <a:defRPr sz="1800" b="1" kern="1200">
                          <a:solidFill>
                            <a:schemeClr val="tx1"/>
                          </a:solidFill>
                          <a:latin typeface="Arial"/>
                        </a:defRPr>
                      </a:lvl5pPr>
                      <a:lvl6pPr marL="2286000" algn="l" defTabSz="457200" rtl="0" eaLnBrk="1" latinLnBrk="0" hangingPunct="1">
                        <a:defRPr sz="1800" b="1" kern="1200">
                          <a:solidFill>
                            <a:schemeClr val="tx1"/>
                          </a:solidFill>
                          <a:latin typeface="Arial"/>
                        </a:defRPr>
                      </a:lvl6pPr>
                      <a:lvl7pPr marL="2743200" algn="l" defTabSz="457200" rtl="0" eaLnBrk="1" latinLnBrk="0" hangingPunct="1">
                        <a:defRPr sz="1800" b="1" kern="1200">
                          <a:solidFill>
                            <a:schemeClr val="tx1"/>
                          </a:solidFill>
                          <a:latin typeface="Arial"/>
                        </a:defRPr>
                      </a:lvl7pPr>
                      <a:lvl8pPr marL="3200400" algn="l" defTabSz="457200" rtl="0" eaLnBrk="1" latinLnBrk="0" hangingPunct="1">
                        <a:defRPr sz="1800" b="1" kern="1200">
                          <a:solidFill>
                            <a:schemeClr val="tx1"/>
                          </a:solidFill>
                          <a:latin typeface="Arial"/>
                        </a:defRPr>
                      </a:lvl8pPr>
                      <a:lvl9pPr marL="3657600" algn="l" defTabSz="457200" rtl="0" eaLnBrk="1" latinLnBrk="0" hangingPunct="1">
                        <a:defRPr sz="1800" b="1"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1" i="0" kern="1200" dirty="0" smtClean="0">
                          <a:solidFill>
                            <a:schemeClr val="tx1"/>
                          </a:solidFill>
                          <a:latin typeface="Arial" panose="020B0604020202020204" pitchFamily="34" charset="0"/>
                          <a:ea typeface="+mn-ea"/>
                          <a:cs typeface="Arial" panose="020B0604020202020204" pitchFamily="34" charset="0"/>
                        </a:rPr>
                        <a:t>Implied portfolio ROA</a:t>
                      </a:r>
                      <a:endParaRPr lang="en-US" sz="1000" b="1"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3.1%</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213</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5%</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1.5%</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r h="1558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413</a:t>
                      </a:r>
                    </a:p>
                  </a:txBody>
                  <a:tcPr anchor="ctr">
                    <a:lnL w="12700" cap="flat" cmpd="sng" algn="ctr">
                      <a:noFill/>
                      <a:prstDash val="solid"/>
                      <a:round/>
                      <a:headEnd type="none" w="med" len="med"/>
                      <a:tailEnd type="none" w="med" len="med"/>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10%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a:noFill/>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0.0%</a:t>
                      </a:r>
                      <a:endParaRPr lang="en-US" sz="1000" b="0" i="0" kern="1200" dirty="0">
                        <a:solidFill>
                          <a:schemeClr val="tx1"/>
                        </a:solidFill>
                        <a:latin typeface="Arial" panose="020B0604020202020204" pitchFamily="34" charset="0"/>
                        <a:ea typeface="+mn-ea"/>
                        <a:cs typeface="Arial" panose="020B0604020202020204" pitchFamily="34" charset="0"/>
                      </a:endParaRPr>
                    </a:p>
                  </a:txBody>
                  <a:tcPr anchor="ctr">
                    <a:lnL>
                      <a:noFill/>
                    </a:lnL>
                    <a:lnR w="12700" cap="flat" cmpd="sng" algn="ctr">
                      <a:no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Rectangle 47"/>
          <p:cNvSpPr/>
          <p:nvPr/>
        </p:nvSpPr>
        <p:spPr bwMode="auto">
          <a:xfrm>
            <a:off x="5431632" y="2576062"/>
            <a:ext cx="3459262" cy="347591"/>
          </a:xfrm>
          <a:prstGeom prst="rect">
            <a:avLst/>
          </a:prstGeom>
          <a:solidFill>
            <a:srgbClr val="FF0000">
              <a:lumMod val="20000"/>
              <a:lumOff val="80000"/>
            </a:srgb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Lifetime </a:t>
            </a:r>
            <a:r>
              <a:rPr kumimoji="0" lang="en-US" b="0" i="0" u="none" strike="noStrike" kern="0" cap="none" spc="0" normalizeH="0" baseline="0" noProof="0" dirty="0" err="1"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ROA</a:t>
            </a:r>
            <a:r>
              <a:rPr kumimoji="0" lang="en-US"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 as % of CRLIT = ($413/$4,190) = </a:t>
            </a:r>
            <a:r>
              <a:rPr kumimoji="0" lang="en-US" b="1"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itchFamily="-112" charset="-128"/>
                <a:cs typeface="Arial" panose="020B0604020202020204" pitchFamily="34" charset="0"/>
              </a:rPr>
              <a:t>10%</a:t>
            </a:r>
          </a:p>
        </p:txBody>
      </p:sp>
      <p:graphicFrame>
        <p:nvGraphicFramePr>
          <p:cNvPr id="36" name="Object 35"/>
          <p:cNvGraphicFramePr>
            <a:graphicFrameLocks/>
          </p:cNvGraphicFramePr>
          <p:nvPr>
            <p:custDataLst>
              <p:tags r:id="rId4"/>
            </p:custDataLst>
            <p:extLst>
              <p:ext uri="{D42A27DB-BD31-4B8C-83A1-F6EECF244321}">
                <p14:modId xmlns:p14="http://schemas.microsoft.com/office/powerpoint/2010/main" val="341241210"/>
              </p:ext>
            </p:extLst>
          </p:nvPr>
        </p:nvGraphicFramePr>
        <p:xfrm>
          <a:off x="266700" y="2019300"/>
          <a:ext cx="4238557" cy="2590890"/>
        </p:xfrm>
        <a:graphic>
          <a:graphicData uri="http://schemas.openxmlformats.org/presentationml/2006/ole">
            <mc:AlternateContent xmlns:mc="http://schemas.openxmlformats.org/markup-compatibility/2006">
              <mc:Choice xmlns:v="urn:schemas-microsoft-com:vml" Requires="v">
                <p:oleObj spid="_x0000_s382073" name="Chart" r:id="rId23" imgW="4238557" imgH="2590890" progId="MSGraph.Chart.8">
                  <p:embed followColorScheme="full"/>
                </p:oleObj>
              </mc:Choice>
              <mc:Fallback>
                <p:oleObj name="Chart" r:id="rId23" imgW="4238557" imgH="2590890" progId="MSGraph.Chart.8">
                  <p:embed followColorScheme="full"/>
                  <p:pic>
                    <p:nvPicPr>
                      <p:cNvPr id="0" name=""/>
                      <p:cNvPicPr/>
                      <p:nvPr/>
                    </p:nvPicPr>
                    <p:blipFill>
                      <a:blip r:embed="rId24"/>
                      <a:stretch>
                        <a:fillRect/>
                      </a:stretch>
                    </p:blipFill>
                    <p:spPr>
                      <a:xfrm>
                        <a:off x="266700" y="2019300"/>
                        <a:ext cx="4238557" cy="2590890"/>
                      </a:xfrm>
                      <a:prstGeom prst="rect">
                        <a:avLst/>
                      </a:prstGeom>
                    </p:spPr>
                  </p:pic>
                </p:oleObj>
              </mc:Fallback>
            </mc:AlternateContent>
          </a:graphicData>
        </a:graphic>
      </p:graphicFrame>
      <p:sp>
        <p:nvSpPr>
          <p:cNvPr id="38" name="Text Placeholder 43"/>
          <p:cNvSpPr>
            <a:spLocks noGrp="1"/>
          </p:cNvSpPr>
          <p:nvPr>
            <p:custDataLst>
              <p:tags r:id="rId5"/>
            </p:custDataLst>
          </p:nvPr>
        </p:nvSpPr>
        <p:spPr bwMode="auto">
          <a:xfrm>
            <a:off x="3203575" y="4479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4CCE878-E321-45A7-8693-B7E174D283AD}" type="datetime'N''''''''''''''''''''''''''o''''''''''''''''''v-''''1''5'''">
              <a:rPr lang="en-US" sz="1000">
                <a:latin typeface="Arial"/>
                <a:cs typeface="Arial"/>
                <a:sym typeface="Arial"/>
              </a:rPr>
              <a:pPr/>
              <a:t>Nov-15</a:t>
            </a:fld>
            <a:endParaRPr lang="en-US" sz="1000" dirty="0">
              <a:latin typeface="Arial"/>
              <a:cs typeface="Arial"/>
              <a:sym typeface="Arial"/>
            </a:endParaRPr>
          </a:p>
        </p:txBody>
      </p:sp>
      <p:sp>
        <p:nvSpPr>
          <p:cNvPr id="39" name="Text Placeholder 45"/>
          <p:cNvSpPr>
            <a:spLocks noGrp="1"/>
          </p:cNvSpPr>
          <p:nvPr>
            <p:custDataLst>
              <p:tags r:id="rId6"/>
            </p:custDataLst>
          </p:nvPr>
        </p:nvSpPr>
        <p:spPr bwMode="auto">
          <a:xfrm>
            <a:off x="3738563" y="4479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F2BB9CE5-8C12-49A9-A35E-CCDCF81B0320}" type="datetime'Jan''''''''''''''''-''''''''''16'''''''''''''''''''''">
              <a:rPr lang="en-US" sz="1000">
                <a:latin typeface="Arial"/>
                <a:cs typeface="Arial"/>
                <a:sym typeface="Arial"/>
              </a:rPr>
              <a:pPr/>
              <a:t>Jan-16</a:t>
            </a:fld>
            <a:endParaRPr lang="en-US" sz="1000" dirty="0">
              <a:latin typeface="Arial"/>
              <a:cs typeface="Arial"/>
              <a:sym typeface="Arial"/>
            </a:endParaRPr>
          </a:p>
        </p:txBody>
      </p:sp>
      <p:sp>
        <p:nvSpPr>
          <p:cNvPr id="40" name="Text Placeholder 37"/>
          <p:cNvSpPr>
            <a:spLocks noGrp="1"/>
          </p:cNvSpPr>
          <p:nvPr>
            <p:custDataLst>
              <p:tags r:id="rId7"/>
            </p:custDataLst>
          </p:nvPr>
        </p:nvSpPr>
        <p:spPr bwMode="auto">
          <a:xfrm>
            <a:off x="1614488" y="4479925"/>
            <a:ext cx="2952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59CBC03-D411-4AB9-A0FC-E8A53C6397A9}" type="datetime'M''''''''''''''''''a''''''y''''''''''-''1''''''''5'''''">
              <a:rPr lang="en-US" sz="1000">
                <a:latin typeface="Arial"/>
                <a:cs typeface="Arial"/>
                <a:sym typeface="Arial"/>
              </a:rPr>
              <a:pPr/>
              <a:t>May-15</a:t>
            </a:fld>
            <a:endParaRPr lang="en-US" sz="1000" dirty="0">
              <a:latin typeface="Arial"/>
              <a:cs typeface="Arial"/>
              <a:sym typeface="Arial"/>
            </a:endParaRPr>
          </a:p>
        </p:txBody>
      </p:sp>
      <p:sp>
        <p:nvSpPr>
          <p:cNvPr id="49" name="Text Placeholder 35"/>
          <p:cNvSpPr>
            <a:spLocks noGrp="1"/>
          </p:cNvSpPr>
          <p:nvPr>
            <p:custDataLst>
              <p:tags r:id="rId8"/>
            </p:custDataLst>
          </p:nvPr>
        </p:nvSpPr>
        <p:spPr bwMode="auto">
          <a:xfrm>
            <a:off x="1101725" y="4479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5D21A77-D7CD-4E91-B201-8F776326D790}" type="datetime'''M''''''''''''''''''a''''r''''''''''''''''''-1''''''5'''">
              <a:rPr lang="en-US" sz="1000">
                <a:latin typeface="Arial"/>
                <a:cs typeface="Arial"/>
                <a:sym typeface="Arial"/>
              </a:rPr>
              <a:pPr/>
              <a:t>Mar-15</a:t>
            </a:fld>
            <a:endParaRPr lang="en-US" sz="1000" dirty="0">
              <a:latin typeface="Arial"/>
              <a:cs typeface="Arial"/>
              <a:sym typeface="Arial"/>
            </a:endParaRPr>
          </a:p>
        </p:txBody>
      </p:sp>
      <p:sp>
        <p:nvSpPr>
          <p:cNvPr id="56" name="Text Placeholder 34"/>
          <p:cNvSpPr>
            <a:spLocks noGrp="1"/>
          </p:cNvSpPr>
          <p:nvPr>
            <p:custDataLst>
              <p:tags r:id="rId9"/>
            </p:custDataLst>
          </p:nvPr>
        </p:nvSpPr>
        <p:spPr bwMode="auto">
          <a:xfrm>
            <a:off x="585788" y="4479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58A6E8B-BC97-49EC-B749-999C468D1C61}" type="datetime'J''''''''a''''''n''''''-''''1''''''5'''''''''''''''''''">
              <a:rPr lang="en-US" sz="1000">
                <a:latin typeface="Arial"/>
                <a:cs typeface="Arial"/>
                <a:sym typeface="Arial"/>
              </a:rPr>
              <a:pPr/>
              <a:t>Jan-15</a:t>
            </a:fld>
            <a:endParaRPr lang="en-US" sz="1000" dirty="0">
              <a:latin typeface="Arial"/>
              <a:cs typeface="Arial"/>
              <a:sym typeface="Arial"/>
            </a:endParaRPr>
          </a:p>
        </p:txBody>
      </p:sp>
      <p:sp>
        <p:nvSpPr>
          <p:cNvPr id="58" name="Text Placeholder 41"/>
          <p:cNvSpPr>
            <a:spLocks noGrp="1"/>
          </p:cNvSpPr>
          <p:nvPr>
            <p:custDataLst>
              <p:tags r:id="rId10"/>
            </p:custDataLst>
          </p:nvPr>
        </p:nvSpPr>
        <p:spPr bwMode="auto">
          <a:xfrm>
            <a:off x="2679700" y="4479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46AF10-AE5C-4512-86EB-7F3C4B3FBC8C}" type="datetime'''''''''''''''''''''''Se''''p''''''''-1''''''5'''''''''''''">
              <a:rPr lang="en-US" sz="1000">
                <a:latin typeface="Arial"/>
                <a:cs typeface="Arial"/>
                <a:sym typeface="Arial"/>
              </a:rPr>
              <a:pPr/>
              <a:t>Sep-15</a:t>
            </a:fld>
            <a:endParaRPr lang="en-US" sz="1000" dirty="0">
              <a:latin typeface="Arial"/>
              <a:cs typeface="Arial"/>
              <a:sym typeface="Arial"/>
            </a:endParaRPr>
          </a:p>
        </p:txBody>
      </p:sp>
      <p:sp>
        <p:nvSpPr>
          <p:cNvPr id="60" name="Text Placeholder 39"/>
          <p:cNvSpPr>
            <a:spLocks noGrp="1"/>
          </p:cNvSpPr>
          <p:nvPr>
            <p:custDataLst>
              <p:tags r:id="rId11"/>
            </p:custDataLst>
          </p:nvPr>
        </p:nvSpPr>
        <p:spPr bwMode="auto">
          <a:xfrm>
            <a:off x="2178050" y="44799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1A0A56A-655C-4182-8AD5-1729F4221174}" type="datetime'J''''''u''''''''''''''''l-''''1''''''''''''''''''''''''5'''''">
              <a:rPr lang="en-US" sz="1000">
                <a:latin typeface="Arial"/>
                <a:cs typeface="Arial"/>
                <a:sym typeface="Arial"/>
              </a:rPr>
              <a:pPr/>
              <a:t>Jul-15</a:t>
            </a:fld>
            <a:endParaRPr lang="en-US" sz="1000" dirty="0">
              <a:latin typeface="Arial"/>
              <a:cs typeface="Arial"/>
              <a:sym typeface="Arial"/>
            </a:endParaRPr>
          </a:p>
        </p:txBody>
      </p:sp>
      <p:sp>
        <p:nvSpPr>
          <p:cNvPr id="61" name="Text Placeholder 47"/>
          <p:cNvSpPr>
            <a:spLocks noGrp="1"/>
          </p:cNvSpPr>
          <p:nvPr>
            <p:custDataLst>
              <p:tags r:id="rId12"/>
            </p:custDataLst>
          </p:nvPr>
        </p:nvSpPr>
        <p:spPr bwMode="auto">
          <a:xfrm>
            <a:off x="4254500" y="4479925"/>
            <a:ext cx="2746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513AC89-96EF-45FD-870F-06D15F40D63C}" type="datetime'''''''''M''''''ar''''''-''''''''''''''''''1''''''6'''''''">
              <a:rPr lang="en-US" sz="1000">
                <a:latin typeface="Arial"/>
                <a:cs typeface="Arial"/>
                <a:sym typeface="Arial"/>
              </a:rPr>
              <a:pPr/>
              <a:t>Mar-16</a:t>
            </a:fld>
            <a:endParaRPr lang="en-US" sz="1000" dirty="0">
              <a:latin typeface="Arial"/>
              <a:cs typeface="Arial"/>
              <a:sym typeface="Arial"/>
            </a:endParaRPr>
          </a:p>
        </p:txBody>
      </p:sp>
      <p:cxnSp>
        <p:nvCxnSpPr>
          <p:cNvPr id="62" name="Straight Connector 61"/>
          <p:cNvCxnSpPr/>
          <p:nvPr>
            <p:custDataLst>
              <p:tags r:id="rId13"/>
            </p:custDataLst>
          </p:nvPr>
        </p:nvCxnSpPr>
        <p:spPr bwMode="gray">
          <a:xfrm>
            <a:off x="398463" y="4984750"/>
            <a:ext cx="328613" cy="0"/>
          </a:xfrm>
          <a:prstGeom prst="line">
            <a:avLst/>
          </a:prstGeom>
          <a:ln w="19050">
            <a:solidFill>
              <a:srgbClr val="41A4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4"/>
            </p:custDataLst>
          </p:nvPr>
        </p:nvCxnSpPr>
        <p:spPr bwMode="gray">
          <a:xfrm>
            <a:off x="2794000" y="4984750"/>
            <a:ext cx="328613" cy="0"/>
          </a:xfrm>
          <a:prstGeom prst="line">
            <a:avLst/>
          </a:prstGeom>
          <a:ln w="28575">
            <a:solidFill>
              <a:srgbClr val="FFBF2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5"/>
            </p:custDataLst>
          </p:nvPr>
        </p:nvCxnSpPr>
        <p:spPr bwMode="gray">
          <a:xfrm>
            <a:off x="3676650" y="4984750"/>
            <a:ext cx="328613" cy="0"/>
          </a:xfrm>
          <a:prstGeom prst="line">
            <a:avLst/>
          </a:prstGeom>
          <a:ln w="28575">
            <a:solidFill>
              <a:srgbClr val="EB03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 Placeholder 6719"/>
          <p:cNvSpPr>
            <a:spLocks noGrp="1"/>
          </p:cNvSpPr>
          <p:nvPr>
            <p:custDataLst>
              <p:tags r:id="rId16"/>
            </p:custDataLst>
          </p:nvPr>
        </p:nvSpPr>
        <p:spPr bwMode="auto">
          <a:xfrm>
            <a:off x="3173413" y="4914900"/>
            <a:ext cx="401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2C146C17-D67A-48C7-A3A7-C2876855087D}" type="datetime'Tr''''''''''''''''''''''i''''''''''''''g''''''g''''''''''er'''">
              <a:rPr lang="en-US" sz="1000">
                <a:latin typeface="Arial"/>
                <a:cs typeface="Arial"/>
                <a:sym typeface="Arial"/>
              </a:rPr>
              <a:pPr/>
              <a:t>Trigger</a:t>
            </a:fld>
            <a:endParaRPr lang="en-GB" sz="1000" dirty="0">
              <a:latin typeface="Arial"/>
              <a:cs typeface="Arial"/>
              <a:sym typeface="Arial"/>
            </a:endParaRPr>
          </a:p>
        </p:txBody>
      </p:sp>
      <p:sp>
        <p:nvSpPr>
          <p:cNvPr id="67" name="Text Placeholder 6720"/>
          <p:cNvSpPr>
            <a:spLocks noGrp="1"/>
          </p:cNvSpPr>
          <p:nvPr>
            <p:custDataLst>
              <p:tags r:id="rId17"/>
            </p:custDataLst>
          </p:nvPr>
        </p:nvSpPr>
        <p:spPr bwMode="auto">
          <a:xfrm>
            <a:off x="777875" y="4914900"/>
            <a:ext cx="19145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5480AB0A-B1CE-44FF-801A-1EC7CDB02FCA}" type="datetime'Historic''al'' N''''et re''sidual r''''isk''/CR''L''I''''T'">
              <a:rPr lang="en-US" sz="1000">
                <a:latin typeface="Arial"/>
                <a:cs typeface="Arial"/>
                <a:sym typeface="Arial"/>
              </a:rPr>
              <a:pPr/>
              <a:t>Historical Net residual risk/CRLIT</a:t>
            </a:fld>
            <a:r>
              <a:rPr lang="en-US" sz="1000" baseline="30000" smtClean="0">
                <a:latin typeface="Arial"/>
                <a:cs typeface="Arial"/>
                <a:sym typeface="Arial"/>
              </a:rPr>
              <a:t>1</a:t>
            </a:r>
            <a:endParaRPr lang="en-GB" sz="1000" dirty="0">
              <a:latin typeface="Arial"/>
              <a:cs typeface="Arial"/>
              <a:sym typeface="Arial"/>
            </a:endParaRPr>
          </a:p>
        </p:txBody>
      </p:sp>
      <p:sp>
        <p:nvSpPr>
          <p:cNvPr id="68" name="Text Placeholder 6715"/>
          <p:cNvSpPr>
            <a:spLocks noGrp="1"/>
          </p:cNvSpPr>
          <p:nvPr>
            <p:custDataLst>
              <p:tags r:id="rId18"/>
            </p:custDataLst>
          </p:nvPr>
        </p:nvSpPr>
        <p:spPr bwMode="auto">
          <a:xfrm>
            <a:off x="4056063" y="4914900"/>
            <a:ext cx="26828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180000" indent="-180000" algn="l" rtl="0" eaLnBrk="1" fontAlgn="base" hangingPunct="1">
              <a:spcBef>
                <a:spcPts val="700"/>
              </a:spcBef>
              <a:spcAft>
                <a:spcPts val="0"/>
              </a:spcAft>
              <a:buChar char="•"/>
              <a:defRPr sz="1400">
                <a:solidFill>
                  <a:schemeClr val="tx1"/>
                </a:solidFill>
                <a:latin typeface="+mn-lt"/>
                <a:ea typeface="+mn-ea"/>
                <a:cs typeface="+mn-cs"/>
                <a:sym typeface="+mn-lt"/>
              </a:defRPr>
            </a:lvl1pPr>
            <a:lvl2pPr marL="360000" indent="-180000" algn="l" rtl="0" eaLnBrk="1" fontAlgn="base" hangingPunct="1">
              <a:spcBef>
                <a:spcPts val="300"/>
              </a:spcBef>
              <a:spcAft>
                <a:spcPts val="0"/>
              </a:spcAft>
              <a:buFont typeface="Arial" charset="0"/>
              <a:buChar char="–"/>
              <a:defRPr sz="1400" baseline="0">
                <a:solidFill>
                  <a:schemeClr val="tx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400">
                <a:solidFill>
                  <a:schemeClr val="tx1"/>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400">
                <a:solidFill>
                  <a:schemeClr val="tx1"/>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indent="0">
              <a:lnSpc>
                <a:spcPct val="100000"/>
              </a:lnSpc>
              <a:spcBef>
                <a:spcPct val="0"/>
              </a:spcBef>
              <a:spcAft>
                <a:spcPct val="0"/>
              </a:spcAft>
              <a:buNone/>
            </a:pPr>
            <a:fld id="{B3E8C98E-DB8C-48BF-AA8A-502C2FB0DE0A}" type="datetime'''''''L''''''''''''''''''''''''''i''m''''''''''i''''t'">
              <a:rPr lang="en-US" sz="1000">
                <a:latin typeface="Arial"/>
                <a:cs typeface="Arial"/>
                <a:sym typeface="Arial"/>
              </a:rPr>
              <a:pPr/>
              <a:t>Limit</a:t>
            </a:fld>
            <a:endParaRPr lang="en-GB" sz="1000" dirty="0">
              <a:latin typeface="Arial"/>
              <a:cs typeface="Arial"/>
              <a:sym typeface="Arial"/>
            </a:endParaRPr>
          </a:p>
        </p:txBody>
      </p:sp>
      <p:sp>
        <p:nvSpPr>
          <p:cNvPr id="41" name="TextBox 40"/>
          <p:cNvSpPr txBox="1"/>
          <p:nvPr/>
        </p:nvSpPr>
        <p:spPr>
          <a:xfrm>
            <a:off x="3879149" y="3589210"/>
            <a:ext cx="762894" cy="224677"/>
          </a:xfrm>
          <a:prstGeom prst="rect">
            <a:avLst/>
          </a:prstGeom>
          <a:noFill/>
        </p:spPr>
        <p:txBody>
          <a:bodyPr wrap="square" rtlCol="0">
            <a:spAutoFit/>
          </a:bodyPr>
          <a:lstStyle/>
          <a:p>
            <a:r>
              <a:rPr lang="en-US" b="1" dirty="0" smtClean="0">
                <a:solidFill>
                  <a:srgbClr val="FFC000"/>
                </a:solidFill>
              </a:rPr>
              <a:t>-3%</a:t>
            </a:r>
            <a:endParaRPr lang="en-US" b="1" dirty="0">
              <a:solidFill>
                <a:srgbClr val="FFC000"/>
              </a:solidFill>
            </a:endParaRPr>
          </a:p>
        </p:txBody>
      </p:sp>
      <p:sp>
        <p:nvSpPr>
          <p:cNvPr id="42" name="TextBox 41"/>
          <p:cNvSpPr txBox="1"/>
          <p:nvPr/>
        </p:nvSpPr>
        <p:spPr>
          <a:xfrm>
            <a:off x="3900274" y="4125592"/>
            <a:ext cx="762894" cy="224677"/>
          </a:xfrm>
          <a:prstGeom prst="rect">
            <a:avLst/>
          </a:prstGeom>
          <a:noFill/>
        </p:spPr>
        <p:txBody>
          <a:bodyPr wrap="square" rtlCol="0">
            <a:spAutoFit/>
          </a:bodyPr>
          <a:lstStyle/>
          <a:p>
            <a:r>
              <a:rPr lang="en-US" b="1" dirty="0" smtClean="0">
                <a:solidFill>
                  <a:srgbClr val="FF0000"/>
                </a:solidFill>
              </a:rPr>
              <a:t>-5%</a:t>
            </a:r>
            <a:endParaRPr lang="en-US" b="1" dirty="0">
              <a:solidFill>
                <a:srgbClr val="FF0000"/>
              </a:solidFill>
            </a:endParaRPr>
          </a:p>
        </p:txBody>
      </p:sp>
      <p:sp>
        <p:nvSpPr>
          <p:cNvPr id="37" name="Text Placeholder 3"/>
          <p:cNvSpPr>
            <a:spLocks noGrp="1"/>
          </p:cNvSpPr>
          <p:nvPr>
            <p:ph sz="quarter" idx="11"/>
          </p:nvPr>
        </p:nvSpPr>
        <p:spPr>
          <a:xfrm>
            <a:off x="348437" y="452510"/>
            <a:ext cx="8666245" cy="435610"/>
          </a:xfrm>
        </p:spPr>
        <p:txBody>
          <a:bodyPr/>
          <a:lstStyle/>
          <a:p>
            <a:r>
              <a:rPr lang="en-US" dirty="0"/>
              <a:t>Calibration: </a:t>
            </a:r>
            <a:r>
              <a:rPr lang="en-US" b="0" dirty="0"/>
              <a:t>Net Residual </a:t>
            </a:r>
            <a:r>
              <a:rPr lang="en-US" b="0" dirty="0" smtClean="0"/>
              <a:t>Risk/</a:t>
            </a:r>
            <a:r>
              <a:rPr lang="en-US" b="0" dirty="0" err="1" smtClean="0"/>
              <a:t>CRLIT</a:t>
            </a:r>
            <a:endParaRPr lang="en-GB" b="0" dirty="0"/>
          </a:p>
        </p:txBody>
      </p:sp>
      <p:sp>
        <p:nvSpPr>
          <p:cNvPr id="43" name="Text Placeholder 1"/>
          <p:cNvSpPr txBox="1">
            <a:spLocks/>
          </p:cNvSpPr>
          <p:nvPr/>
        </p:nvSpPr>
        <p:spPr bwMode="gray">
          <a:xfrm>
            <a:off x="5104395" y="1465079"/>
            <a:ext cx="4114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Calibration approach</a:t>
            </a:r>
            <a:endParaRPr kumimoji="0" lang="en-GB" sz="1400" b="0" i="0" u="none" strike="noStrike" kern="0" cap="none" spc="0" normalizeH="0" baseline="0" noProof="0" dirty="0">
              <a:ln>
                <a:noFill/>
              </a:ln>
              <a:solidFill>
                <a:srgbClr val="FF0000"/>
              </a:solidFill>
              <a:effectLst/>
              <a:uLnTx/>
              <a:uFillTx/>
              <a:latin typeface="Arial"/>
              <a:ea typeface="+mn-ea"/>
              <a:cs typeface="+mn-cs"/>
              <a:sym typeface="+mn-lt"/>
            </a:endParaRPr>
          </a:p>
        </p:txBody>
      </p:sp>
      <p:sp>
        <p:nvSpPr>
          <p:cNvPr id="44" name="Text Placeholder 3"/>
          <p:cNvSpPr txBox="1">
            <a:spLocks/>
          </p:cNvSpPr>
          <p:nvPr/>
        </p:nvSpPr>
        <p:spPr bwMode="gray">
          <a:xfrm>
            <a:off x="366325" y="1465079"/>
            <a:ext cx="40811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smtClean="0">
                <a:ln>
                  <a:noFill/>
                </a:ln>
                <a:solidFill>
                  <a:srgbClr val="FF0000"/>
                </a:solidFill>
                <a:effectLst/>
                <a:uLnTx/>
                <a:uFillTx/>
                <a:latin typeface="Arial"/>
                <a:sym typeface="+mn-lt"/>
              </a:rPr>
              <a:t>Historical</a:t>
            </a:r>
            <a:r>
              <a:rPr kumimoji="0" lang="en-US" sz="1400" b="1" i="0" u="none" strike="noStrike" kern="0" cap="none" spc="0" normalizeH="0" noProof="0" dirty="0" smtClean="0">
                <a:ln>
                  <a:noFill/>
                </a:ln>
                <a:solidFill>
                  <a:srgbClr val="FF0000"/>
                </a:solidFill>
                <a:effectLst/>
                <a:uLnTx/>
                <a:uFillTx/>
                <a:latin typeface="Arial"/>
                <a:sym typeface="+mn-lt"/>
              </a:rPr>
              <a:t> </a:t>
            </a:r>
            <a:r>
              <a:rPr lang="en-US" sz="1400" kern="0" dirty="0" smtClean="0">
                <a:solidFill>
                  <a:srgbClr val="FF0000"/>
                </a:solidFill>
                <a:latin typeface="Arial"/>
              </a:rPr>
              <a:t>ratio </a:t>
            </a:r>
            <a:r>
              <a:rPr kumimoji="0" lang="en-US" sz="1400" b="1" i="0" u="none" strike="noStrike" kern="0" cap="none" spc="0" normalizeH="0" noProof="0" dirty="0" smtClean="0">
                <a:ln>
                  <a:noFill/>
                </a:ln>
                <a:solidFill>
                  <a:srgbClr val="FF0000"/>
                </a:solidFill>
                <a:effectLst/>
                <a:uLnTx/>
                <a:uFillTx/>
                <a:latin typeface="Arial"/>
                <a:sym typeface="+mn-lt"/>
              </a:rPr>
              <a:t>values</a:t>
            </a:r>
            <a:endParaRPr kumimoji="0" lang="en-US" sz="1400" b="1" i="0" u="none" strike="noStrike" kern="0" cap="none" spc="0" normalizeH="0" baseline="0" noProof="0" dirty="0" smtClean="0">
              <a:ln>
                <a:noFill/>
              </a:ln>
              <a:solidFill>
                <a:srgbClr val="FF0000"/>
              </a:solidFill>
              <a:effectLst/>
              <a:uLnTx/>
              <a:uFillTx/>
              <a:latin typeface="Arial"/>
              <a:sym typeface="+mn-lt"/>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sym typeface="+mn-lt"/>
              </a:rPr>
              <a:t>vs. 2016 trigger and limit</a:t>
            </a:r>
            <a:endParaRPr kumimoji="0" lang="en-GB" sz="1400" b="0" i="0" u="none" strike="noStrike" kern="0" cap="none" spc="0" normalizeH="0" baseline="0" noProof="0" dirty="0">
              <a:ln>
                <a:noFill/>
              </a:ln>
              <a:solidFill>
                <a:srgbClr val="FF0000"/>
              </a:solidFill>
              <a:effectLst/>
              <a:uLnTx/>
              <a:uFillTx/>
              <a:latin typeface="Arial"/>
              <a:sym typeface="+mn-lt"/>
            </a:endParaRPr>
          </a:p>
        </p:txBody>
      </p:sp>
      <p:grpSp>
        <p:nvGrpSpPr>
          <p:cNvPr id="51" name="Group 50"/>
          <p:cNvGrpSpPr/>
          <p:nvPr/>
        </p:nvGrpSpPr>
        <p:grpSpPr>
          <a:xfrm>
            <a:off x="361805" y="72184"/>
            <a:ext cx="4213124" cy="189008"/>
            <a:chOff x="403281" y="164517"/>
            <a:chExt cx="4213124" cy="189008"/>
          </a:xfrm>
        </p:grpSpPr>
        <p:sp>
          <p:nvSpPr>
            <p:cNvPr id="52" name="Text Box 75"/>
            <p:cNvSpPr txBox="1">
              <a:spLocks noChangeArrowheads="1"/>
            </p:cNvSpPr>
            <p:nvPr/>
          </p:nvSpPr>
          <p:spPr bwMode="gray">
            <a:xfrm>
              <a:off x="636148" y="166688"/>
              <a:ext cx="3980257"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Residual value risk: Calibration – Net Residual </a:t>
              </a:r>
              <a:r>
                <a:rPr lang="en-US" sz="1200" dirty="0" smtClean="0">
                  <a:solidFill>
                    <a:schemeClr val="accent1"/>
                  </a:solidFill>
                </a:rPr>
                <a:t>Risk/CRLIT</a:t>
              </a:r>
              <a:endParaRPr lang="en-US" sz="1200" dirty="0">
                <a:solidFill>
                  <a:schemeClr val="accent1"/>
                </a:solidFill>
              </a:endParaRPr>
            </a:p>
          </p:txBody>
        </p:sp>
        <p:sp>
          <p:nvSpPr>
            <p:cNvPr id="53" name="Oval 5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3</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54" name="Footnote"/>
          <p:cNvSpPr/>
          <p:nvPr/>
        </p:nvSpPr>
        <p:spPr bwMode="auto">
          <a:xfrm>
            <a:off x="361804" y="6035496"/>
            <a:ext cx="8820489" cy="22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a:buAutoNum type="arabicPeriod"/>
            </a:pPr>
            <a:r>
              <a:rPr lang="en-US" sz="800" dirty="0"/>
              <a:t>CRLIT: Contract Residual less Incentives &amp; Tax</a:t>
            </a:r>
          </a:p>
          <a:p>
            <a:pPr marL="0" lvl="1" algn="l">
              <a:lnSpc>
                <a:spcPct val="100000"/>
              </a:lnSpc>
              <a:spcBef>
                <a:spcPts val="0"/>
              </a:spcBef>
              <a:spcAft>
                <a:spcPts val="0"/>
              </a:spcAft>
            </a:pPr>
            <a:r>
              <a:rPr lang="en-US" sz="800" dirty="0">
                <a:sym typeface="Arial"/>
              </a:rPr>
              <a:t>Source: “</a:t>
            </a:r>
            <a:r>
              <a:rPr lang="en-GB" sz="800" dirty="0"/>
              <a:t>2016 RAS non-CCAR-linked metrics - SC.xlsx”</a:t>
            </a:r>
            <a:r>
              <a:rPr lang="en-US" sz="800" dirty="0">
                <a:sym typeface="Arial"/>
              </a:rPr>
              <a:t> </a:t>
            </a:r>
          </a:p>
        </p:txBody>
      </p:sp>
    </p:spTree>
    <p:extLst>
      <p:ext uri="{BB962C8B-B14F-4D97-AF65-F5344CB8AC3E}">
        <p14:creationId xmlns:p14="http://schemas.microsoft.com/office/powerpoint/2010/main" val="190534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119038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56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4</a:t>
            </a:r>
            <a:r>
              <a:rPr lang="en-GB" dirty="0" smtClean="0">
                <a:solidFill>
                  <a:schemeClr val="accent1"/>
                </a:solidFill>
              </a:rPr>
              <a:t>. </a:t>
            </a:r>
            <a:r>
              <a:rPr lang="en-GB" dirty="0" smtClean="0"/>
              <a:t>Liquidity/funding </a:t>
            </a:r>
            <a:r>
              <a:rPr lang="en-GB" dirty="0"/>
              <a:t>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290893" tIns="36576" rIns="91440" bIns="36576" anchor="ctr"/>
          <a:lstStyle/>
          <a:p>
            <a:pPr algn="ctr">
              <a:tabLst>
                <a:tab pos="517525" algn="r"/>
              </a:tabLst>
            </a:pPr>
            <a:r>
              <a:rPr lang="en-US" altLang="zh-CN" sz="1000" b="1" dirty="0" smtClean="0">
                <a:ea typeface="SimSun" pitchFamily="2" charset="-122"/>
              </a:rPr>
              <a:t>Liquidity/ funding risk</a:t>
            </a:r>
            <a:endParaRPr lang="en-US" altLang="zh-CN" sz="1000" b="1" dirty="0">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659491177"/>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tx1"/>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tx1"/>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t>
                      </a:r>
                      <a:r>
                        <a:rPr lang="en-US" sz="900" b="0" i="0" kern="1200" dirty="0" smtClean="0">
                          <a:solidFill>
                            <a:schemeClr val="tx1"/>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W</a:t>
                      </a:r>
                      <a:r>
                        <a:rPr lang="en-US" sz="900" b="0" i="0" u="none" strike="noStrike" dirty="0" smtClean="0">
                          <a:solidFill>
                            <a:schemeClr val="tx1"/>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tx1"/>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tx1"/>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3032358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a:t>Liquidity/funding risk</a:t>
            </a:r>
            <a:endParaRPr lang="en-GB" b="0" dirty="0"/>
          </a:p>
        </p:txBody>
      </p:sp>
      <p:sp>
        <p:nvSpPr>
          <p:cNvPr id="14" name="Footnote"/>
          <p:cNvSpPr/>
          <p:nvPr/>
        </p:nvSpPr>
        <p:spPr bwMode="auto">
          <a:xfrm>
            <a:off x="359942" y="6155546"/>
            <a:ext cx="5626680" cy="1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2713" indent="-112713" algn="l" eaLnBrk="1" hangingPunct="1">
              <a:buFont typeface="+mj-lt"/>
              <a:buAutoNum type="arabicPeriod"/>
            </a:pPr>
            <a:r>
              <a:rPr lang="en-US" sz="800" dirty="0" smtClean="0">
                <a:latin typeface="Arial"/>
                <a:ea typeface="ＭＳ Ｐゴシック"/>
                <a:sym typeface="Arial"/>
              </a:rPr>
              <a:t>As </a:t>
            </a:r>
            <a:r>
              <a:rPr lang="en-US" sz="800" dirty="0">
                <a:latin typeface="Arial"/>
                <a:ea typeface="ＭＳ Ｐゴシック"/>
                <a:sym typeface="Arial"/>
              </a:rPr>
              <a:t>of February 2016. Metric is on a 2-month lag</a:t>
            </a:r>
          </a:p>
        </p:txBody>
      </p:sp>
      <p:grpSp>
        <p:nvGrpSpPr>
          <p:cNvPr id="13" name="Group 12"/>
          <p:cNvGrpSpPr/>
          <p:nvPr/>
        </p:nvGrpSpPr>
        <p:grpSpPr>
          <a:xfrm>
            <a:off x="350611" y="72184"/>
            <a:ext cx="2679049" cy="189008"/>
            <a:chOff x="403281" y="164517"/>
            <a:chExt cx="2679049" cy="189008"/>
          </a:xfrm>
        </p:grpSpPr>
        <p:sp>
          <p:nvSpPr>
            <p:cNvPr id="16" name="Text Box 75"/>
            <p:cNvSpPr txBox="1">
              <a:spLocks noChangeArrowheads="1"/>
            </p:cNvSpPr>
            <p:nvPr/>
          </p:nvSpPr>
          <p:spPr bwMode="gray">
            <a:xfrm>
              <a:off x="636148" y="166688"/>
              <a:ext cx="244618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a:t>
              </a:r>
              <a:r>
                <a:rPr lang="en-US" sz="1200" dirty="0" smtClean="0">
                  <a:solidFill>
                    <a:schemeClr val="accent1"/>
                  </a:solidFill>
                </a:rPr>
                <a:t>Limit overview</a:t>
              </a:r>
              <a:endParaRPr lang="en-US" sz="1200" dirty="0">
                <a:solidFill>
                  <a:schemeClr val="accent1"/>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2346370972"/>
              </p:ext>
            </p:extLst>
          </p:nvPr>
        </p:nvGraphicFramePr>
        <p:xfrm>
          <a:off x="348434" y="1460694"/>
          <a:ext cx="8843190" cy="3195954"/>
        </p:xfrm>
        <a:graphic>
          <a:graphicData uri="http://schemas.openxmlformats.org/drawingml/2006/table">
            <a:tbl>
              <a:tblPr firstRow="1" bandRow="1">
                <a:tableStyleId>{2D5ABB26-0587-4C30-8999-92F81FD0307C}</a:tableStyleId>
              </a:tblPr>
              <a:tblGrid>
                <a:gridCol w="833995"/>
                <a:gridCol w="1430142"/>
                <a:gridCol w="681135"/>
                <a:gridCol w="809897"/>
                <a:gridCol w="809897"/>
                <a:gridCol w="809897"/>
                <a:gridCol w="809897"/>
                <a:gridCol w="809897"/>
                <a:gridCol w="1848433"/>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6">
                  <a:txBody>
                    <a:bodyPr/>
                    <a:lstStyle/>
                    <a:p>
                      <a:r>
                        <a:rPr lang="en-US" sz="1000" b="1" dirty="0" smtClean="0">
                          <a:latin typeface="Arial" panose="020B0604020202020204" pitchFamily="34" charset="0"/>
                          <a:cs typeface="Arial" panose="020B0604020202020204" pitchFamily="34" charset="0"/>
                        </a:rPr>
                        <a:t>Liquidity</a:t>
                      </a:r>
                      <a:r>
                        <a:rPr lang="en-US" sz="1000" b="1" baseline="0" dirty="0" smtClean="0">
                          <a:latin typeface="Arial" panose="020B0604020202020204" pitchFamily="34" charset="0"/>
                          <a:cs typeface="Arial" panose="020B0604020202020204" pitchFamily="34" charset="0"/>
                        </a:rPr>
                        <a:t>/ funding risk</a:t>
                      </a:r>
                      <a:endParaRPr lang="en-US" sz="1000" b="1" dirty="0">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82</a:t>
                      </a:r>
                      <a:r>
                        <a:rPr lang="en-US" sz="1000" baseline="30000" dirty="0" smtClean="0">
                          <a:latin typeface="Arial" panose="020B0604020202020204" pitchFamily="34" charset="0"/>
                          <a:cs typeface="Arial" panose="020B0604020202020204" pitchFamily="34" charset="0"/>
                        </a:rPr>
                        <a:t>1</a:t>
                      </a:r>
                      <a:endParaRPr lang="en-US" sz="1000" dirty="0" smtClean="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rPr>
                        <a:t>75</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90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u="none" strike="noStrike" dirty="0" smtClean="0">
                          <a:solidFill>
                            <a:sysClr val="windowText" lastClr="000000"/>
                          </a:solidFill>
                          <a:effectLst/>
                          <a:latin typeface="Arial"/>
                          <a:cs typeface="+mn-cs"/>
                        </a:rPr>
                        <a:t>45</a:t>
                      </a:r>
                      <a:endParaRPr lang="en-US" sz="1000" b="0" i="0" u="none" strike="noStrike" dirty="0" smtClean="0">
                        <a:solidFill>
                          <a:sysClr val="windowText" lastClr="000000"/>
                        </a:solidFill>
                        <a:effectLst/>
                        <a:latin typeface="Arial"/>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a:t>
                      </a:r>
                      <a:r>
                        <a:rPr lang="en-US" sz="1000" b="0" i="0" kern="1200" dirty="0" smtClean="0">
                          <a:solidFill>
                            <a:sysClr val="windowText" lastClr="000000"/>
                          </a:solidFill>
                          <a:latin typeface="Arial" panose="020B0604020202020204" pitchFamily="34" charset="0"/>
                          <a:ea typeface="+mn-ea"/>
                          <a:cs typeface="Arial" panose="020B0604020202020204" pitchFamily="34" charset="0"/>
                        </a:rPr>
                        <a:t>60</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GB" sz="1000" b="0" dirty="0" smtClean="0">
                          <a:solidFill>
                            <a:schemeClr val="tx1"/>
                          </a:solidFill>
                          <a:latin typeface="Arial" panose="020B0604020202020204" pitchFamily="34" charset="0"/>
                          <a:cs typeface="Arial" panose="020B0604020202020204" pitchFamily="34" charset="0"/>
                        </a:rPr>
                        <a:t>90-day</a:t>
                      </a:r>
                      <a:r>
                        <a:rPr lang="en-GB" sz="1000" b="0" baseline="0" dirty="0" smtClean="0">
                          <a:solidFill>
                            <a:schemeClr val="tx1"/>
                          </a:solidFill>
                          <a:latin typeface="Arial" panose="020B0604020202020204" pitchFamily="34" charset="0"/>
                          <a:cs typeface="Arial" panose="020B0604020202020204" pitchFamily="34" charset="0"/>
                        </a:rPr>
                        <a:t> used as a KRI </a:t>
                      </a:r>
                      <a:br>
                        <a:rPr lang="en-GB" sz="1000" b="0" baseline="0" dirty="0" smtClean="0">
                          <a:solidFill>
                            <a:schemeClr val="tx1"/>
                          </a:solidFill>
                          <a:latin typeface="Arial" panose="020B0604020202020204" pitchFamily="34" charset="0"/>
                          <a:cs typeface="Arial" panose="020B0604020202020204" pitchFamily="34" charset="0"/>
                        </a:rPr>
                      </a:br>
                      <a:r>
                        <a:rPr lang="en-GB" sz="1000" b="0" baseline="0" dirty="0" smtClean="0">
                          <a:solidFill>
                            <a:schemeClr val="tx1"/>
                          </a:solidFill>
                          <a:latin typeface="Arial" panose="020B0604020202020204" pitchFamily="34" charset="0"/>
                          <a:cs typeface="Arial" panose="020B0604020202020204" pitchFamily="34" charset="0"/>
                        </a:rPr>
                        <a:t>(key risk indicator), requiring adjustment to existing limits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*Liquidity </a:t>
                      </a:r>
                      <a:r>
                        <a:rPr lang="en-US" sz="1000" u="none" strike="noStrike" dirty="0">
                          <a:effectLst/>
                          <a:latin typeface="Arial" panose="020B0604020202020204" pitchFamily="34" charset="0"/>
                          <a:cs typeface="Arial" panose="020B0604020202020204" pitchFamily="34" charset="0"/>
                        </a:rPr>
                        <a:t>Coverage Ratio </a:t>
                      </a:r>
                      <a:r>
                        <a:rPr lang="en-US" sz="1000" u="none" strike="noStrike" dirty="0" smtClean="0">
                          <a:effectLst/>
                          <a:latin typeface="Arial" panose="020B0604020202020204" pitchFamily="34" charset="0"/>
                          <a:cs typeface="Arial" panose="020B0604020202020204" pitchFamily="34" charset="0"/>
                        </a:rPr>
                        <a:t>(%) – US</a:t>
                      </a:r>
                      <a:r>
                        <a:rPr lang="en-US" sz="1000" u="none" strike="noStrike" baseline="0" dirty="0" smtClean="0">
                          <a:effectLst/>
                          <a:latin typeface="Arial" panose="020B0604020202020204" pitchFamily="34" charset="0"/>
                          <a:cs typeface="Arial" panose="020B0604020202020204" pitchFamily="34" charset="0"/>
                        </a:rPr>
                        <a:t> Modified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254%</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110%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3">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Set using the regulatory</a:t>
                      </a:r>
                      <a:r>
                        <a:rPr lang="en-GB" sz="1000" b="0" baseline="0" dirty="0" smtClean="0">
                          <a:solidFill>
                            <a:schemeClr val="tx1"/>
                          </a:solidFill>
                          <a:latin typeface="Arial" panose="020B0604020202020204" pitchFamily="34" charset="0"/>
                          <a:cs typeface="Arial" panose="020B0604020202020204" pitchFamily="34" charset="0"/>
                        </a:rPr>
                        <a:t> minimums (100%) plus a buffer per management judgment, and verified against historical trends</a:t>
                      </a:r>
                    </a:p>
                  </a:txBody>
                  <a:tcPr marL="36576" marR="36576" marT="108585" marB="108585">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*Liquidity </a:t>
                      </a:r>
                      <a:r>
                        <a:rPr lang="en-US" sz="1000" u="none" strike="noStrike" dirty="0">
                          <a:effectLst/>
                          <a:latin typeface="Arial" panose="020B0604020202020204" pitchFamily="34" charset="0"/>
                          <a:cs typeface="Arial" panose="020B0604020202020204" pitchFamily="34" charset="0"/>
                        </a:rPr>
                        <a:t>Coverage Ratio </a:t>
                      </a:r>
                      <a:r>
                        <a:rPr lang="en-US" sz="1000" u="none" strike="noStrike" dirty="0" smtClean="0">
                          <a:effectLst/>
                          <a:latin typeface="Arial" panose="020B0604020202020204" pitchFamily="34" charset="0"/>
                          <a:cs typeface="Arial" panose="020B0604020202020204" pitchFamily="34" charset="0"/>
                        </a:rPr>
                        <a:t>(%) – EUR</a:t>
                      </a:r>
                      <a:r>
                        <a:rPr lang="en-US" sz="1000" u="none" strike="noStrike" baseline="0" dirty="0" smtClean="0">
                          <a:effectLst/>
                          <a:latin typeface="Arial" panose="020B0604020202020204" pitchFamily="34" charset="0"/>
                          <a:cs typeface="Arial" panose="020B0604020202020204" pitchFamily="34" charset="0"/>
                        </a:rPr>
                        <a:t>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178%</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110%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&lt;=140%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&lt;=125%</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108585" marB="108585">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GB"/>
                    </a:p>
                  </a:txBody>
                  <a:tcPr/>
                </a:tc>
                <a:tc>
                  <a:txBody>
                    <a:bodyPr/>
                    <a:lstStyle/>
                    <a:p>
                      <a:pPr algn="l" fontAlgn="b"/>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112%</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dirty="0" smtClean="0">
                          <a:latin typeface="Arial" panose="020B0604020202020204" pitchFamily="34" charset="0"/>
                          <a:cs typeface="Arial" panose="020B0604020202020204" pitchFamily="34" charset="0"/>
                        </a:rPr>
                        <a:t>105%</a:t>
                      </a:r>
                      <a:endParaRPr lang="en-US" sz="1000" dirty="0">
                        <a:latin typeface="Arial" panose="020B0604020202020204" pitchFamily="34" charset="0"/>
                        <a:cs typeface="Arial" panose="020B0604020202020204" pitchFamily="34" charset="0"/>
                      </a:endParaRP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a:t>
                      </a:r>
                      <a:r>
                        <a:rPr lang="en-US" sz="1000" b="0" i="0" u="none" strike="noStrike" dirty="0" smtClean="0">
                          <a:solidFill>
                            <a:sysClr val="windowText" lastClr="000000"/>
                          </a:solidFill>
                          <a:effectLst/>
                          <a:latin typeface="Arial"/>
                        </a:rPr>
                        <a:t>100%</a:t>
                      </a:r>
                    </a:p>
                  </a:txBody>
                  <a:tcPr marL="36576" marR="36576" marT="72581" marB="72581">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b="0" i="0" kern="1200" dirty="0" smtClean="0">
                          <a:solidFill>
                            <a:sysClr val="windowText" lastClr="000000"/>
                          </a:solidFill>
                          <a:latin typeface="Arial" panose="020B0604020202020204" pitchFamily="34" charset="0"/>
                          <a:ea typeface="+mn-ea"/>
                          <a:cs typeface="Arial" panose="020B0604020202020204" pitchFamily="34" charset="0"/>
                        </a:rPr>
                        <a:t>&lt;=100%</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endParaRPr lang="en-GB" sz="1000" b="0" baseline="0" dirty="0" smtClean="0">
                        <a:solidFill>
                          <a:schemeClr val="tx1"/>
                        </a:solidFill>
                        <a:latin typeface="Arial" panose="020B0604020202020204" pitchFamily="34" charset="0"/>
                        <a:cs typeface="Arial" panose="020B0604020202020204" pitchFamily="34" charset="0"/>
                      </a:endParaRPr>
                    </a:p>
                  </a:txBody>
                  <a:tcPr marL="36576" marR="36576" marT="36576" marB="36576" anchor="ctr">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1" i="1" u="none" strike="noStrike" dirty="0" smtClean="0">
                          <a:solidFill>
                            <a:srgbClr val="008AB3"/>
                          </a:solidFill>
                          <a:effectLst/>
                          <a:latin typeface="Arial" panose="020B0604020202020204" pitchFamily="34" charset="0"/>
                          <a:cs typeface="Arial" panose="020B0604020202020204" pitchFamily="34" charset="0"/>
                        </a:rPr>
                        <a:t>*Asset Encumbrance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49%</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&gt;=55%</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&gt;=60%</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Group requirement</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endParaRPr lang="en-US" sz="1000" b="1"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lnSpc>
                          <a:spcPct val="100000"/>
                        </a:lnSpc>
                        <a:spcBef>
                          <a:spcPts val="200"/>
                        </a:spcBef>
                        <a:spcAft>
                          <a:spcPts val="200"/>
                        </a:spcAft>
                      </a:pPr>
                      <a:r>
                        <a:rPr lang="en-US" sz="1000" b="1" i="1" u="none" strike="noStrike" dirty="0" smtClean="0">
                          <a:solidFill>
                            <a:srgbClr val="008AB3"/>
                          </a:solidFill>
                          <a:effectLst/>
                          <a:latin typeface="Arial" panose="020B0604020202020204" pitchFamily="34" charset="0"/>
                          <a:cs typeface="Arial" panose="020B0604020202020204" pitchFamily="34" charset="0"/>
                        </a:rPr>
                        <a:t>Liquidity Horizon - </a:t>
                      </a:r>
                      <a:r>
                        <a:rPr lang="en-US" sz="1000" b="1" i="1" u="none" strike="noStrike" baseline="0" dirty="0" smtClean="0">
                          <a:solidFill>
                            <a:srgbClr val="008AB3"/>
                          </a:solidFill>
                          <a:effectLst/>
                          <a:latin typeface="Arial" panose="020B0604020202020204" pitchFamily="34" charset="0"/>
                          <a:cs typeface="Arial" panose="020B0604020202020204" pitchFamily="34" charset="0"/>
                        </a:rPr>
                        <a:t>W</a:t>
                      </a:r>
                      <a:r>
                        <a:rPr lang="en-US" sz="1000" b="1" i="1" u="none" strike="noStrike" dirty="0" smtClean="0">
                          <a:solidFill>
                            <a:srgbClr val="008AB3"/>
                          </a:solidFill>
                          <a:effectLst/>
                          <a:latin typeface="Arial" panose="020B0604020202020204" pitchFamily="34" charset="0"/>
                          <a:cs typeface="Arial" panose="020B0604020202020204" pitchFamily="34" charset="0"/>
                        </a:rPr>
                        <a:t>holesale</a:t>
                      </a:r>
                      <a:r>
                        <a:rPr lang="en-US" sz="1000" b="1" i="1" u="none" strike="noStrike" baseline="0" dirty="0" smtClean="0">
                          <a:solidFill>
                            <a:srgbClr val="008AB3"/>
                          </a:solidFill>
                          <a:effectLst/>
                          <a:latin typeface="Arial" panose="020B0604020202020204" pitchFamily="34" charset="0"/>
                          <a:cs typeface="Arial" panose="020B0604020202020204" pitchFamily="34" charset="0"/>
                        </a:rPr>
                        <a:t> Scenario </a:t>
                      </a:r>
                      <a:endParaRPr lang="en-US" sz="1000" b="1" i="1" u="none" strike="noStrike" dirty="0">
                        <a:solidFill>
                          <a:srgbClr val="008AB3"/>
                        </a:solidFill>
                        <a:effectLst/>
                        <a:latin typeface="Arial" panose="020B0604020202020204" pitchFamily="34" charset="0"/>
                        <a:cs typeface="Arial" panose="020B0604020202020204" pitchFamily="34" charset="0"/>
                      </a:endParaRPr>
                    </a:p>
                  </a:txBody>
                  <a:tcPr marL="45720" marR="75660" marT="39655" marB="36005">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000"/>
                        </a:lnSpc>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&gt;12 months</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&lt;=12 months</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00" dirty="0" smtClean="0">
                          <a:latin typeface="Arial" panose="020B0604020202020204" pitchFamily="34" charset="0"/>
                          <a:cs typeface="Arial" panose="020B0604020202020204" pitchFamily="34" charset="0"/>
                        </a:rPr>
                        <a:t>&lt;=6 months</a:t>
                      </a:r>
                    </a:p>
                  </a:txBody>
                  <a:tcPr marL="45720" marR="45720" marT="81724" marB="81724">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marT="81724" marB="81724">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200"/>
                        </a:spcBef>
                        <a:spcAft>
                          <a:spcPts val="200"/>
                        </a:spcAft>
                      </a:pPr>
                      <a:r>
                        <a:rPr lang="en-GB" sz="1000" b="0" dirty="0" smtClean="0">
                          <a:solidFill>
                            <a:schemeClr val="tx1"/>
                          </a:solidFill>
                          <a:latin typeface="Arial" panose="020B0604020202020204" pitchFamily="34" charset="0"/>
                          <a:cs typeface="Arial" panose="020B0604020202020204" pitchFamily="34" charset="0"/>
                        </a:rPr>
                        <a:t>Requested by Market Risk team</a:t>
                      </a:r>
                    </a:p>
                  </a:txBody>
                  <a:tcPr marL="36576" marR="36576" marT="72581" marB="72581">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183494" y="5804162"/>
            <a:ext cx="1973783" cy="336797"/>
            <a:chOff x="7183494" y="5804162"/>
            <a:chExt cx="1973783" cy="336797"/>
          </a:xfrm>
        </p:grpSpPr>
        <p:sp>
          <p:nvSpPr>
            <p:cNvPr id="21" name="TextBox 20"/>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2" name="Group 21"/>
            <p:cNvGrpSpPr/>
            <p:nvPr/>
          </p:nvGrpSpPr>
          <p:grpSpPr>
            <a:xfrm>
              <a:off x="7183494" y="5804162"/>
              <a:ext cx="1008055" cy="169177"/>
              <a:chOff x="7915275" y="5983973"/>
              <a:chExt cx="1008055" cy="169177"/>
            </a:xfrm>
          </p:grpSpPr>
          <p:sp>
            <p:nvSpPr>
              <p:cNvPr id="23" name="TextBox 22"/>
              <p:cNvSpPr txBox="1"/>
              <p:nvPr/>
            </p:nvSpPr>
            <p:spPr>
              <a:xfrm>
                <a:off x="8243657" y="6008993"/>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sp>
            <p:nvSpPr>
              <p:cNvPr id="27" name="Rectangle 26"/>
              <p:cNvSpPr/>
              <p:nvPr/>
            </p:nvSpPr>
            <p:spPr>
              <a:xfrm>
                <a:off x="7915275" y="5983973"/>
                <a:ext cx="393699" cy="169177"/>
              </a:xfrm>
              <a:prstGeom prst="rect">
                <a:avLst/>
              </a:prstGeom>
              <a:noFill/>
              <a:ln w="9525">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solidFill>
                      <a:srgbClr val="008AB3"/>
                    </a:solidFill>
                    <a:latin typeface="Arial" panose="020B0604020202020204" pitchFamily="34" charset="0"/>
                    <a:cs typeface="Arial" panose="020B0604020202020204" pitchFamily="34" charset="0"/>
                  </a:rPr>
                  <a:t>xx</a:t>
                </a:r>
              </a:p>
            </p:txBody>
          </p:sp>
        </p:grpSp>
      </p:grpSp>
    </p:spTree>
    <p:extLst>
      <p:ext uri="{BB962C8B-B14F-4D97-AF65-F5344CB8AC3E}">
        <p14:creationId xmlns:p14="http://schemas.microsoft.com/office/powerpoint/2010/main" val="23348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Liquidity/funding </a:t>
            </a:r>
            <a:r>
              <a:rPr lang="en-US" sz="2000" dirty="0"/>
              <a:t>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137021356"/>
              </p:ext>
            </p:extLst>
          </p:nvPr>
        </p:nvGraphicFramePr>
        <p:xfrm>
          <a:off x="360998" y="1449070"/>
          <a:ext cx="8821737" cy="4587240"/>
        </p:xfrm>
        <a:graphic>
          <a:graphicData uri="http://schemas.openxmlformats.org/drawingml/2006/table">
            <a:tbl>
              <a:tblPr firstRow="1" bandRow="1">
                <a:tableStyleId>{839DD9DD-9E6C-4910-8AC0-68ADFF6A6AFC}</a:tableStyleId>
              </a:tblPr>
              <a:tblGrid>
                <a:gridCol w="2092953"/>
                <a:gridCol w="1101012"/>
                <a:gridCol w="5627772"/>
              </a:tblGrid>
              <a:tr h="0">
                <a:tc>
                  <a:txBody>
                    <a:bodyPr/>
                    <a:lstStyle/>
                    <a:p>
                      <a:pPr algn="l"/>
                      <a:r>
                        <a:rPr lang="en-US" sz="10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rgbClr val="FF0000"/>
                          </a:solidFill>
                          <a:latin typeface="Arial" panose="020B0604020202020204" pitchFamily="34" charset="0"/>
                          <a:cs typeface="Arial" panose="020B0604020202020204" pitchFamily="34" charset="0"/>
                        </a:rPr>
                        <a:t>Entity</a:t>
                      </a:r>
                      <a:r>
                        <a:rPr lang="en-US" sz="1000" b="1" baseline="0" dirty="0" smtClean="0">
                          <a:solidFill>
                            <a:srgbClr val="FF0000"/>
                          </a:solidFill>
                          <a:latin typeface="Arial" panose="020B0604020202020204" pitchFamily="34" charset="0"/>
                          <a:cs typeface="Arial" panose="020B0604020202020204" pitchFamily="34" charset="0"/>
                        </a:rPr>
                        <a:t>/portfolio</a:t>
                      </a:r>
                      <a:endParaRPr lang="en-US" sz="10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dirty="0" smtClean="0">
                          <a:solidFill>
                            <a:srgbClr val="FF0000"/>
                          </a:solidFill>
                          <a:latin typeface="Arial" panose="020B0604020202020204" pitchFamily="34" charset="0"/>
                          <a:cs typeface="Arial" panose="020B0604020202020204" pitchFamily="34" charset="0"/>
                        </a:rPr>
                        <a:t>Rationale/commentary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indent="0" algn="l" fontAlgn="b">
                        <a:buFont typeface="Arial" panose="020B0604020202020204" pitchFamily="34" charset="0"/>
                        <a:buNone/>
                      </a:pPr>
                      <a:r>
                        <a:rPr lang="en-US" sz="1000" u="none" strike="noStrike" dirty="0" smtClean="0">
                          <a:effectLst/>
                          <a:latin typeface="Arial" panose="020B0604020202020204" pitchFamily="34" charset="0"/>
                          <a:cs typeface="Arial" panose="020B0604020202020204" pitchFamily="34" charset="0"/>
                        </a:rPr>
                        <a:t>Stressed Survival Period (days)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Though Santander Group defines the types of scenarios (local, global, idiosyncratic, and wholesale), SHUSA can develop specific stress scenarios </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Stressed Survival Period (days) period is not applicable for SC given its liquidity profile and its regulatory obligations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rPr>
                        <a:t>Liquidity</a:t>
                      </a:r>
                      <a:r>
                        <a:rPr lang="en-US" sz="1000" i="0" kern="1200" baseline="0" dirty="0" smtClean="0">
                          <a:solidFill>
                            <a:schemeClr val="tx1"/>
                          </a:solidFill>
                          <a:latin typeface="Arial" panose="020B0604020202020204" pitchFamily="34" charset="0"/>
                          <a:ea typeface="+mn-ea"/>
                          <a:cs typeface="Arial" panose="020B0604020202020204" pitchFamily="34" charset="0"/>
                        </a:rPr>
                        <a:t> Coverage Ratio</a:t>
                      </a:r>
                      <a:endParaRPr lang="en-US" sz="1000" i="0" kern="1200" dirty="0" smtClean="0">
                        <a:solidFill>
                          <a:schemeClr val="tx1"/>
                        </a:solidFill>
                        <a:latin typeface="Arial" panose="020B0604020202020204" pitchFamily="34" charset="0"/>
                        <a:ea typeface="+mn-ea"/>
                        <a:cs typeface="Arial" panose="020B0604020202020204" pitchFamily="34" charset="0"/>
                      </a:endParaRP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endParaRPr lang="en-US" sz="10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This metric is defined by regulators to measure liquidity under short-term stress</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 must ensure its cash flow profile keeps </a:t>
                      </a:r>
                      <a:r>
                        <a:rPr lang="en-US" sz="1000" i="0" kern="1200" dirty="0" smtClean="0">
                          <a:solidFill>
                            <a:schemeClr val="tx1"/>
                          </a:solidFill>
                          <a:latin typeface="Arial" panose="020B0604020202020204" pitchFamily="34" charset="0"/>
                          <a:ea typeface="+mn-ea"/>
                          <a:cs typeface="Arial" panose="020B0604020202020204" pitchFamily="34" charset="0"/>
                        </a:rPr>
                        <a:t>Liquidity</a:t>
                      </a:r>
                      <a:r>
                        <a:rPr lang="en-US" sz="1000" i="0" kern="1200" baseline="0" dirty="0" smtClean="0">
                          <a:solidFill>
                            <a:schemeClr val="tx1"/>
                          </a:solidFill>
                          <a:latin typeface="Arial" panose="020B0604020202020204" pitchFamily="34" charset="0"/>
                          <a:ea typeface="+mn-ea"/>
                          <a:cs typeface="Arial" panose="020B0604020202020204" pitchFamily="34" charset="0"/>
                        </a:rPr>
                        <a:t> Coverage Ratio (LCR) at or above limits to remain compliant with Basel III</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LCR is not applicable for SC given its liquidity profile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sym typeface="Wingdings"/>
                        </a:rPr>
                        <a:t>Structural Funding Ratio</a:t>
                      </a: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a:t>
                      </a:r>
                      <a:endParaRPr lang="en-US" sz="1000" i="0" kern="1200" dirty="0" smtClean="0">
                        <a:solidFill>
                          <a:schemeClr val="tx1"/>
                        </a:solidFill>
                        <a:latin typeface="Arial" panose="020B0604020202020204" pitchFamily="34" charset="0"/>
                        <a:ea typeface="+mn-ea"/>
                        <a:cs typeface="Arial" panose="020B0604020202020204" pitchFamily="34" charset="0"/>
                        <a:sym typeface="Wingdings"/>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This</a:t>
                      </a:r>
                      <a:r>
                        <a:rPr lang="en-US" sz="1000" i="0" kern="1200" baseline="0" dirty="0" smtClean="0">
                          <a:solidFill>
                            <a:schemeClr val="tx1"/>
                          </a:solidFill>
                          <a:latin typeface="Arial" panose="020B0604020202020204" pitchFamily="34" charset="0"/>
                          <a:ea typeface="+mn-ea"/>
                          <a:cs typeface="Arial" panose="020B0604020202020204" pitchFamily="34" charset="0"/>
                        </a:rPr>
                        <a:t>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The net stable funding ratio under Basel III’s international framework for liquidity risk measurement, standards and monitoring (December 2010) mandates that banks will have until 2018 to meet the NSFR standard</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SHUSA currently monitors the structural funding ratio which is a precursor to NSFR</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indent="0" algn="l" fontAlgn="b">
                        <a:buFont typeface="Arial" panose="020B0604020202020204" pitchFamily="34" charset="0"/>
                        <a:buNone/>
                      </a:pPr>
                      <a:r>
                        <a:rPr lang="en-US" sz="1000" b="0" i="0" u="none" strike="noStrike" dirty="0" smtClean="0">
                          <a:solidFill>
                            <a:schemeClr val="tx1"/>
                          </a:solidFill>
                          <a:effectLst/>
                          <a:latin typeface="Arial" panose="020B0604020202020204" pitchFamily="34" charset="0"/>
                          <a:cs typeface="Arial" panose="020B0604020202020204" pitchFamily="34" charset="0"/>
                        </a:rPr>
                        <a:t>Asset Encumbrance (%)</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0" marR="3650" marT="36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a:t>
                      </a:r>
                      <a:r>
                        <a:rPr lang="en-US" sz="1000" i="0" kern="1200" baseline="0" dirty="0" smtClean="0">
                          <a:solidFill>
                            <a:schemeClr val="tx1"/>
                          </a:solidFill>
                          <a:latin typeface="Arial" panose="020B0604020202020204" pitchFamily="34" charset="0"/>
                          <a:ea typeface="+mn-ea"/>
                          <a:cs typeface="Arial" panose="020B0604020202020204" pitchFamily="34" charset="0"/>
                        </a:rPr>
                        <a:t>his metric is cascaded from Santander Group</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baseline="0" dirty="0" smtClean="0">
                          <a:solidFill>
                            <a:schemeClr val="tx1"/>
                          </a:solidFill>
                          <a:latin typeface="Arial" panose="020B0604020202020204" pitchFamily="34" charset="0"/>
                          <a:ea typeface="+mn-ea"/>
                          <a:cs typeface="Arial" panose="020B0604020202020204" pitchFamily="34" charset="0"/>
                        </a:rPr>
                        <a:t>This metric ensures SHUSA’s capability to switch to secured funding under stress and reasonable amount of assets available in a resolution situation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indent="0" algn="l" defTabSz="457200" rtl="0" eaLnBrk="1" fontAlgn="b" latinLnBrk="0" hangingPunct="1">
                        <a:buFont typeface="Arial" panose="020B0604020202020204" pitchFamily="34" charset="0"/>
                        <a:buNone/>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Liquidity Horizon in a Wholesale Scenario (SHUSA Parent Only) </a:t>
                      </a:r>
                      <a:endParaRPr lang="en-US" sz="10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ctr"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i="0" kern="1200" dirty="0" smtClean="0">
                          <a:solidFill>
                            <a:schemeClr val="tx1"/>
                          </a:solidFill>
                          <a:latin typeface="Arial" panose="020B0604020202020204" pitchFamily="34" charset="0"/>
                          <a:ea typeface="+mn-ea"/>
                          <a:cs typeface="Arial" panose="020B0604020202020204" pitchFamily="34" charset="0"/>
                          <a:sym typeface="Wingdings"/>
                        </a:rPr>
                        <a:t>SHUSA</a:t>
                      </a: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The Liquidity Horizon is designed to measure the amount of days remaining until the bank will have a cash shortfall and only considers wholesale term funding, cash, and unencumbered securities. The metric does not consider Core Deposits/Loans</a:t>
                      </a:r>
                    </a:p>
                    <a:p>
                      <a:pPr marL="112713" marR="0" lvl="1" indent="-112713" algn="l" defTabSz="457200" rtl="0" eaLnBrk="1" fontAlgn="auto" latinLnBrk="0" hangingPunct="1">
                        <a:lnSpc>
                          <a:spcPct val="100000"/>
                        </a:lnSpc>
                        <a:spcBef>
                          <a:spcPts val="240"/>
                        </a:spcBef>
                        <a:spcAft>
                          <a:spcPts val="0"/>
                        </a:spcAft>
                        <a:buClr>
                          <a:schemeClr val="tx1"/>
                        </a:buClr>
                        <a:buSzTx/>
                        <a:buFont typeface="Arial" panose="020B0604020202020204" pitchFamily="34" charset="0"/>
                        <a:buChar char="•"/>
                        <a:tabLst/>
                        <a:defRPr/>
                      </a:pPr>
                      <a:r>
                        <a:rPr lang="en-US" sz="1000" i="0" kern="1200" dirty="0" smtClean="0">
                          <a:solidFill>
                            <a:schemeClr val="tx1"/>
                          </a:solidFill>
                          <a:latin typeface="Arial" panose="020B0604020202020204" pitchFamily="34" charset="0"/>
                          <a:ea typeface="+mn-ea"/>
                          <a:cs typeface="Arial" panose="020B0604020202020204" pitchFamily="34" charset="0"/>
                        </a:rPr>
                        <a:t>The basic objective of this metric is to measure the amount of liquidity that would ensure survival horizon equal to of a minimum number of days in a wholesale scenario with no funding renewal and no additional sources of funding.  The RAS metric only considers SHUSA (Parent Only)</a:t>
                      </a:r>
                      <a:endParaRPr lang="en-US" sz="1000" i="0" kern="1200" dirty="0">
                        <a:solidFill>
                          <a:schemeClr val="tx1"/>
                        </a:solidFill>
                        <a:latin typeface="Arial" panose="020B0604020202020204" pitchFamily="34" charset="0"/>
                        <a:ea typeface="+mn-ea"/>
                        <a:cs typeface="Arial" panose="020B0604020202020204" pitchFamily="34" charset="0"/>
                      </a:endParaRPr>
                    </a:p>
                  </a:txBody>
                  <a:tcPr marL="45720" marR="4572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7" name="Group 6"/>
          <p:cNvGrpSpPr/>
          <p:nvPr/>
        </p:nvGrpSpPr>
        <p:grpSpPr>
          <a:xfrm>
            <a:off x="350611" y="72184"/>
            <a:ext cx="2773627" cy="189008"/>
            <a:chOff x="403281" y="164517"/>
            <a:chExt cx="2773627" cy="189008"/>
          </a:xfrm>
        </p:grpSpPr>
        <p:sp>
          <p:nvSpPr>
            <p:cNvPr id="8" name="Text Box 75"/>
            <p:cNvSpPr txBox="1">
              <a:spLocks noChangeArrowheads="1"/>
            </p:cNvSpPr>
            <p:nvPr/>
          </p:nvSpPr>
          <p:spPr bwMode="gray">
            <a:xfrm>
              <a:off x="636148" y="166688"/>
              <a:ext cx="254076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671619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extLst>
              <p:ext uri="{D42A27DB-BD31-4B8C-83A1-F6EECF244321}">
                <p14:modId xmlns:p14="http://schemas.microsoft.com/office/powerpoint/2010/main" val="2368545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2362"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sz="900" u="none" strike="noStrike" cap="none" normalizeH="0" dirty="0">
              <a:ln>
                <a:noFill/>
              </a:ln>
              <a:solidFill>
                <a:schemeClr val="tx1"/>
              </a:solidFill>
              <a:effectLst/>
              <a:latin typeface="Arial"/>
              <a:cs typeface="Arial"/>
              <a:sym typeface="Arial"/>
            </a:endParaRPr>
          </a:p>
        </p:txBody>
      </p:sp>
      <p:graphicFrame>
        <p:nvGraphicFramePr>
          <p:cNvPr id="36" name="Object 35"/>
          <p:cNvGraphicFramePr>
            <a:graphicFrameLocks/>
          </p:cNvGraphicFramePr>
          <p:nvPr>
            <p:custDataLst>
              <p:tags r:id="rId4"/>
            </p:custDataLst>
            <p:extLst>
              <p:ext uri="{D42A27DB-BD31-4B8C-83A1-F6EECF244321}">
                <p14:modId xmlns:p14="http://schemas.microsoft.com/office/powerpoint/2010/main" val="2253139311"/>
              </p:ext>
            </p:extLst>
          </p:nvPr>
        </p:nvGraphicFramePr>
        <p:xfrm>
          <a:off x="266700" y="1752600"/>
          <a:ext cx="3581423" cy="1762020"/>
        </p:xfrm>
        <a:graphic>
          <a:graphicData uri="http://schemas.openxmlformats.org/presentationml/2006/ole">
            <mc:AlternateContent xmlns:mc="http://schemas.openxmlformats.org/markup-compatibility/2006">
              <mc:Choice xmlns:v="urn:schemas-microsoft-com:vml" Requires="v">
                <p:oleObj spid="_x0000_s232363" name="Chart" r:id="rId27" imgW="3581423" imgH="1762020" progId="MSGraph.Chart.8">
                  <p:embed followColorScheme="full"/>
                </p:oleObj>
              </mc:Choice>
              <mc:Fallback>
                <p:oleObj name="Chart" r:id="rId27" imgW="3581423" imgH="1762020" progId="MSGraph.Chart.8">
                  <p:embed followColorScheme="full"/>
                  <p:pic>
                    <p:nvPicPr>
                      <p:cNvPr id="0" name=""/>
                      <p:cNvPicPr/>
                      <p:nvPr/>
                    </p:nvPicPr>
                    <p:blipFill>
                      <a:blip r:embed="rId28"/>
                      <a:stretch>
                        <a:fillRect/>
                      </a:stretch>
                    </p:blipFill>
                    <p:spPr>
                      <a:xfrm>
                        <a:off x="266700" y="1752600"/>
                        <a:ext cx="3581423" cy="1762020"/>
                      </a:xfrm>
                      <a:prstGeom prst="rect">
                        <a:avLst/>
                      </a:prstGeom>
                    </p:spPr>
                  </p:pic>
                </p:oleObj>
              </mc:Fallback>
            </mc:AlternateContent>
          </a:graphicData>
        </a:graphic>
      </p:graphicFrame>
      <p:sp>
        <p:nvSpPr>
          <p:cNvPr id="44" name="Text Placeholder 17"/>
          <p:cNvSpPr>
            <a:spLocks noGrp="1"/>
          </p:cNvSpPr>
          <p:nvPr>
            <p:custDataLst>
              <p:tags r:id="rId5"/>
            </p:custDataLst>
          </p:nvPr>
        </p:nvSpPr>
        <p:spPr bwMode="auto">
          <a:xfrm>
            <a:off x="2692400" y="3371850"/>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D0B96FC-C59B-492D-8028-767A8D5AB397}" type="datetime'''''''''''''''''''''N''''o''''''v-''''''1''''''''5'''''''">
              <a:rPr lang="en-US" sz="900">
                <a:latin typeface="Arial"/>
                <a:cs typeface="Arial"/>
                <a:sym typeface="Arial"/>
              </a:rPr>
              <a:pPr/>
              <a:t>Nov-15</a:t>
            </a:fld>
            <a:endParaRPr lang="en-US" sz="900" dirty="0">
              <a:latin typeface="Arial"/>
              <a:cs typeface="Arial"/>
              <a:sym typeface="Arial"/>
            </a:endParaRPr>
          </a:p>
        </p:txBody>
      </p:sp>
      <p:sp>
        <p:nvSpPr>
          <p:cNvPr id="39" name="Text Placeholder 44"/>
          <p:cNvSpPr>
            <a:spLocks noGrp="1"/>
          </p:cNvSpPr>
          <p:nvPr>
            <p:custDataLst>
              <p:tags r:id="rId6"/>
            </p:custDataLst>
          </p:nvPr>
        </p:nvSpPr>
        <p:spPr bwMode="auto">
          <a:xfrm>
            <a:off x="654050" y="3371850"/>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457C95D-3FE1-481F-95BA-36FC5E220309}" type="datetime'J''a''''''''''n''''''''-''''''''''1''5'">
              <a:rPr lang="en-US" sz="900">
                <a:solidFill>
                  <a:schemeClr val="tx1"/>
                </a:solidFill>
                <a:latin typeface="Arial"/>
                <a:cs typeface="Arial"/>
                <a:sym typeface="Arial"/>
              </a:rPr>
              <a:pPr/>
              <a:t>Jan-15</a:t>
            </a:fld>
            <a:endParaRPr lang="en-US" sz="900" dirty="0">
              <a:solidFill>
                <a:schemeClr val="tx1"/>
              </a:solidFill>
              <a:latin typeface="Arial"/>
              <a:ea typeface="ＭＳ Ｐゴシック"/>
              <a:cs typeface="Arial"/>
              <a:sym typeface="Arial"/>
            </a:endParaRPr>
          </a:p>
        </p:txBody>
      </p:sp>
      <p:sp>
        <p:nvSpPr>
          <p:cNvPr id="50" name="Text Placeholder 21"/>
          <p:cNvSpPr>
            <a:spLocks noGrp="1"/>
          </p:cNvSpPr>
          <p:nvPr>
            <p:custDataLst>
              <p:tags r:id="rId7"/>
            </p:custDataLst>
          </p:nvPr>
        </p:nvSpPr>
        <p:spPr bwMode="auto">
          <a:xfrm>
            <a:off x="3514725" y="3371850"/>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AB275D3-D6BE-4B8C-B1FD-D93F5C43A795}" type="datetime'''Ma''''''''r''''-''''''''''''''1''''''''6'''''''''''''">
              <a:rPr lang="en-US" sz="900">
                <a:latin typeface="Arial"/>
                <a:cs typeface="Arial"/>
                <a:sym typeface="Arial"/>
              </a:rPr>
              <a:pPr/>
              <a:t>Mar-16</a:t>
            </a:fld>
            <a:endParaRPr lang="en-US" sz="900" dirty="0">
              <a:latin typeface="Arial"/>
              <a:cs typeface="Arial"/>
              <a:sym typeface="Arial"/>
            </a:endParaRPr>
          </a:p>
        </p:txBody>
      </p:sp>
      <p:sp>
        <p:nvSpPr>
          <p:cNvPr id="41" name="Text Placeholder 46"/>
          <p:cNvSpPr>
            <a:spLocks noGrp="1"/>
          </p:cNvSpPr>
          <p:nvPr>
            <p:custDataLst>
              <p:tags r:id="rId8"/>
            </p:custDataLst>
          </p:nvPr>
        </p:nvSpPr>
        <p:spPr bwMode="auto">
          <a:xfrm>
            <a:off x="1057275" y="3371850"/>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44D4957-901B-47C9-9EE5-4A96029A20A5}" type="datetime'''M''a''''''r''''''''''''''''''''''''''''-''''1''''5'">
              <a:rPr lang="en-US" sz="900">
                <a:solidFill>
                  <a:schemeClr val="tx1"/>
                </a:solidFill>
                <a:latin typeface="Arial"/>
                <a:cs typeface="Arial"/>
                <a:sym typeface="Arial"/>
              </a:rPr>
              <a:pPr/>
              <a:t>Mar-15</a:t>
            </a:fld>
            <a:endParaRPr lang="en-US" sz="900" dirty="0">
              <a:solidFill>
                <a:schemeClr val="tx1"/>
              </a:solidFill>
              <a:latin typeface="Arial"/>
              <a:ea typeface="ＭＳ Ｐゴシック"/>
              <a:cs typeface="Arial"/>
              <a:sym typeface="Arial"/>
            </a:endParaRPr>
          </a:p>
        </p:txBody>
      </p:sp>
      <p:sp>
        <p:nvSpPr>
          <p:cNvPr id="51" name="Text Placeholder 15"/>
          <p:cNvSpPr>
            <a:spLocks noGrp="1"/>
          </p:cNvSpPr>
          <p:nvPr>
            <p:custDataLst>
              <p:tags r:id="rId9"/>
            </p:custDataLst>
          </p:nvPr>
        </p:nvSpPr>
        <p:spPr bwMode="auto">
          <a:xfrm>
            <a:off x="2282825" y="3371850"/>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C5482CBA-1BB2-4FEB-8EF8-3B143537AC42}" type="datetime'''''''''S''''e''''''''''p-''1''''''''''''''''''''5'''''''">
              <a:rPr lang="en-US" sz="900">
                <a:latin typeface="Arial"/>
                <a:cs typeface="Arial"/>
                <a:sym typeface="Arial"/>
              </a:rPr>
              <a:pPr/>
              <a:t>Sep-15</a:t>
            </a:fld>
            <a:endParaRPr lang="en-US" sz="900" dirty="0">
              <a:latin typeface="Arial"/>
              <a:cs typeface="Arial"/>
              <a:sym typeface="Arial"/>
            </a:endParaRPr>
          </a:p>
        </p:txBody>
      </p:sp>
      <p:sp>
        <p:nvSpPr>
          <p:cNvPr id="48" name="Text Placeholder 13"/>
          <p:cNvSpPr>
            <a:spLocks noGrp="1"/>
          </p:cNvSpPr>
          <p:nvPr>
            <p:custDataLst>
              <p:tags r:id="rId10"/>
            </p:custDataLst>
          </p:nvPr>
        </p:nvSpPr>
        <p:spPr bwMode="auto">
          <a:xfrm>
            <a:off x="1901825" y="3371850"/>
            <a:ext cx="1968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6F6BD7B-AC74-4BA8-A3E7-616CFDCD6442}" type="datetime'Ju''l''''''''''''''-''''''''''1''''''''''''5'''''''''''''''''">
              <a:rPr lang="en-US" sz="900">
                <a:latin typeface="Arial"/>
                <a:cs typeface="Arial"/>
                <a:sym typeface="Arial"/>
              </a:rPr>
              <a:pPr/>
              <a:t>Jul-15</a:t>
            </a:fld>
            <a:endParaRPr lang="en-US" sz="900" dirty="0">
              <a:latin typeface="Arial"/>
              <a:cs typeface="Arial"/>
              <a:sym typeface="Arial"/>
            </a:endParaRPr>
          </a:p>
        </p:txBody>
      </p:sp>
      <p:sp>
        <p:nvSpPr>
          <p:cNvPr id="38" name="Text Placeholder 48"/>
          <p:cNvSpPr>
            <a:spLocks noGrp="1"/>
          </p:cNvSpPr>
          <p:nvPr>
            <p:custDataLst>
              <p:tags r:id="rId11"/>
            </p:custDataLst>
          </p:nvPr>
        </p:nvSpPr>
        <p:spPr bwMode="auto">
          <a:xfrm>
            <a:off x="1457325" y="3371850"/>
            <a:ext cx="2667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581773B-91EB-49E3-A667-7E9B2C575F93}" type="datetime'''''''''''M''''''''a''''''''y-1''''''''5'''">
              <a:rPr lang="en-US" sz="900">
                <a:solidFill>
                  <a:schemeClr val="tx1"/>
                </a:solidFill>
                <a:latin typeface="Arial"/>
                <a:cs typeface="Arial"/>
                <a:sym typeface="Arial"/>
              </a:rPr>
              <a:pPr/>
              <a:t>May-15</a:t>
            </a:fld>
            <a:endParaRPr lang="en-US" sz="900" dirty="0">
              <a:solidFill>
                <a:schemeClr val="tx1"/>
              </a:solidFill>
              <a:latin typeface="Arial"/>
              <a:ea typeface="ＭＳ Ｐゴシック"/>
              <a:cs typeface="Arial"/>
              <a:sym typeface="Arial"/>
            </a:endParaRPr>
          </a:p>
        </p:txBody>
      </p:sp>
      <p:sp>
        <p:nvSpPr>
          <p:cNvPr id="54" name="Text Placeholder 19"/>
          <p:cNvSpPr>
            <a:spLocks noGrp="1"/>
          </p:cNvSpPr>
          <p:nvPr>
            <p:custDataLst>
              <p:tags r:id="rId12"/>
            </p:custDataLst>
          </p:nvPr>
        </p:nvSpPr>
        <p:spPr bwMode="auto">
          <a:xfrm>
            <a:off x="3111500" y="3371850"/>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782B218-04C5-422F-B598-2862B5F50FB0}" type="datetime'Ja''''''''''''''''''''''''n''''''-''''1''6'">
              <a:rPr lang="en-US" sz="900">
                <a:latin typeface="Arial"/>
                <a:cs typeface="Arial"/>
                <a:sym typeface="Arial"/>
              </a:rPr>
              <a:pPr/>
              <a:t>Jan-16</a:t>
            </a:fld>
            <a:endParaRPr lang="en-US" sz="900" dirty="0">
              <a:latin typeface="Arial"/>
              <a:cs typeface="Arial"/>
              <a:sym typeface="Arial"/>
            </a:endParaRPr>
          </a:p>
        </p:txBody>
      </p:sp>
      <p:graphicFrame>
        <p:nvGraphicFramePr>
          <p:cNvPr id="26" name="Object 25"/>
          <p:cNvGraphicFramePr>
            <a:graphicFrameLocks/>
          </p:cNvGraphicFramePr>
          <p:nvPr>
            <p:custDataLst>
              <p:tags r:id="rId13"/>
            </p:custDataLst>
            <p:extLst>
              <p:ext uri="{D42A27DB-BD31-4B8C-83A1-F6EECF244321}">
                <p14:modId xmlns:p14="http://schemas.microsoft.com/office/powerpoint/2010/main" val="2628601974"/>
              </p:ext>
            </p:extLst>
          </p:nvPr>
        </p:nvGraphicFramePr>
        <p:xfrm>
          <a:off x="266700" y="4076701"/>
          <a:ext cx="3581280" cy="1723935"/>
        </p:xfrm>
        <a:graphic>
          <a:graphicData uri="http://schemas.openxmlformats.org/presentationml/2006/ole">
            <mc:AlternateContent xmlns:mc="http://schemas.openxmlformats.org/markup-compatibility/2006">
              <mc:Choice xmlns:v="urn:schemas-microsoft-com:vml" Requires="v">
                <p:oleObj spid="_x0000_s232364" name="Chart" r:id="rId29" imgW="3581280" imgH="1723935" progId="MSGraph.Chart.8">
                  <p:embed followColorScheme="full"/>
                </p:oleObj>
              </mc:Choice>
              <mc:Fallback>
                <p:oleObj name="Chart" r:id="rId29" imgW="3581280" imgH="1723935" progId="MSGraph.Chart.8">
                  <p:embed followColorScheme="full"/>
                  <p:pic>
                    <p:nvPicPr>
                      <p:cNvPr id="0" name=""/>
                      <p:cNvPicPr/>
                      <p:nvPr/>
                    </p:nvPicPr>
                    <p:blipFill>
                      <a:blip r:embed="rId30"/>
                      <a:stretch>
                        <a:fillRect/>
                      </a:stretch>
                    </p:blipFill>
                    <p:spPr>
                      <a:xfrm>
                        <a:off x="266700" y="4076701"/>
                        <a:ext cx="3581280" cy="1723935"/>
                      </a:xfrm>
                      <a:prstGeom prst="rect">
                        <a:avLst/>
                      </a:prstGeom>
                    </p:spPr>
                  </p:pic>
                </p:oleObj>
              </mc:Fallback>
            </mc:AlternateContent>
          </a:graphicData>
        </a:graphic>
      </p:graphicFrame>
      <p:sp>
        <p:nvSpPr>
          <p:cNvPr id="58" name="Text Placeholder 82"/>
          <p:cNvSpPr>
            <a:spLocks noGrp="1"/>
          </p:cNvSpPr>
          <p:nvPr>
            <p:custDataLst>
              <p:tags r:id="rId14"/>
            </p:custDataLst>
          </p:nvPr>
        </p:nvSpPr>
        <p:spPr bwMode="auto">
          <a:xfrm>
            <a:off x="2335213" y="5667375"/>
            <a:ext cx="1968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FDCC630-E325-40CA-B941-B3126CD20986}" type="datetime'J''''''''''''ul''''-''''''''''''''''''''''1''''''5'''''''''">
              <a:rPr lang="en-US" sz="900">
                <a:latin typeface="Arial"/>
                <a:cs typeface="Arial"/>
                <a:sym typeface="Arial"/>
              </a:rPr>
              <a:pPr marL="0" indent="0" algn="ctr">
                <a:lnSpc>
                  <a:spcPct val="100000"/>
                </a:lnSpc>
                <a:spcBef>
                  <a:spcPct val="0"/>
                </a:spcBef>
                <a:buNone/>
              </a:pPr>
              <a:t>Jul-15</a:t>
            </a:fld>
            <a:endParaRPr lang="en-US" sz="900" dirty="0">
              <a:latin typeface="Arial"/>
              <a:cs typeface="Arial"/>
              <a:sym typeface="Arial"/>
            </a:endParaRPr>
          </a:p>
        </p:txBody>
      </p:sp>
      <p:sp>
        <p:nvSpPr>
          <p:cNvPr id="59" name="Text Placeholder 83"/>
          <p:cNvSpPr>
            <a:spLocks noGrp="1"/>
          </p:cNvSpPr>
          <p:nvPr>
            <p:custDataLst>
              <p:tags r:id="rId15"/>
            </p:custDataLst>
          </p:nvPr>
        </p:nvSpPr>
        <p:spPr bwMode="auto">
          <a:xfrm>
            <a:off x="2611438" y="5667375"/>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F3668AB-B038-4D23-9FD5-7EC2F432AAB2}" type="datetime'''''''''''''''''''''''Se''''p''''''''''''-''''1''''''5'''">
              <a:rPr lang="en-US" sz="900">
                <a:latin typeface="Arial"/>
                <a:cs typeface="Arial"/>
                <a:sym typeface="Arial"/>
              </a:rPr>
              <a:pPr marL="0" indent="0" algn="ctr">
                <a:lnSpc>
                  <a:spcPct val="100000"/>
                </a:lnSpc>
                <a:spcBef>
                  <a:spcPct val="0"/>
                </a:spcBef>
                <a:buNone/>
              </a:pPr>
              <a:t>Sep-15</a:t>
            </a:fld>
            <a:endParaRPr lang="en-US" sz="900" dirty="0">
              <a:latin typeface="Arial"/>
              <a:cs typeface="Arial"/>
              <a:sym typeface="Arial"/>
            </a:endParaRPr>
          </a:p>
        </p:txBody>
      </p:sp>
      <p:sp>
        <p:nvSpPr>
          <p:cNvPr id="30" name="Text Placeholder 52"/>
          <p:cNvSpPr>
            <a:spLocks noGrp="1"/>
          </p:cNvSpPr>
          <p:nvPr>
            <p:custDataLst>
              <p:tags r:id="rId16"/>
            </p:custDataLst>
          </p:nvPr>
        </p:nvSpPr>
        <p:spPr bwMode="auto">
          <a:xfrm>
            <a:off x="639763" y="5667375"/>
            <a:ext cx="2159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6222239-52B8-4905-B5F9-F4A9EE809245}" type="datetime'''''''''''''''''''''''''''''''Au''''''''''''g'''''''' ''’14'">
              <a:rPr lang="en-US" sz="900">
                <a:solidFill>
                  <a:schemeClr val="tx1"/>
                </a:solidFill>
                <a:latin typeface="Arial"/>
                <a:cs typeface="Arial"/>
                <a:sym typeface="Arial"/>
              </a:rPr>
              <a:pPr/>
              <a:t>Aug ’14</a:t>
            </a:fld>
            <a:endParaRPr lang="en-US" sz="900" dirty="0">
              <a:solidFill>
                <a:schemeClr val="tx1"/>
              </a:solidFill>
              <a:latin typeface="Arial"/>
              <a:ea typeface="ＭＳ Ｐゴシック"/>
              <a:cs typeface="Arial"/>
              <a:sym typeface="Arial"/>
            </a:endParaRPr>
          </a:p>
        </p:txBody>
      </p:sp>
      <p:sp>
        <p:nvSpPr>
          <p:cNvPr id="32" name="Text Placeholder 12"/>
          <p:cNvSpPr>
            <a:spLocks noGrp="1"/>
          </p:cNvSpPr>
          <p:nvPr>
            <p:custDataLst>
              <p:tags r:id="rId17"/>
            </p:custDataLst>
          </p:nvPr>
        </p:nvSpPr>
        <p:spPr bwMode="auto">
          <a:xfrm>
            <a:off x="3538538" y="5667375"/>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1B1BE3F-83E8-4B37-BB3F-D83AE1E9B0AF}" type="datetime'''''''M''a''''''''r''-''''1''6'''''''''''''''''''''''''">
              <a:rPr lang="en-US" sz="900">
                <a:latin typeface="Arial"/>
                <a:cs typeface="Arial"/>
                <a:sym typeface="Arial"/>
              </a:rPr>
              <a:pPr/>
              <a:t>Mar-16</a:t>
            </a:fld>
            <a:endParaRPr lang="en-US" sz="900" dirty="0">
              <a:latin typeface="Arial"/>
              <a:cs typeface="Arial"/>
              <a:sym typeface="Arial"/>
            </a:endParaRPr>
          </a:p>
        </p:txBody>
      </p:sp>
      <p:sp>
        <p:nvSpPr>
          <p:cNvPr id="57" name="Text Placeholder 81"/>
          <p:cNvSpPr>
            <a:spLocks noGrp="1"/>
          </p:cNvSpPr>
          <p:nvPr>
            <p:custDataLst>
              <p:tags r:id="rId18"/>
            </p:custDataLst>
          </p:nvPr>
        </p:nvSpPr>
        <p:spPr bwMode="auto">
          <a:xfrm>
            <a:off x="1700213" y="5667375"/>
            <a:ext cx="2476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533CFAB-0C38-4C0A-9772-4550D1A85E6C}" type="datetime'''''''''''M''''a''r''''''''''''-''''''1''''5'''''''''''''''''">
              <a:rPr lang="en-US" sz="900">
                <a:latin typeface="Arial"/>
                <a:ea typeface="ＭＳ Ｐゴシック"/>
                <a:cs typeface="Arial"/>
                <a:sym typeface="Arial"/>
              </a:rPr>
              <a:pPr marL="0" indent="0" algn="ctr">
                <a:lnSpc>
                  <a:spcPct val="100000"/>
                </a:lnSpc>
                <a:spcBef>
                  <a:spcPct val="0"/>
                </a:spcBef>
                <a:buNone/>
              </a:pPr>
              <a:t>Mar-15</a:t>
            </a:fld>
            <a:endParaRPr lang="en-US" sz="900" dirty="0">
              <a:latin typeface="Arial"/>
              <a:ea typeface="ＭＳ Ｐゴシック"/>
              <a:cs typeface="Arial"/>
              <a:sym typeface="Arial"/>
            </a:endParaRPr>
          </a:p>
        </p:txBody>
      </p:sp>
      <p:sp>
        <p:nvSpPr>
          <p:cNvPr id="27" name="Text Placeholder 49"/>
          <p:cNvSpPr>
            <a:spLocks noGrp="1"/>
          </p:cNvSpPr>
          <p:nvPr>
            <p:custDataLst>
              <p:tags r:id="rId19"/>
            </p:custDataLst>
          </p:nvPr>
        </p:nvSpPr>
        <p:spPr bwMode="auto">
          <a:xfrm>
            <a:off x="1995488" y="5667375"/>
            <a:ext cx="2667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12E974D-93D0-4D55-894B-1A8A21C38B2B}" type="datetime'M''''''''a''''''''''''''y''''''''-''''''1''''''''5'">
              <a:rPr lang="en-US" sz="900">
                <a:solidFill>
                  <a:schemeClr val="tx1"/>
                </a:solidFill>
                <a:latin typeface="Arial"/>
                <a:cs typeface="Arial"/>
                <a:sym typeface="Arial"/>
              </a:rPr>
              <a:pPr/>
              <a:t>May-15</a:t>
            </a:fld>
            <a:endParaRPr lang="en-US" sz="900" dirty="0">
              <a:solidFill>
                <a:schemeClr val="tx1"/>
              </a:solidFill>
              <a:latin typeface="Arial"/>
              <a:ea typeface="ＭＳ Ｐゴシック"/>
              <a:cs typeface="Arial"/>
              <a:sym typeface="Arial"/>
            </a:endParaRPr>
          </a:p>
        </p:txBody>
      </p:sp>
      <p:sp>
        <p:nvSpPr>
          <p:cNvPr id="33" name="Text Placeholder 7"/>
          <p:cNvSpPr>
            <a:spLocks noGrp="1"/>
          </p:cNvSpPr>
          <p:nvPr>
            <p:custDataLst>
              <p:tags r:id="rId20"/>
            </p:custDataLst>
          </p:nvPr>
        </p:nvSpPr>
        <p:spPr bwMode="auto">
          <a:xfrm>
            <a:off x="2925763" y="5667375"/>
            <a:ext cx="2540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470180E-5594-4972-9D4A-9B69F073331C}" type="datetime'''''''''''''''''''''''''N''''''o''v-1''''''''''''''''5'''''">
              <a:rPr lang="en-US" sz="900">
                <a:latin typeface="Arial"/>
                <a:cs typeface="Arial"/>
                <a:sym typeface="Arial"/>
              </a:rPr>
              <a:pPr/>
              <a:t>Nov-15</a:t>
            </a:fld>
            <a:endParaRPr lang="en-US" sz="900" dirty="0">
              <a:latin typeface="Arial"/>
              <a:cs typeface="Arial"/>
              <a:sym typeface="Arial"/>
            </a:endParaRPr>
          </a:p>
        </p:txBody>
      </p:sp>
      <p:sp>
        <p:nvSpPr>
          <p:cNvPr id="29" name="Text Placeholder 51"/>
          <p:cNvSpPr>
            <a:spLocks noGrp="1"/>
          </p:cNvSpPr>
          <p:nvPr>
            <p:custDataLst>
              <p:tags r:id="rId21"/>
            </p:custDataLst>
          </p:nvPr>
        </p:nvSpPr>
        <p:spPr bwMode="auto">
          <a:xfrm>
            <a:off x="1096963" y="5667375"/>
            <a:ext cx="21590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04C0624-62AE-42C3-AA9A-43E2D5028C0A}" type="datetime'''''''''''N''''ov ’''''''''''''''''''''14'''''''''''">
              <a:rPr lang="en-US" sz="900">
                <a:solidFill>
                  <a:schemeClr val="tx1"/>
                </a:solidFill>
                <a:latin typeface="Arial"/>
                <a:cs typeface="Arial"/>
                <a:sym typeface="Arial"/>
              </a:rPr>
              <a:pPr/>
              <a:t>Nov ’14</a:t>
            </a:fld>
            <a:endParaRPr lang="en-US" sz="900" dirty="0">
              <a:solidFill>
                <a:schemeClr val="tx1"/>
              </a:solidFill>
              <a:latin typeface="Arial"/>
              <a:ea typeface="ＭＳ Ｐゴシック"/>
              <a:cs typeface="Arial"/>
              <a:sym typeface="Arial"/>
            </a:endParaRPr>
          </a:p>
        </p:txBody>
      </p:sp>
      <p:sp>
        <p:nvSpPr>
          <p:cNvPr id="56" name="Text Placeholder 80"/>
          <p:cNvSpPr>
            <a:spLocks noGrp="1"/>
          </p:cNvSpPr>
          <p:nvPr>
            <p:custDataLst>
              <p:tags r:id="rId22"/>
            </p:custDataLst>
          </p:nvPr>
        </p:nvSpPr>
        <p:spPr bwMode="auto">
          <a:xfrm>
            <a:off x="1401763" y="5667375"/>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AA4EF1E-A895-4262-88F4-0C347DC546A2}" type="datetime'''''''Ja''''''''''''''n''''''''''''''''''''-''''''15'">
              <a:rPr lang="en-US" sz="900">
                <a:latin typeface="Arial"/>
                <a:cs typeface="Arial"/>
                <a:sym typeface="Arial"/>
              </a:rPr>
              <a:pPr marL="0" indent="0" algn="ctr">
                <a:lnSpc>
                  <a:spcPct val="100000"/>
                </a:lnSpc>
                <a:spcBef>
                  <a:spcPct val="0"/>
                </a:spcBef>
                <a:buNone/>
              </a:pPr>
              <a:t>Jan-15</a:t>
            </a:fld>
            <a:endParaRPr lang="en-US" sz="900" dirty="0">
              <a:latin typeface="Arial"/>
              <a:cs typeface="Arial"/>
              <a:sym typeface="Arial"/>
            </a:endParaRPr>
          </a:p>
        </p:txBody>
      </p:sp>
      <p:sp>
        <p:nvSpPr>
          <p:cNvPr id="61" name="Text Placeholder 84"/>
          <p:cNvSpPr>
            <a:spLocks noGrp="1"/>
          </p:cNvSpPr>
          <p:nvPr>
            <p:custDataLst>
              <p:tags r:id="rId23"/>
            </p:custDataLst>
          </p:nvPr>
        </p:nvSpPr>
        <p:spPr bwMode="auto">
          <a:xfrm>
            <a:off x="3240088" y="5667375"/>
            <a:ext cx="234950" cy="27305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4A39BD5-026B-4865-8BC4-48AA9A3D9525}" type="datetime'J''''''''''''''''''''''a''n''''''''''''''''''''''''''-1''6'''">
              <a:rPr lang="en-US" sz="900">
                <a:latin typeface="Arial"/>
                <a:cs typeface="Arial"/>
                <a:sym typeface="Arial"/>
              </a:rPr>
              <a:pPr marL="0" indent="0" algn="ctr">
                <a:lnSpc>
                  <a:spcPct val="100000"/>
                </a:lnSpc>
                <a:spcBef>
                  <a:spcPct val="0"/>
                </a:spcBef>
                <a:buNone/>
              </a:pPr>
              <a:t>Jan-16</a:t>
            </a:fld>
            <a:endParaRPr lang="en-US" sz="900" dirty="0">
              <a:latin typeface="Arial"/>
              <a:cs typeface="Arial"/>
              <a:sym typeface="Arial"/>
            </a:endParaRPr>
          </a:p>
        </p:txBody>
      </p:sp>
      <p:sp>
        <p:nvSpPr>
          <p:cNvPr id="6" name="Text Placeholder 5"/>
          <p:cNvSpPr>
            <a:spLocks noGrp="1"/>
          </p:cNvSpPr>
          <p:nvPr>
            <p:ph sz="quarter" idx="11"/>
          </p:nvPr>
        </p:nvSpPr>
        <p:spPr/>
        <p:txBody>
          <a:bodyPr/>
          <a:lstStyle/>
          <a:p>
            <a:r>
              <a:rPr lang="en-US" dirty="0"/>
              <a:t>Calibration: </a:t>
            </a:r>
            <a:r>
              <a:rPr lang="en-US" b="0" dirty="0" smtClean="0"/>
              <a:t>Structural Funding Ratio and Liquidity Coverage Ratio</a:t>
            </a:r>
            <a:endParaRPr lang="en-GB" b="0" dirty="0"/>
          </a:p>
        </p:txBody>
      </p:sp>
      <p:sp>
        <p:nvSpPr>
          <p:cNvPr id="117" name="Content Placeholder 4"/>
          <p:cNvSpPr txBox="1">
            <a:spLocks/>
          </p:cNvSpPr>
          <p:nvPr/>
        </p:nvSpPr>
        <p:spPr>
          <a:xfrm>
            <a:off x="5102278" y="1928738"/>
            <a:ext cx="4087335" cy="2540183"/>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SFR limits are </a:t>
            </a:r>
            <a:r>
              <a:rPr lang="en-US" sz="1200" kern="0" dirty="0">
                <a:solidFill>
                  <a:schemeClr val="tx1"/>
                </a:solidFill>
                <a:latin typeface="Arial" panose="020B0604020202020204" pitchFamily="34" charset="0"/>
                <a:cs typeface="Arial" panose="020B0604020202020204" pitchFamily="34" charset="0"/>
              </a:rPr>
              <a:t>set keeping in mind the future regulatory minimum (100%) for the Net Stable Funding Ratio,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LCR sets </a:t>
            </a:r>
            <a:r>
              <a:rPr lang="en-US" sz="1200" kern="0" dirty="0">
                <a:solidFill>
                  <a:schemeClr val="tx1"/>
                </a:solidFill>
                <a:latin typeface="Arial" panose="020B0604020202020204" pitchFamily="34" charset="0"/>
                <a:cs typeface="Arial" panose="020B0604020202020204" pitchFamily="34" charset="0"/>
              </a:rPr>
              <a:t>the adequate level of unencumbered liquid assets that can be converted into cash to meet liquidity needs for a 30 days </a:t>
            </a:r>
            <a:r>
              <a:rPr lang="en-US" sz="1200" kern="0" dirty="0" smtClean="0">
                <a:solidFill>
                  <a:schemeClr val="tx1"/>
                </a:solidFill>
                <a:latin typeface="Arial" panose="020B0604020202020204" pitchFamily="34" charset="0"/>
                <a:cs typeface="Arial" panose="020B0604020202020204" pitchFamily="34" charset="0"/>
              </a:rPr>
              <a:t>operation</a:t>
            </a: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LCR limits are set using the regulatory minimum (100%) as an anchor point, then adding a buffer per management discretion, and verifying against historical </a:t>
            </a:r>
            <a:r>
              <a:rPr lang="en-US" sz="1200" kern="0" dirty="0" smtClean="0">
                <a:solidFill>
                  <a:schemeClr val="tx1"/>
                </a:solidFill>
                <a:latin typeface="Arial" panose="020B0604020202020204" pitchFamily="34" charset="0"/>
                <a:cs typeface="Arial" panose="020B0604020202020204" pitchFamily="34" charset="0"/>
              </a:rPr>
              <a:t>trends</a:t>
            </a:r>
          </a:p>
          <a:p>
            <a:pPr marL="344488" lvl="1" indent="-176213" defTabSz="457200">
              <a:lnSpc>
                <a:spcPct val="100000"/>
              </a:lnSpc>
              <a:buFont typeface="Arial"/>
              <a:buChar char="–"/>
              <a:defRPr/>
            </a:pPr>
            <a:r>
              <a:rPr lang="en-US" sz="1200" dirty="0">
                <a:solidFill>
                  <a:schemeClr val="tx1"/>
                </a:solidFill>
                <a:latin typeface="+mn-lt"/>
              </a:rPr>
              <a:t>Management buffer decreased from 20% to 5% percentage points for amber trigger and red limit buffer to amber from 20% to 10% percentage points</a:t>
            </a:r>
          </a:p>
        </p:txBody>
      </p:sp>
      <p:graphicFrame>
        <p:nvGraphicFramePr>
          <p:cNvPr id="43" name="Table 42"/>
          <p:cNvGraphicFramePr>
            <a:graphicFrameLocks noGrp="1"/>
          </p:cNvGraphicFramePr>
          <p:nvPr>
            <p:extLst>
              <p:ext uri="{D42A27DB-BD31-4B8C-83A1-F6EECF244321}">
                <p14:modId xmlns:p14="http://schemas.microsoft.com/office/powerpoint/2010/main" val="129726346"/>
              </p:ext>
            </p:extLst>
          </p:nvPr>
        </p:nvGraphicFramePr>
        <p:xfrm>
          <a:off x="5100638" y="4592444"/>
          <a:ext cx="4079078" cy="777240"/>
        </p:xfrm>
        <a:graphic>
          <a:graphicData uri="http://schemas.openxmlformats.org/drawingml/2006/table">
            <a:tbl>
              <a:tblPr firstRow="1" bandRow="1">
                <a:tableStyleId>{839DD9DD-9E6C-4910-8AC0-68ADFF6A6AFC}</a:tableStyleId>
              </a:tblPr>
              <a:tblGrid>
                <a:gridCol w="1351502"/>
                <a:gridCol w="1363788"/>
                <a:gridCol w="1363788"/>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Metric</a:t>
                      </a:r>
                    </a:p>
                  </a:txBody>
                  <a:tcPr anchor="ctr">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 limit</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SFR</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103%</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algn="ctr" defTabSz="457200" rtl="0" eaLnBrk="1" latinLnBrk="0" hangingPunct="1"/>
                      <a:r>
                        <a:rPr lang="en-US" sz="1100" kern="1200" dirty="0" smtClean="0">
                          <a:solidFill>
                            <a:schemeClr val="tx1"/>
                          </a:solidFill>
                          <a:latin typeface="Arial" panose="020B0604020202020204" pitchFamily="34" charset="0"/>
                          <a:ea typeface="+mn-ea"/>
                          <a:cs typeface="Arial" panose="020B0604020202020204" pitchFamily="34" charset="0"/>
                        </a:rPr>
                        <a:t>100%</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182254">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LCR</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115%</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105%</a:t>
                      </a:r>
                      <a:endParaRPr lang="en-US" sz="1100" kern="1200" dirty="0">
                        <a:solidFill>
                          <a:schemeClr val="tx1"/>
                        </a:solidFill>
                        <a:latin typeface="Arial" panose="020B0604020202020204" pitchFamily="34" charset="0"/>
                        <a:ea typeface="+mn-ea"/>
                        <a:cs typeface="Arial" panose="020B0604020202020204" pitchFamily="34" charset="0"/>
                      </a:endParaRPr>
                    </a:p>
                  </a:txBody>
                  <a:tcP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5" name="Straight Connector 44"/>
          <p:cNvCxnSpPr/>
          <p:nvPr/>
        </p:nvCxnSpPr>
        <p:spPr bwMode="auto">
          <a:xfrm flipH="1">
            <a:off x="683888" y="2172122"/>
            <a:ext cx="3449926"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6" name="Straight Connector 45"/>
          <p:cNvCxnSpPr/>
          <p:nvPr/>
        </p:nvCxnSpPr>
        <p:spPr bwMode="auto">
          <a:xfrm>
            <a:off x="683888" y="2138096"/>
            <a:ext cx="3432149"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60" name="Straight Connector 59"/>
          <p:cNvCxnSpPr/>
          <p:nvPr/>
        </p:nvCxnSpPr>
        <p:spPr bwMode="auto">
          <a:xfrm>
            <a:off x="683888" y="5039105"/>
            <a:ext cx="3492627" cy="1"/>
          </a:xfrm>
          <a:prstGeom prst="line">
            <a:avLst/>
          </a:prstGeom>
          <a:solidFill>
            <a:schemeClr val="accent1"/>
          </a:solidFill>
          <a:ln w="19050" cap="flat" cmpd="sng" algn="ctr">
            <a:solidFill>
              <a:srgbClr val="FFC000"/>
            </a:solidFill>
            <a:prstDash val="solid"/>
            <a:round/>
            <a:headEnd type="none" w="med" len="med"/>
            <a:tailEnd type="none" w="med" len="med"/>
          </a:ln>
          <a:effectLst/>
        </p:spPr>
      </p:cxnSp>
      <p:cxnSp>
        <p:nvCxnSpPr>
          <p:cNvPr id="63" name="Straight Connector 62"/>
          <p:cNvCxnSpPr/>
          <p:nvPr/>
        </p:nvCxnSpPr>
        <p:spPr bwMode="auto">
          <a:xfrm flipH="1">
            <a:off x="683888" y="5102708"/>
            <a:ext cx="3489619" cy="747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2" name="Text Placeholder 5"/>
          <p:cNvSpPr txBox="1">
            <a:spLocks/>
          </p:cNvSpPr>
          <p:nvPr/>
        </p:nvSpPr>
        <p:spPr bwMode="gray">
          <a:xfrm>
            <a:off x="363890" y="3799434"/>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r>
              <a:rPr lang="en-US" kern="0" dirty="0" smtClean="0">
                <a:latin typeface="Arial" panose="020B0604020202020204" pitchFamily="34" charset="0"/>
                <a:cs typeface="Arial" panose="020B0604020202020204" pitchFamily="34" charset="0"/>
              </a:rPr>
              <a:t>Liquidity </a:t>
            </a:r>
            <a:r>
              <a:rPr lang="en-US" kern="0" dirty="0">
                <a:latin typeface="Arial" panose="020B0604020202020204" pitchFamily="34" charset="0"/>
                <a:cs typeface="Arial" panose="020B0604020202020204" pitchFamily="34" charset="0"/>
              </a:rPr>
              <a:t>Coverage </a:t>
            </a:r>
            <a:r>
              <a:rPr lang="en-US" kern="0" dirty="0" smtClean="0">
                <a:latin typeface="Arial" panose="020B0604020202020204" pitchFamily="34" charset="0"/>
                <a:cs typeface="Arial" panose="020B0604020202020204" pitchFamily="34" charset="0"/>
              </a:rPr>
              <a:t>Ratio (EUR)</a:t>
            </a:r>
            <a:endParaRPr lang="en-US" kern="0" dirty="0">
              <a:latin typeface="Arial" panose="020B0604020202020204" pitchFamily="34" charset="0"/>
              <a:cs typeface="Arial" panose="020B0604020202020204" pitchFamily="34" charset="0"/>
            </a:endParaRPr>
          </a:p>
          <a:p>
            <a:r>
              <a:rPr lang="en-US" b="0" kern="0" dirty="0" smtClean="0">
                <a:latin typeface="Arial" panose="020B0604020202020204" pitchFamily="34" charset="0"/>
                <a:cs typeface="Arial" panose="020B0604020202020204" pitchFamily="34" charset="0"/>
              </a:rPr>
              <a:t>SHUSA</a:t>
            </a:r>
            <a:r>
              <a:rPr lang="en-US" b="0" kern="0" baseline="30000" dirty="0" smtClean="0">
                <a:latin typeface="Arial" panose="020B0604020202020204" pitchFamily="34" charset="0"/>
                <a:cs typeface="Arial" panose="020B0604020202020204" pitchFamily="34" charset="0"/>
              </a:rPr>
              <a:t>1</a:t>
            </a:r>
            <a:r>
              <a:rPr lang="en-US" b="0" kern="0" dirty="0" smtClean="0">
                <a:latin typeface="Arial" panose="020B0604020202020204" pitchFamily="34" charset="0"/>
                <a:cs typeface="Arial" panose="020B0604020202020204" pitchFamily="34" charset="0"/>
              </a:rPr>
              <a:t>, </a:t>
            </a:r>
            <a:r>
              <a:rPr lang="en-US" b="0" kern="0" dirty="0">
                <a:latin typeface="Arial" panose="020B0604020202020204" pitchFamily="34" charset="0"/>
                <a:cs typeface="Arial" panose="020B0604020202020204" pitchFamily="34" charset="0"/>
              </a:rPr>
              <a:t>August </a:t>
            </a:r>
            <a:r>
              <a:rPr lang="en-US" b="0" kern="0" dirty="0" smtClean="0">
                <a:latin typeface="Arial" panose="020B0604020202020204" pitchFamily="34" charset="0"/>
                <a:cs typeface="Arial" panose="020B0604020202020204" pitchFamily="34" charset="0"/>
              </a:rPr>
              <a:t>2014–March 2016</a:t>
            </a:r>
            <a:endParaRPr lang="en-US" b="0" kern="0" dirty="0">
              <a:latin typeface="Arial" panose="020B0604020202020204" pitchFamily="34" charset="0"/>
              <a:cs typeface="Arial" panose="020B0604020202020204" pitchFamily="34" charset="0"/>
            </a:endParaRPr>
          </a:p>
        </p:txBody>
      </p:sp>
      <p:sp>
        <p:nvSpPr>
          <p:cNvPr id="74" name="TextBox 73"/>
          <p:cNvSpPr txBox="1"/>
          <p:nvPr/>
        </p:nvSpPr>
        <p:spPr>
          <a:xfrm>
            <a:off x="3752230" y="5127919"/>
            <a:ext cx="752055"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105%</a:t>
            </a:r>
            <a:endParaRPr lang="en-US" b="1" dirty="0">
              <a:solidFill>
                <a:schemeClr val="accent1"/>
              </a:solidFill>
              <a:latin typeface="Arial" panose="020B0604020202020204" pitchFamily="34" charset="0"/>
              <a:cs typeface="Arial" panose="020B0604020202020204" pitchFamily="34" charset="0"/>
            </a:endParaRPr>
          </a:p>
        </p:txBody>
      </p:sp>
      <p:sp>
        <p:nvSpPr>
          <p:cNvPr id="75" name="TextBox 74"/>
          <p:cNvSpPr txBox="1"/>
          <p:nvPr/>
        </p:nvSpPr>
        <p:spPr>
          <a:xfrm>
            <a:off x="3752230" y="4876966"/>
            <a:ext cx="85379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115%</a:t>
            </a:r>
            <a:endParaRPr lang="en-US" b="1" dirty="0">
              <a:solidFill>
                <a:srgbClr val="FFC000"/>
              </a:solidFill>
              <a:latin typeface="Arial" panose="020B0604020202020204" pitchFamily="34" charset="0"/>
              <a:cs typeface="Arial" panose="020B0604020202020204" pitchFamily="34" charset="0"/>
            </a:endParaRPr>
          </a:p>
        </p:txBody>
      </p:sp>
      <p:sp>
        <p:nvSpPr>
          <p:cNvPr id="64" name="Text Placeholder 6"/>
          <p:cNvSpPr txBox="1">
            <a:spLocks/>
          </p:cNvSpPr>
          <p:nvPr/>
        </p:nvSpPr>
        <p:spPr bwMode="gray">
          <a:xfrm>
            <a:off x="5106564" y="1465069"/>
            <a:ext cx="41148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Calibration approach</a:t>
            </a:r>
            <a:endParaRPr kumimoji="0" lang="en-GB" b="1"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sp>
        <p:nvSpPr>
          <p:cNvPr id="66" name="Text Placeholder 5"/>
          <p:cNvSpPr txBox="1">
            <a:spLocks/>
          </p:cNvSpPr>
          <p:nvPr/>
        </p:nvSpPr>
        <p:spPr bwMode="gray">
          <a:xfrm>
            <a:off x="366519" y="1465069"/>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1"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Structural Funding Ratio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SHUSA</a:t>
            </a:r>
            <a:r>
              <a:rPr kumimoji="0" lang="en-GB" b="0" i="0" u="none" strike="noStrike" kern="0" cap="none" spc="0" normalizeH="0" baseline="30000" noProof="0" dirty="0" smtClean="0">
                <a:ln>
                  <a:noFill/>
                </a:ln>
                <a:solidFill>
                  <a:srgbClr val="FF0000"/>
                </a:solidFill>
                <a:effectLst/>
                <a:uLnTx/>
                <a:uFillTx/>
                <a:latin typeface="Arial" panose="020B0604020202020204" pitchFamily="34" charset="0"/>
                <a:cs typeface="Arial" panose="020B0604020202020204" pitchFamily="34" charset="0"/>
                <a:sym typeface="+mn-lt"/>
              </a:rPr>
              <a:t>1</a:t>
            </a: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 January</a:t>
            </a:r>
            <a:r>
              <a:rPr kumimoji="0" lang="en-GB" b="0" i="0" u="none" strike="noStrike" kern="0" cap="none" spc="0" normalizeH="0" noProof="0" dirty="0" smtClean="0">
                <a:ln>
                  <a:noFill/>
                </a:ln>
                <a:solidFill>
                  <a:srgbClr val="FF0000"/>
                </a:solidFill>
                <a:effectLst/>
                <a:uLnTx/>
                <a:uFillTx/>
                <a:latin typeface="Arial" panose="020B0604020202020204" pitchFamily="34" charset="0"/>
                <a:cs typeface="Arial" panose="020B0604020202020204" pitchFamily="34" charset="0"/>
                <a:sym typeface="+mn-lt"/>
              </a:rPr>
              <a:t> 2015</a:t>
            </a:r>
            <a:r>
              <a:rPr kumimoji="0" lang="en-GB" b="0" i="0" u="none" strike="noStrike" kern="0" cap="none" spc="0" normalizeH="0" baseline="0" noProof="0" dirty="0" smtClean="0">
                <a:ln>
                  <a:noFill/>
                </a:ln>
                <a:solidFill>
                  <a:srgbClr val="FF0000"/>
                </a:solidFill>
                <a:effectLst/>
                <a:uLnTx/>
                <a:uFillTx/>
                <a:latin typeface="Arial" panose="020B0604020202020204" pitchFamily="34" charset="0"/>
                <a:cs typeface="Arial" panose="020B0604020202020204" pitchFamily="34" charset="0"/>
                <a:sym typeface="+mn-lt"/>
              </a:rPr>
              <a:t>–March 2016</a:t>
            </a:r>
            <a:endParaRPr kumimoji="0" lang="en-GB"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mn-lt"/>
            </a:endParaRPr>
          </a:p>
        </p:txBody>
      </p:sp>
      <p:sp>
        <p:nvSpPr>
          <p:cNvPr id="81" name="Footnote"/>
          <p:cNvSpPr/>
          <p:nvPr/>
        </p:nvSpPr>
        <p:spPr bwMode="auto">
          <a:xfrm>
            <a:off x="362404" y="6015749"/>
            <a:ext cx="5576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a:t>
            </a:r>
            <a:r>
              <a:rPr lang="en-US" sz="800" dirty="0" smtClean="0">
                <a:latin typeface="Arial" panose="020B0604020202020204" pitchFamily="34" charset="0"/>
                <a:cs typeface="Arial" panose="020B0604020202020204" pitchFamily="34" charset="0"/>
                <a:sym typeface="Arial"/>
              </a:rPr>
              <a:t>: SHUSA RAS-2016.pptx, RAS Monthly Report (July 15–March 16)</a:t>
            </a:r>
          </a:p>
          <a:p>
            <a:pPr marL="112713" indent="-112713" algn="l">
              <a:lnSpc>
                <a:spcPct val="100000"/>
              </a:lnSpc>
              <a:spcBef>
                <a:spcPts val="0"/>
              </a:spcBef>
              <a:spcAft>
                <a:spcPts val="0"/>
              </a:spcAft>
              <a:buFont typeface="+mj-lt"/>
              <a:buAutoNum type="arabicPeriod"/>
            </a:pPr>
            <a:r>
              <a:rPr lang="en-US" sz="800" dirty="0" smtClean="0">
                <a:latin typeface="Arial" panose="020B0604020202020204" pitchFamily="34" charset="0"/>
                <a:cs typeface="Arial" panose="020B0604020202020204" pitchFamily="34" charset="0"/>
                <a:sym typeface="Arial"/>
              </a:rPr>
              <a:t>Approximated as the sum of SC and SBNA in the current reporting</a:t>
            </a:r>
            <a:endParaRPr lang="en-US" sz="800" dirty="0">
              <a:latin typeface="Arial" panose="020B0604020202020204" pitchFamily="34" charset="0"/>
              <a:cs typeface="Arial" panose="020B0604020202020204" pitchFamily="34" charset="0"/>
              <a:sym typeface="Arial"/>
            </a:endParaRPr>
          </a:p>
        </p:txBody>
      </p:sp>
      <p:sp>
        <p:nvSpPr>
          <p:cNvPr id="82" name="TextBox 81"/>
          <p:cNvSpPr txBox="1"/>
          <p:nvPr/>
        </p:nvSpPr>
        <p:spPr>
          <a:xfrm>
            <a:off x="3752230" y="2193922"/>
            <a:ext cx="752055"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100%</a:t>
            </a:r>
            <a:endParaRPr lang="en-US" b="1" dirty="0">
              <a:solidFill>
                <a:schemeClr val="accent1"/>
              </a:solidFill>
              <a:latin typeface="Arial" panose="020B0604020202020204" pitchFamily="34" charset="0"/>
              <a:cs typeface="Arial" panose="020B0604020202020204" pitchFamily="34" charset="0"/>
            </a:endParaRPr>
          </a:p>
        </p:txBody>
      </p:sp>
      <p:sp>
        <p:nvSpPr>
          <p:cNvPr id="83" name="TextBox 82"/>
          <p:cNvSpPr txBox="1"/>
          <p:nvPr/>
        </p:nvSpPr>
        <p:spPr>
          <a:xfrm>
            <a:off x="3752230" y="1976446"/>
            <a:ext cx="85379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103%</a:t>
            </a:r>
            <a:endParaRPr lang="en-US" b="1" dirty="0">
              <a:solidFill>
                <a:srgbClr val="FFC000"/>
              </a:solidFill>
              <a:latin typeface="Arial" panose="020B0604020202020204" pitchFamily="34" charset="0"/>
              <a:cs typeface="Arial" panose="020B0604020202020204" pitchFamily="34" charset="0"/>
            </a:endParaRPr>
          </a:p>
        </p:txBody>
      </p:sp>
      <p:grpSp>
        <p:nvGrpSpPr>
          <p:cNvPr id="47" name="Group 46"/>
          <p:cNvGrpSpPr/>
          <p:nvPr/>
        </p:nvGrpSpPr>
        <p:grpSpPr>
          <a:xfrm>
            <a:off x="350611" y="72184"/>
            <a:ext cx="3565511" cy="189008"/>
            <a:chOff x="403281" y="164517"/>
            <a:chExt cx="3565511" cy="189008"/>
          </a:xfrm>
        </p:grpSpPr>
        <p:sp>
          <p:nvSpPr>
            <p:cNvPr id="49" name="Text Box 75"/>
            <p:cNvSpPr txBox="1">
              <a:spLocks noChangeArrowheads="1"/>
            </p:cNvSpPr>
            <p:nvPr/>
          </p:nvSpPr>
          <p:spPr bwMode="gray">
            <a:xfrm>
              <a:off x="636148" y="166688"/>
              <a:ext cx="3332644"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latin typeface="Arial" panose="020B0604020202020204" pitchFamily="34" charset="0"/>
                  <a:cs typeface="Arial" panose="020B0604020202020204" pitchFamily="34" charset="0"/>
                </a:rPr>
                <a:t>Liquidity/funding risk: </a:t>
              </a:r>
              <a:r>
                <a:rPr lang="en-US" sz="1200" dirty="0">
                  <a:solidFill>
                    <a:schemeClr val="accent1"/>
                  </a:solidFill>
                </a:rPr>
                <a:t>Calibration – </a:t>
              </a:r>
              <a:r>
                <a:rPr lang="en-US" sz="1200" dirty="0" smtClean="0">
                  <a:solidFill>
                    <a:schemeClr val="accent1"/>
                  </a:solidFill>
                  <a:latin typeface="Arial" panose="020B0604020202020204" pitchFamily="34" charset="0"/>
                  <a:cs typeface="Arial" panose="020B0604020202020204" pitchFamily="34" charset="0"/>
                </a:rPr>
                <a:t>LCR </a:t>
              </a:r>
              <a:r>
                <a:rPr lang="en-US" sz="1200" dirty="0">
                  <a:solidFill>
                    <a:schemeClr val="accent1"/>
                  </a:solidFill>
                  <a:latin typeface="Arial" panose="020B0604020202020204" pitchFamily="34" charset="0"/>
                  <a:cs typeface="Arial" panose="020B0604020202020204" pitchFamily="34" charset="0"/>
                </a:rPr>
                <a:t>and SFR</a:t>
              </a:r>
            </a:p>
          </p:txBody>
        </p:sp>
        <p:sp>
          <p:nvSpPr>
            <p:cNvPr id="52" name="Oval 5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3" name="Straight Connector 52"/>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01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23661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405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Stressed Survival Period (days)</a:t>
            </a:r>
            <a:endParaRPr lang="en-GB" b="0" dirty="0"/>
          </a:p>
        </p:txBody>
      </p:sp>
      <p:sp>
        <p:nvSpPr>
          <p:cNvPr id="7" name="Content Placeholder 4"/>
          <p:cNvSpPr txBox="1">
            <a:spLocks/>
          </p:cNvSpPr>
          <p:nvPr/>
        </p:nvSpPr>
        <p:spPr>
          <a:xfrm>
            <a:off x="5100638" y="1935162"/>
            <a:ext cx="4089400" cy="303805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This metric measures the amount of days remaining until SHUSA and its subsidiaries will have a cash shortfall under Market, Idiosyncratic and Combined stressed conditions. The Stressed Survival Period (days) limit and target are measured in accordance with the firm’s risk appetite</a:t>
            </a: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Amber trigger was adjusted to align with the business’ use of 90 days as a KRI (key risk indicator)</a:t>
            </a:r>
          </a:p>
          <a:p>
            <a:pPr marL="171450" lvl="1" indent="-171450" defTabSz="457200">
              <a:lnSpc>
                <a:spcPct val="100000"/>
              </a:lnSpc>
              <a:spcBef>
                <a:spcPts val="420"/>
              </a:spcBef>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The 75 </a:t>
            </a:r>
            <a:r>
              <a:rPr lang="en-US" sz="1200" kern="0" dirty="0">
                <a:solidFill>
                  <a:schemeClr val="tx1"/>
                </a:solidFill>
                <a:latin typeface="Arial" panose="020B0604020202020204" pitchFamily="34" charset="0"/>
                <a:cs typeface="Arial" panose="020B0604020202020204" pitchFamily="34" charset="0"/>
              </a:rPr>
              <a:t>day </a:t>
            </a:r>
            <a:r>
              <a:rPr lang="en-US" sz="1200" kern="0" dirty="0" smtClean="0">
                <a:solidFill>
                  <a:schemeClr val="tx1"/>
                </a:solidFill>
                <a:latin typeface="Arial" panose="020B0604020202020204" pitchFamily="34" charset="0"/>
                <a:cs typeface="Arial" panose="020B0604020202020204" pitchFamily="34" charset="0"/>
              </a:rPr>
              <a:t>amber trigger and 45 </a:t>
            </a:r>
            <a:r>
              <a:rPr lang="en-US" sz="1200" kern="0" dirty="0">
                <a:solidFill>
                  <a:schemeClr val="tx1"/>
                </a:solidFill>
                <a:latin typeface="Arial" panose="020B0604020202020204" pitchFamily="34" charset="0"/>
                <a:cs typeface="Arial" panose="020B0604020202020204" pitchFamily="34" charset="0"/>
              </a:rPr>
              <a:t>day </a:t>
            </a:r>
            <a:r>
              <a:rPr lang="en-US" sz="1200" kern="0" dirty="0" smtClean="0">
                <a:solidFill>
                  <a:schemeClr val="tx1"/>
                </a:solidFill>
                <a:latin typeface="Arial" panose="020B0604020202020204" pitchFamily="34" charset="0"/>
                <a:cs typeface="Arial" panose="020B0604020202020204" pitchFamily="34" charset="0"/>
              </a:rPr>
              <a:t>red </a:t>
            </a:r>
            <a:r>
              <a:rPr lang="en-US" sz="1200" kern="0" dirty="0">
                <a:solidFill>
                  <a:schemeClr val="tx1"/>
                </a:solidFill>
                <a:latin typeface="Arial" panose="020B0604020202020204" pitchFamily="34" charset="0"/>
                <a:cs typeface="Arial" panose="020B0604020202020204" pitchFamily="34" charset="0"/>
              </a:rPr>
              <a:t>limit provide a more complete overview of potential mismatches between inflows and outflows </a:t>
            </a: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defTabSz="457200">
              <a:lnSpc>
                <a:spcPct val="100000"/>
              </a:lnSpc>
              <a:spcBef>
                <a:spcPts val="420"/>
              </a:spcBef>
              <a:buFont typeface="Arial" panose="020B0604020202020204" pitchFamily="34" charset="0"/>
              <a:buChar char="•"/>
              <a:defRPr/>
            </a:pPr>
            <a:r>
              <a:rPr lang="en-US" sz="1200" kern="0" dirty="0">
                <a:solidFill>
                  <a:schemeClr val="tx1"/>
                </a:solidFill>
                <a:latin typeface="Arial" panose="020B0604020202020204" pitchFamily="34" charset="0"/>
                <a:cs typeface="Arial" panose="020B0604020202020204" pitchFamily="34" charset="0"/>
              </a:rPr>
              <a:t>Comparing to 2015 RAS, amber trigger and red limits were adjusted down, from 90 days to </a:t>
            </a:r>
            <a:r>
              <a:rPr lang="en-US" sz="1200" kern="0" dirty="0" smtClean="0">
                <a:solidFill>
                  <a:schemeClr val="tx1"/>
                </a:solidFill>
                <a:latin typeface="Arial" panose="020B0604020202020204" pitchFamily="34" charset="0"/>
                <a:cs typeface="Arial" panose="020B0604020202020204" pitchFamily="34" charset="0"/>
              </a:rPr>
              <a:t>75 </a:t>
            </a:r>
            <a:r>
              <a:rPr lang="en-US" sz="1200" kern="0" dirty="0">
                <a:solidFill>
                  <a:schemeClr val="tx1"/>
                </a:solidFill>
                <a:latin typeface="Arial" panose="020B0604020202020204" pitchFamily="34" charset="0"/>
                <a:cs typeface="Arial" panose="020B0604020202020204" pitchFamily="34" charset="0"/>
              </a:rPr>
              <a:t>days and from 60 days to 45 days, respectively, with both more conservative than the regulatory definition (30 days</a:t>
            </a:r>
            <a:r>
              <a:rPr lang="en-US" sz="1200" kern="0" dirty="0" smtClean="0">
                <a:solidFill>
                  <a:schemeClr val="tx1"/>
                </a:solidFill>
                <a:latin typeface="Arial" panose="020B0604020202020204" pitchFamily="34" charset="0"/>
                <a:cs typeface="Arial" panose="020B0604020202020204" pitchFamily="34" charset="0"/>
              </a:rPr>
              <a:t>)</a:t>
            </a:r>
            <a:endParaRPr lang="en-US" sz="1200" kern="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5103813" y="1462088"/>
            <a:ext cx="4241590"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Calibration approach</a:t>
            </a:r>
            <a:endParaRPr lang="en-US" sz="1400" dirty="0" smtClean="0">
              <a:solidFill>
                <a:schemeClr val="accent1"/>
              </a:solidFill>
              <a:latin typeface="Arial" panose="020B0604020202020204" pitchFamily="34" charset="0"/>
              <a:cs typeface="Arial" panose="020B0604020202020204" pitchFamily="34" charset="0"/>
            </a:endParaRPr>
          </a:p>
        </p:txBody>
      </p:sp>
      <p:sp>
        <p:nvSpPr>
          <p:cNvPr id="12" name="TextBox 11"/>
          <p:cNvSpPr txBox="1"/>
          <p:nvPr/>
        </p:nvSpPr>
        <p:spPr>
          <a:xfrm>
            <a:off x="366713" y="1462088"/>
            <a:ext cx="3945788" cy="430887"/>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Arial" panose="020B0604020202020204" pitchFamily="34" charset="0"/>
                <a:cs typeface="Arial" panose="020B0604020202020204" pitchFamily="34" charset="0"/>
              </a:rPr>
              <a:t>Historical Stressed Survival Period (days)</a:t>
            </a:r>
          </a:p>
          <a:p>
            <a:pPr algn="l">
              <a:lnSpc>
                <a:spcPct val="100000"/>
              </a:lnSpc>
              <a:spcBef>
                <a:spcPts val="0"/>
              </a:spcBef>
              <a:spcAft>
                <a:spcPts val="0"/>
              </a:spcAft>
            </a:pPr>
            <a:r>
              <a:rPr lang="en-US" sz="1400" dirty="0" smtClean="0">
                <a:solidFill>
                  <a:schemeClr val="accent1"/>
                </a:solidFill>
                <a:latin typeface="Arial" panose="020B0604020202020204" pitchFamily="34" charset="0"/>
                <a:cs typeface="Arial" panose="020B0604020202020204" pitchFamily="34" charset="0"/>
              </a:rPr>
              <a:t>SHUSA, days</a:t>
            </a:r>
            <a:r>
              <a:rPr lang="en-US" sz="1400" b="1" dirty="0" smtClean="0">
                <a:solidFill>
                  <a:schemeClr val="accent1"/>
                </a:solidFill>
                <a:latin typeface="Arial" panose="020B0604020202020204" pitchFamily="34" charset="0"/>
                <a:cs typeface="Arial" panose="020B0604020202020204" pitchFamily="34" charset="0"/>
              </a:rPr>
              <a:t>  </a:t>
            </a:r>
            <a:endParaRPr lang="en-US" sz="1400" dirty="0" smtClean="0">
              <a:solidFill>
                <a:schemeClr val="accent1"/>
              </a:solidFill>
              <a:latin typeface="Arial" panose="020B0604020202020204" pitchFamily="34" charset="0"/>
              <a:cs typeface="Arial" panose="020B0604020202020204" pitchFamily="34" charset="0"/>
            </a:endParaRPr>
          </a:p>
        </p:txBody>
      </p:sp>
      <p:graphicFrame>
        <p:nvGraphicFramePr>
          <p:cNvPr id="24" name="Object 23"/>
          <p:cNvGraphicFramePr>
            <a:graphicFrameLocks/>
          </p:cNvGraphicFramePr>
          <p:nvPr>
            <p:custDataLst>
              <p:tags r:id="rId4"/>
            </p:custDataLst>
            <p:extLst>
              <p:ext uri="{D42A27DB-BD31-4B8C-83A1-F6EECF244321}">
                <p14:modId xmlns:p14="http://schemas.microsoft.com/office/powerpoint/2010/main" val="1481050919"/>
              </p:ext>
            </p:extLst>
          </p:nvPr>
        </p:nvGraphicFramePr>
        <p:xfrm>
          <a:off x="228600" y="1905000"/>
          <a:ext cx="3628966" cy="3467070"/>
        </p:xfrm>
        <a:graphic>
          <a:graphicData uri="http://schemas.openxmlformats.org/presentationml/2006/ole">
            <mc:AlternateContent xmlns:mc="http://schemas.openxmlformats.org/markup-compatibility/2006">
              <mc:Choice xmlns:v="urn:schemas-microsoft-com:vml" Requires="v">
                <p:oleObj spid="_x0000_s384059" name="Chart" r:id="rId18" imgW="3629085" imgH="3467027" progId="MSGraph.Chart.8">
                  <p:embed followColorScheme="full"/>
                </p:oleObj>
              </mc:Choice>
              <mc:Fallback>
                <p:oleObj name="Chart" r:id="rId18" imgW="3629085" imgH="3467027" progId="MSGraph.Chart.8">
                  <p:embed followColorScheme="full"/>
                  <p:pic>
                    <p:nvPicPr>
                      <p:cNvPr id="0" name=""/>
                      <p:cNvPicPr/>
                      <p:nvPr/>
                    </p:nvPicPr>
                    <p:blipFill>
                      <a:blip r:embed="rId19"/>
                      <a:stretch>
                        <a:fillRect/>
                      </a:stretch>
                    </p:blipFill>
                    <p:spPr>
                      <a:xfrm>
                        <a:off x="228600" y="1905000"/>
                        <a:ext cx="3628966" cy="3467070"/>
                      </a:xfrm>
                      <a:prstGeom prst="rect">
                        <a:avLst/>
                      </a:prstGeom>
                    </p:spPr>
                  </p:pic>
                </p:oleObj>
              </mc:Fallback>
            </mc:AlternateContent>
          </a:graphicData>
        </a:graphic>
      </p:graphicFrame>
      <p:sp>
        <p:nvSpPr>
          <p:cNvPr id="29" name="Text Placeholder 33"/>
          <p:cNvSpPr>
            <a:spLocks noGrp="1"/>
          </p:cNvSpPr>
          <p:nvPr>
            <p:custDataLst>
              <p:tags r:id="rId5"/>
            </p:custDataLst>
          </p:nvPr>
        </p:nvSpPr>
        <p:spPr bwMode="auto">
          <a:xfrm>
            <a:off x="3454400" y="5241925"/>
            <a:ext cx="2730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697FF93-802E-4FB2-ADD1-4F176460A868}" type="datetime'''''''''''''''''''''''''''F''''e''''''''''''''''''b-''''1''6'">
              <a:rPr lang="en-US" sz="1000">
                <a:latin typeface="Arial"/>
                <a:cs typeface="Arial"/>
                <a:sym typeface="Arial"/>
              </a:rPr>
              <a:pPr/>
              <a:t>Feb-16</a:t>
            </a:fld>
            <a:endParaRPr lang="en-US" sz="1000" dirty="0">
              <a:latin typeface="Arial"/>
              <a:cs typeface="Arial"/>
              <a:sym typeface="Arial"/>
            </a:endParaRPr>
          </a:p>
        </p:txBody>
      </p:sp>
      <p:sp>
        <p:nvSpPr>
          <p:cNvPr id="38" name="Text Placeholder 32"/>
          <p:cNvSpPr>
            <a:spLocks noGrp="1"/>
          </p:cNvSpPr>
          <p:nvPr>
            <p:custDataLst>
              <p:tags r:id="rId6"/>
            </p:custDataLst>
          </p:nvPr>
        </p:nvSpPr>
        <p:spPr bwMode="auto">
          <a:xfrm>
            <a:off x="3157538" y="5241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E5AEF57-CA19-42C9-9296-AEEAEF0C72E8}" type="datetime'''''''''''''''''''''''J''''a''n''''''-''''1''''''''''''6'">
              <a:rPr lang="en-US" sz="1000">
                <a:latin typeface="Arial"/>
                <a:cs typeface="Arial"/>
                <a:sym typeface="Arial"/>
              </a:rPr>
              <a:pPr/>
              <a:t>Jan-16</a:t>
            </a:fld>
            <a:endParaRPr lang="en-US" sz="1000" dirty="0">
              <a:latin typeface="Arial"/>
              <a:cs typeface="Arial"/>
              <a:sym typeface="Arial"/>
            </a:endParaRPr>
          </a:p>
        </p:txBody>
      </p:sp>
      <p:sp>
        <p:nvSpPr>
          <p:cNvPr id="37" name="Text Placeholder 31"/>
          <p:cNvSpPr>
            <a:spLocks noGrp="1"/>
          </p:cNvSpPr>
          <p:nvPr>
            <p:custDataLst>
              <p:tags r:id="rId7"/>
            </p:custDataLst>
          </p:nvPr>
        </p:nvSpPr>
        <p:spPr bwMode="auto">
          <a:xfrm>
            <a:off x="2836863"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15AD414-9E75-4931-A611-6ADB423CD304}" type="datetime'''''''''''''''''''''''''''''''''''''D''''e''''c''-''1''5'">
              <a:rPr lang="en-US" sz="1000">
                <a:latin typeface="Arial"/>
                <a:cs typeface="Arial"/>
                <a:sym typeface="Arial"/>
              </a:rPr>
              <a:pPr/>
              <a:t>Dec-15</a:t>
            </a:fld>
            <a:endParaRPr lang="en-US" sz="1000" dirty="0">
              <a:latin typeface="Arial"/>
              <a:cs typeface="Arial"/>
              <a:sym typeface="Arial"/>
            </a:endParaRPr>
          </a:p>
        </p:txBody>
      </p:sp>
      <p:sp>
        <p:nvSpPr>
          <p:cNvPr id="36" name="Text Placeholder 30"/>
          <p:cNvSpPr>
            <a:spLocks noGrp="1"/>
          </p:cNvSpPr>
          <p:nvPr>
            <p:custDataLst>
              <p:tags r:id="rId8"/>
            </p:custDataLst>
          </p:nvPr>
        </p:nvSpPr>
        <p:spPr bwMode="auto">
          <a:xfrm>
            <a:off x="2527300" y="5241925"/>
            <a:ext cx="2809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BD4A5850-C000-4449-A5BA-F0F9ABA1A252}" type="datetime'''''N''''''''''''''''o''''v''-''''''''''''''1''''''5'''">
              <a:rPr lang="en-US" sz="1000">
                <a:latin typeface="Arial"/>
                <a:cs typeface="Arial"/>
                <a:sym typeface="Arial"/>
              </a:rPr>
              <a:pPr/>
              <a:t>Nov-15</a:t>
            </a:fld>
            <a:endParaRPr lang="en-US" sz="1000" dirty="0">
              <a:latin typeface="Arial"/>
              <a:cs typeface="Arial"/>
              <a:sym typeface="Arial"/>
            </a:endParaRPr>
          </a:p>
        </p:txBody>
      </p:sp>
      <p:sp>
        <p:nvSpPr>
          <p:cNvPr id="35" name="Text Placeholder 29"/>
          <p:cNvSpPr>
            <a:spLocks noGrp="1"/>
          </p:cNvSpPr>
          <p:nvPr>
            <p:custDataLst>
              <p:tags r:id="rId9"/>
            </p:custDataLst>
          </p:nvPr>
        </p:nvSpPr>
        <p:spPr bwMode="auto">
          <a:xfrm>
            <a:off x="2236788" y="52419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3E3341-BFF2-4302-BBAA-758D1F01CD23}" type="datetime'''O''''''''c''''''''t''''''''-''1''''''''''''''''''5'">
              <a:rPr lang="en-US" sz="1000">
                <a:latin typeface="Arial"/>
                <a:cs typeface="Arial"/>
                <a:sym typeface="Arial"/>
              </a:rPr>
              <a:pPr/>
              <a:t>Oct-15</a:t>
            </a:fld>
            <a:endParaRPr lang="en-US" sz="1000" dirty="0">
              <a:latin typeface="Arial"/>
              <a:cs typeface="Arial"/>
              <a:sym typeface="Arial"/>
            </a:endParaRPr>
          </a:p>
        </p:txBody>
      </p:sp>
      <p:sp>
        <p:nvSpPr>
          <p:cNvPr id="28" name="Text Placeholder 28"/>
          <p:cNvSpPr>
            <a:spLocks noGrp="1"/>
          </p:cNvSpPr>
          <p:nvPr>
            <p:custDataLst>
              <p:tags r:id="rId10"/>
            </p:custDataLst>
          </p:nvPr>
        </p:nvSpPr>
        <p:spPr bwMode="auto">
          <a:xfrm>
            <a:off x="1917700"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A14DB789-6CA4-4A42-8575-A5EC862F46A9}" type="datetime'''''''S''''''''''''''''''''''''ep-''''''''1''5'''''''''''''">
              <a:rPr lang="en-US" sz="1000">
                <a:latin typeface="Arial"/>
                <a:cs typeface="Arial"/>
                <a:sym typeface="Arial"/>
              </a:rPr>
              <a:pPr/>
              <a:t>Sep-15</a:t>
            </a:fld>
            <a:endParaRPr lang="en-US" sz="1000" dirty="0">
              <a:latin typeface="Arial"/>
              <a:cs typeface="Arial"/>
              <a:sym typeface="Arial"/>
            </a:endParaRPr>
          </a:p>
        </p:txBody>
      </p:sp>
      <p:sp>
        <p:nvSpPr>
          <p:cNvPr id="33" name="Text Placeholder 27"/>
          <p:cNvSpPr>
            <a:spLocks noGrp="1"/>
          </p:cNvSpPr>
          <p:nvPr>
            <p:custDataLst>
              <p:tags r:id="rId11"/>
            </p:custDataLst>
          </p:nvPr>
        </p:nvSpPr>
        <p:spPr bwMode="auto">
          <a:xfrm>
            <a:off x="1612900" y="5241925"/>
            <a:ext cx="2794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FD86889-E2AF-40F4-81E4-519CE5A1C5E8}" type="datetime'''A''''''ug''-''''''''''''''1''''''''''''''''''''5'">
              <a:rPr lang="en-US" sz="1000">
                <a:latin typeface="Arial"/>
                <a:cs typeface="Arial"/>
                <a:sym typeface="Arial"/>
              </a:rPr>
              <a:pPr/>
              <a:t>Aug-15</a:t>
            </a:fld>
            <a:endParaRPr lang="en-US" sz="1000" dirty="0">
              <a:latin typeface="Arial"/>
              <a:cs typeface="Arial"/>
              <a:sym typeface="Arial"/>
            </a:endParaRPr>
          </a:p>
        </p:txBody>
      </p:sp>
      <p:sp>
        <p:nvSpPr>
          <p:cNvPr id="25" name="Text Placeholder 26"/>
          <p:cNvSpPr>
            <a:spLocks noGrp="1"/>
          </p:cNvSpPr>
          <p:nvPr>
            <p:custDataLst>
              <p:tags r:id="rId12"/>
            </p:custDataLst>
          </p:nvPr>
        </p:nvSpPr>
        <p:spPr bwMode="auto">
          <a:xfrm>
            <a:off x="1335088" y="5241925"/>
            <a:ext cx="2174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D6711B3-FA21-4718-8008-610D32FC065A}" type="datetime'''''''''''''''''''''''''''J''''''u''''l-''''''1''5'''''''">
              <a:rPr lang="en-US" sz="1000">
                <a:latin typeface="Arial"/>
                <a:cs typeface="Arial"/>
                <a:sym typeface="Arial"/>
              </a:rPr>
              <a:pPr/>
              <a:t>Jul-15</a:t>
            </a:fld>
            <a:endParaRPr lang="en-US" sz="1000" dirty="0">
              <a:latin typeface="Arial"/>
              <a:cs typeface="Arial"/>
              <a:sym typeface="Arial"/>
            </a:endParaRPr>
          </a:p>
        </p:txBody>
      </p:sp>
      <p:sp>
        <p:nvSpPr>
          <p:cNvPr id="26" name="Text Placeholder 17"/>
          <p:cNvSpPr>
            <a:spLocks noGrp="1"/>
          </p:cNvSpPr>
          <p:nvPr>
            <p:custDataLst>
              <p:tags r:id="rId13"/>
            </p:custDataLst>
          </p:nvPr>
        </p:nvSpPr>
        <p:spPr bwMode="auto">
          <a:xfrm>
            <a:off x="1004888" y="5241925"/>
            <a:ext cx="2587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35B64AE-B2B7-477D-B40E-28FCE4959D9C}" type="datetime'''''''''''''J''u''''''''''n''''''''''''''-1''''''''''''5'''''">
              <a:rPr lang="en-US" sz="1000">
                <a:solidFill>
                  <a:schemeClr val="tx1"/>
                </a:solidFill>
                <a:latin typeface="Arial"/>
                <a:cs typeface="Arial"/>
                <a:sym typeface="Arial"/>
              </a:rPr>
              <a:pPr/>
              <a:t>Jun-15</a:t>
            </a:fld>
            <a:endParaRPr lang="en-US" sz="1000" dirty="0">
              <a:solidFill>
                <a:schemeClr val="tx1"/>
              </a:solidFill>
              <a:latin typeface="Arial"/>
              <a:ea typeface="ＭＳ Ｐゴシック"/>
              <a:cs typeface="Arial"/>
              <a:sym typeface="Arial"/>
            </a:endParaRPr>
          </a:p>
        </p:txBody>
      </p:sp>
      <p:sp>
        <p:nvSpPr>
          <p:cNvPr id="27" name="Text Placeholder 3"/>
          <p:cNvSpPr>
            <a:spLocks noGrp="1"/>
          </p:cNvSpPr>
          <p:nvPr>
            <p:custDataLst>
              <p:tags r:id="rId14"/>
            </p:custDataLst>
          </p:nvPr>
        </p:nvSpPr>
        <p:spPr bwMode="auto">
          <a:xfrm>
            <a:off x="703263" y="5241925"/>
            <a:ext cx="2524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797FF46-B36F-4B83-9CE8-DAE1EA7C974E}" type="datetime'''''''A''''''''''''''''''''''''''p''''r''''''''-1''5'">
              <a:rPr lang="en-US" sz="1000">
                <a:solidFill>
                  <a:schemeClr val="tx1"/>
                </a:solidFill>
                <a:latin typeface="Arial"/>
                <a:cs typeface="Arial"/>
                <a:sym typeface="Arial"/>
              </a:rPr>
              <a:pPr/>
              <a:t>Apr-15</a:t>
            </a:fld>
            <a:endParaRPr lang="en-US" sz="1000" dirty="0">
              <a:solidFill>
                <a:schemeClr val="tx1"/>
              </a:solidFill>
              <a:latin typeface="Arial"/>
              <a:cs typeface="Arial"/>
              <a:sym typeface="Arial"/>
            </a:endParaRPr>
          </a:p>
        </p:txBody>
      </p:sp>
      <p:cxnSp>
        <p:nvCxnSpPr>
          <p:cNvPr id="39" name="Straight Connector 38"/>
          <p:cNvCxnSpPr/>
          <p:nvPr/>
        </p:nvCxnSpPr>
        <p:spPr bwMode="auto">
          <a:xfrm flipH="1">
            <a:off x="693493" y="3766890"/>
            <a:ext cx="3745157"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0" name="Straight Connector 39"/>
          <p:cNvCxnSpPr/>
          <p:nvPr/>
        </p:nvCxnSpPr>
        <p:spPr bwMode="auto">
          <a:xfrm>
            <a:off x="693492" y="2907912"/>
            <a:ext cx="3749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41" name="TextBox 40"/>
          <p:cNvSpPr txBox="1"/>
          <p:nvPr/>
        </p:nvSpPr>
        <p:spPr>
          <a:xfrm>
            <a:off x="3726095" y="2567942"/>
            <a:ext cx="881652" cy="307777"/>
          </a:xfrm>
          <a:prstGeom prst="rect">
            <a:avLst/>
          </a:prstGeom>
          <a:noFill/>
        </p:spPr>
        <p:txBody>
          <a:bodyPr wrap="non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trigger </a:t>
            </a:r>
          </a:p>
          <a:p>
            <a:pPr algn="l">
              <a:lnSpc>
                <a:spcPct val="100000"/>
              </a:lnSpc>
            </a:pPr>
            <a:r>
              <a:rPr lang="en-US" b="1" dirty="0" smtClean="0">
                <a:solidFill>
                  <a:srgbClr val="FFC000"/>
                </a:solidFill>
                <a:latin typeface="Arial" panose="020B0604020202020204" pitchFamily="34" charset="0"/>
                <a:cs typeface="Arial" panose="020B0604020202020204" pitchFamily="34" charset="0"/>
              </a:rPr>
              <a:t>75 days</a:t>
            </a:r>
            <a:endParaRPr lang="en-US" b="1" dirty="0">
              <a:solidFill>
                <a:srgbClr val="FFC000"/>
              </a:solidFill>
              <a:latin typeface="Arial" panose="020B0604020202020204" pitchFamily="34" charset="0"/>
              <a:cs typeface="Arial" panose="020B0604020202020204" pitchFamily="34" charset="0"/>
            </a:endParaRPr>
          </a:p>
        </p:txBody>
      </p:sp>
      <p:sp>
        <p:nvSpPr>
          <p:cNvPr id="42" name="TextBox 41"/>
          <p:cNvSpPr txBox="1"/>
          <p:nvPr/>
        </p:nvSpPr>
        <p:spPr>
          <a:xfrm>
            <a:off x="3726095" y="3811484"/>
            <a:ext cx="575478" cy="307777"/>
          </a:xfrm>
          <a:prstGeom prst="rect">
            <a:avLst/>
          </a:prstGeom>
          <a:noFill/>
        </p:spPr>
        <p:txBody>
          <a:bodyPr wrap="non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limit </a:t>
            </a:r>
          </a:p>
          <a:p>
            <a:pPr algn="l">
              <a:lnSpc>
                <a:spcPct val="100000"/>
              </a:lnSpc>
            </a:pPr>
            <a:r>
              <a:rPr lang="en-US" b="1" dirty="0" smtClean="0">
                <a:solidFill>
                  <a:schemeClr val="accent1"/>
                </a:solidFill>
                <a:latin typeface="Arial" panose="020B0604020202020204" pitchFamily="34" charset="0"/>
                <a:cs typeface="Arial" panose="020B0604020202020204" pitchFamily="34" charset="0"/>
              </a:rPr>
              <a:t>45 days</a:t>
            </a:r>
            <a:endParaRPr lang="en-US" b="1" dirty="0">
              <a:solidFill>
                <a:schemeClr val="accent1"/>
              </a:solidFill>
              <a:latin typeface="Arial" panose="020B0604020202020204" pitchFamily="34" charset="0"/>
              <a:cs typeface="Arial" panose="020B0604020202020204" pitchFamily="34" charset="0"/>
            </a:endParaRPr>
          </a:p>
        </p:txBody>
      </p:sp>
      <p:grpSp>
        <p:nvGrpSpPr>
          <p:cNvPr id="2" name="Group 1"/>
          <p:cNvGrpSpPr/>
          <p:nvPr/>
        </p:nvGrpSpPr>
        <p:grpSpPr>
          <a:xfrm>
            <a:off x="686753" y="5708347"/>
            <a:ext cx="3169102" cy="137911"/>
            <a:chOff x="633413" y="5632147"/>
            <a:chExt cx="3169102" cy="137911"/>
          </a:xfrm>
        </p:grpSpPr>
        <p:sp>
          <p:nvSpPr>
            <p:cNvPr id="3" name="Rectangle 2"/>
            <p:cNvSpPr/>
            <p:nvPr/>
          </p:nvSpPr>
          <p:spPr>
            <a:xfrm>
              <a:off x="633413" y="5632147"/>
              <a:ext cx="197644" cy="13791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873284" y="5634930"/>
              <a:ext cx="801501" cy="132344"/>
            </a:xfrm>
            <a:prstGeom prst="rect">
              <a:avLst/>
            </a:prstGeom>
            <a:noFill/>
          </p:spPr>
          <p:txBody>
            <a:bodyPr wrap="none" lIns="0" tIns="0" rIns="0" bIns="0" rtlCol="0">
              <a:spAutoFit/>
            </a:bodyPr>
            <a:lstStyle/>
            <a:p>
              <a:r>
                <a:rPr lang="en-GB" dirty="0" smtClean="0"/>
                <a:t>Amber breach</a:t>
              </a:r>
              <a:endParaRPr lang="en-GB" dirty="0"/>
            </a:p>
          </p:txBody>
        </p:sp>
        <p:sp>
          <p:nvSpPr>
            <p:cNvPr id="45" name="Rectangle 44"/>
            <p:cNvSpPr/>
            <p:nvPr/>
          </p:nvSpPr>
          <p:spPr>
            <a:xfrm>
              <a:off x="1872536" y="5632147"/>
              <a:ext cx="197644" cy="13791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7" name="TextBox 46"/>
            <p:cNvSpPr txBox="1"/>
            <p:nvPr/>
          </p:nvSpPr>
          <p:spPr>
            <a:xfrm>
              <a:off x="2112407" y="5634930"/>
              <a:ext cx="658835" cy="132344"/>
            </a:xfrm>
            <a:prstGeom prst="rect">
              <a:avLst/>
            </a:prstGeom>
            <a:noFill/>
          </p:spPr>
          <p:txBody>
            <a:bodyPr wrap="none" lIns="0" tIns="0" rIns="0" bIns="0" rtlCol="0">
              <a:spAutoFit/>
            </a:bodyPr>
            <a:lstStyle/>
            <a:p>
              <a:r>
                <a:rPr lang="en-GB" dirty="0" smtClean="0"/>
                <a:t>Red breach</a:t>
              </a:r>
              <a:endParaRPr lang="en-GB" dirty="0"/>
            </a:p>
          </p:txBody>
        </p:sp>
        <p:sp>
          <p:nvSpPr>
            <p:cNvPr id="46" name="Rectangle 45"/>
            <p:cNvSpPr/>
            <p:nvPr/>
          </p:nvSpPr>
          <p:spPr>
            <a:xfrm>
              <a:off x="2974342" y="5632147"/>
              <a:ext cx="197644" cy="137911"/>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smtClean="0">
                <a:solidFill>
                  <a:schemeClr val="tx1"/>
                </a:solidFill>
                <a:latin typeface="Arial" panose="020B0604020202020204" pitchFamily="34" charset="0"/>
                <a:cs typeface="Arial" panose="020B0604020202020204" pitchFamily="34" charset="0"/>
              </a:endParaRPr>
            </a:p>
          </p:txBody>
        </p:sp>
        <p:sp>
          <p:nvSpPr>
            <p:cNvPr id="48" name="TextBox 47"/>
            <p:cNvSpPr txBox="1"/>
            <p:nvPr/>
          </p:nvSpPr>
          <p:spPr>
            <a:xfrm>
              <a:off x="3214213" y="5634930"/>
              <a:ext cx="588302" cy="132344"/>
            </a:xfrm>
            <a:prstGeom prst="rect">
              <a:avLst/>
            </a:prstGeom>
            <a:noFill/>
          </p:spPr>
          <p:txBody>
            <a:bodyPr wrap="none" lIns="0" tIns="0" rIns="0" bIns="0" rtlCol="0">
              <a:spAutoFit/>
            </a:bodyPr>
            <a:lstStyle/>
            <a:p>
              <a:r>
                <a:rPr lang="en-GB" dirty="0" smtClean="0"/>
                <a:t>No breach</a:t>
              </a:r>
              <a:endParaRPr lang="en-GB" dirty="0"/>
            </a:p>
          </p:txBody>
        </p:sp>
      </p:grpSp>
      <p:grpSp>
        <p:nvGrpSpPr>
          <p:cNvPr id="43" name="Group 42"/>
          <p:cNvGrpSpPr/>
          <p:nvPr/>
        </p:nvGrpSpPr>
        <p:grpSpPr>
          <a:xfrm>
            <a:off x="350611" y="72184"/>
            <a:ext cx="4759747" cy="189008"/>
            <a:chOff x="403281" y="164517"/>
            <a:chExt cx="4759747" cy="189008"/>
          </a:xfrm>
        </p:grpSpPr>
        <p:sp>
          <p:nvSpPr>
            <p:cNvPr id="44" name="Text Box 75"/>
            <p:cNvSpPr txBox="1">
              <a:spLocks noChangeArrowheads="1"/>
            </p:cNvSpPr>
            <p:nvPr/>
          </p:nvSpPr>
          <p:spPr bwMode="gray">
            <a:xfrm>
              <a:off x="636148" y="166688"/>
              <a:ext cx="4526880"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Calibration – Stressed Survival Period (days)</a:t>
              </a:r>
            </a:p>
          </p:txBody>
        </p:sp>
        <p:sp>
          <p:nvSpPr>
            <p:cNvPr id="49" name="Oval 4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50" name="Straight Connector 49"/>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1" name="Footnote"/>
          <p:cNvSpPr/>
          <p:nvPr/>
        </p:nvSpPr>
        <p:spPr bwMode="auto">
          <a:xfrm>
            <a:off x="362404" y="6138859"/>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Arial" panose="020B0604020202020204" pitchFamily="34" charset="0"/>
                <a:cs typeface="Arial" panose="020B0604020202020204" pitchFamily="34" charset="0"/>
                <a:sym typeface="Arial"/>
              </a:rPr>
              <a:t>Source</a:t>
            </a:r>
            <a:r>
              <a:rPr lang="en-US" sz="800" dirty="0" smtClean="0">
                <a:latin typeface="Arial" panose="020B0604020202020204" pitchFamily="34" charset="0"/>
                <a:cs typeface="Arial" panose="020B0604020202020204" pitchFamily="34" charset="0"/>
                <a:sym typeface="Arial"/>
              </a:rPr>
              <a:t>: SHUSA RAS-2016.pptx, RAS Monthly Report (July 15–March 16)</a:t>
            </a:r>
          </a:p>
        </p:txBody>
      </p:sp>
    </p:spTree>
    <p:extLst>
      <p:ext uri="{BB962C8B-B14F-4D97-AF65-F5344CB8AC3E}">
        <p14:creationId xmlns:p14="http://schemas.microsoft.com/office/powerpoint/2010/main" val="167652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787489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722"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l" eaLnBrk="0" hangingPunct="0">
              <a:lnSpc>
                <a:spcPct val="100000"/>
              </a:lnSpc>
            </a:pPr>
            <a:endParaRPr kumimoji="0" lang="en-US" u="none" strike="noStrike" cap="none" normalizeH="0" dirty="0">
              <a:ln>
                <a:noFill/>
              </a:ln>
              <a:solidFill>
                <a:schemeClr val="tx1"/>
              </a:solidFill>
              <a:effectLst/>
              <a:latin typeface="Arial"/>
              <a:cs typeface="Arial"/>
              <a:sym typeface="Arial"/>
            </a:endParaRPr>
          </a:p>
        </p:txBody>
      </p:sp>
      <p:graphicFrame>
        <p:nvGraphicFramePr>
          <p:cNvPr id="8" name="Object 7"/>
          <p:cNvGraphicFramePr>
            <a:graphicFrameLocks/>
          </p:cNvGraphicFramePr>
          <p:nvPr>
            <p:custDataLst>
              <p:tags r:id="rId4"/>
            </p:custDataLst>
            <p:extLst>
              <p:ext uri="{D42A27DB-BD31-4B8C-83A1-F6EECF244321}">
                <p14:modId xmlns:p14="http://schemas.microsoft.com/office/powerpoint/2010/main" val="2766740690"/>
              </p:ext>
            </p:extLst>
          </p:nvPr>
        </p:nvGraphicFramePr>
        <p:xfrm>
          <a:off x="304800" y="1676400"/>
          <a:ext cx="3705143" cy="2286090"/>
        </p:xfrm>
        <a:graphic>
          <a:graphicData uri="http://schemas.openxmlformats.org/presentationml/2006/ole">
            <mc:AlternateContent xmlns:mc="http://schemas.openxmlformats.org/markup-compatibility/2006">
              <mc:Choice xmlns:v="urn:schemas-microsoft-com:vml" Requires="v">
                <p:oleObj spid="_x0000_s266723" name="Chart" r:id="rId13" imgW="3705143" imgH="2286090" progId="MSGraph.Chart.8">
                  <p:embed followColorScheme="full"/>
                </p:oleObj>
              </mc:Choice>
              <mc:Fallback>
                <p:oleObj name="Chart" r:id="rId13" imgW="3705143" imgH="2286090" progId="MSGraph.Chart.8">
                  <p:embed followColorScheme="full"/>
                  <p:pic>
                    <p:nvPicPr>
                      <p:cNvPr id="0" name=""/>
                      <p:cNvPicPr/>
                      <p:nvPr/>
                    </p:nvPicPr>
                    <p:blipFill>
                      <a:blip r:embed="rId14"/>
                      <a:stretch>
                        <a:fillRect/>
                      </a:stretch>
                    </p:blipFill>
                    <p:spPr>
                      <a:xfrm>
                        <a:off x="304800" y="1676400"/>
                        <a:ext cx="3705143" cy="2286090"/>
                      </a:xfrm>
                      <a:prstGeom prst="rect">
                        <a:avLst/>
                      </a:prstGeom>
                    </p:spPr>
                  </p:pic>
                </p:oleObj>
              </mc:Fallback>
            </mc:AlternateContent>
          </a:graphicData>
        </a:graphic>
      </p:graphicFrame>
      <p:sp>
        <p:nvSpPr>
          <p:cNvPr id="36" name="Text Placeholder 1"/>
          <p:cNvSpPr>
            <a:spLocks noGrp="1"/>
          </p:cNvSpPr>
          <p:nvPr>
            <p:custDataLst>
              <p:tags r:id="rId5"/>
            </p:custDataLst>
          </p:nvPr>
        </p:nvSpPr>
        <p:spPr bwMode="auto">
          <a:xfrm>
            <a:off x="3243263"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72046F8-5047-4C8B-BDD1-C28B56055063}" type="datetime'''''''''''''''Q''''''''''1'''''''''' ''''2''''''''01''6'">
              <a:rPr lang="en-US" sz="1000">
                <a:latin typeface="Arial"/>
                <a:cs typeface="Arial"/>
                <a:sym typeface="Arial"/>
              </a:rPr>
              <a:pPr/>
              <a:t>Q1 2016</a:t>
            </a:fld>
            <a:endParaRPr lang="en-US" sz="1000" dirty="0">
              <a:latin typeface="Arial"/>
              <a:cs typeface="Arial"/>
              <a:sym typeface="Arial"/>
            </a:endParaRPr>
          </a:p>
        </p:txBody>
      </p:sp>
      <p:sp>
        <p:nvSpPr>
          <p:cNvPr id="47" name="Text Placeholder 15"/>
          <p:cNvSpPr>
            <a:spLocks noGrp="1"/>
          </p:cNvSpPr>
          <p:nvPr>
            <p:custDataLst>
              <p:tags r:id="rId6"/>
            </p:custDataLst>
          </p:nvPr>
        </p:nvSpPr>
        <p:spPr bwMode="auto">
          <a:xfrm>
            <a:off x="2443163"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B2758CD-D2E2-4CEC-84B9-F2FB59A0F43C}" type="datetime'''''''''''''Q''''4'''''''''''''''''' ''''''''''2''''''''0''15'">
              <a:rPr lang="en-US" sz="1000">
                <a:latin typeface="Arial"/>
                <a:cs typeface="Arial"/>
                <a:sym typeface="Arial"/>
              </a:rPr>
              <a:pPr/>
              <a:t>Q4 2015</a:t>
            </a:fld>
            <a:endParaRPr lang="en-US" sz="1000" dirty="0">
              <a:latin typeface="Arial"/>
              <a:cs typeface="Arial"/>
              <a:sym typeface="Arial"/>
            </a:endParaRPr>
          </a:p>
        </p:txBody>
      </p:sp>
      <p:sp>
        <p:nvSpPr>
          <p:cNvPr id="44" name="Text Placeholder 14"/>
          <p:cNvSpPr>
            <a:spLocks noGrp="1"/>
          </p:cNvSpPr>
          <p:nvPr>
            <p:custDataLst>
              <p:tags r:id="rId7"/>
            </p:custDataLst>
          </p:nvPr>
        </p:nvSpPr>
        <p:spPr bwMode="auto">
          <a:xfrm>
            <a:off x="1638300"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D7564A1-77CE-4AE0-837F-01198BB1E25C}" type="datetime'''''''Q''''''''''''''''''''''''3 ''''''''2''''0''''1''''''5'">
              <a:rPr lang="en-US" sz="1000">
                <a:latin typeface="Arial"/>
                <a:cs typeface="Arial"/>
                <a:sym typeface="Arial"/>
              </a:rPr>
              <a:pPr/>
              <a:t>Q3 2015</a:t>
            </a:fld>
            <a:endParaRPr lang="en-US" sz="1000" dirty="0">
              <a:latin typeface="Arial"/>
              <a:cs typeface="Arial"/>
              <a:sym typeface="Arial"/>
            </a:endParaRPr>
          </a:p>
        </p:txBody>
      </p:sp>
      <p:sp>
        <p:nvSpPr>
          <p:cNvPr id="38" name="Text Placeholder 2"/>
          <p:cNvSpPr>
            <a:spLocks noGrp="1"/>
          </p:cNvSpPr>
          <p:nvPr>
            <p:custDataLst>
              <p:tags r:id="rId8"/>
            </p:custDataLst>
          </p:nvPr>
        </p:nvSpPr>
        <p:spPr bwMode="auto">
          <a:xfrm>
            <a:off x="833438" y="3851275"/>
            <a:ext cx="49530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7D60FEA-8F9C-4B9F-9AE1-834999336DB1}" type="datetime'''Q''''''''''''''''2'''''''''' ''2''''''''''''0''''15'''''''''">
              <a:rPr lang="en-US" sz="1000">
                <a:latin typeface="Arial"/>
                <a:cs typeface="Arial"/>
                <a:sym typeface="Arial"/>
              </a:rPr>
              <a:pPr/>
              <a:t>Q2 2015</a:t>
            </a:fld>
            <a:endParaRPr lang="en-US" sz="1000" dirty="0">
              <a:latin typeface="Arial"/>
              <a:cs typeface="Arial"/>
              <a:sym typeface="Arial"/>
            </a:endParaRPr>
          </a:p>
        </p:txBody>
      </p:sp>
      <p:sp>
        <p:nvSpPr>
          <p:cNvPr id="20" name="Content Placeholder 4"/>
          <p:cNvSpPr txBox="1">
            <a:spLocks/>
          </p:cNvSpPr>
          <p:nvPr/>
        </p:nvSpPr>
        <p:spPr>
          <a:xfrm>
            <a:off x="5102225" y="1928813"/>
            <a:ext cx="4087813" cy="3123932"/>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Per Group’s requirement, Asset Encumbrance Structural Ratio is added in the 2016 RAS</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AE% is calculated as</a:t>
            </a:r>
          </a:p>
          <a:p>
            <a:pPr marL="0" lvl="1" indent="0">
              <a:lnSpc>
                <a:spcPct val="100000"/>
              </a:lnSpc>
              <a:spcBef>
                <a:spcPts val="600"/>
              </a:spcBef>
              <a:spcAft>
                <a:spcPts val="0"/>
              </a:spcAft>
              <a:buClrTx/>
              <a:buNone/>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SC mostly uses secured funding; with 89% of its assets encumbered, SC contributes 25 percentage points to SHUSA’s AE ratio</a:t>
            </a:r>
            <a:endParaRPr lang="en-US" sz="1200" kern="0" dirty="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30 percentage points are allocated for SBNA utilization given its collateralizing FHLB </a:t>
            </a: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Inclusion of IHC entities is expected to increase total assets by ~ $12 </a:t>
            </a:r>
            <a:r>
              <a:rPr lang="en-US" sz="1200" kern="0" dirty="0" err="1" smtClean="0">
                <a:solidFill>
                  <a:schemeClr val="tx1"/>
                </a:solidFill>
                <a:latin typeface="Arial" panose="020B0604020202020204" pitchFamily="34" charset="0"/>
                <a:cs typeface="Arial" panose="020B0604020202020204" pitchFamily="34" charset="0"/>
              </a:rPr>
              <a:t>BN</a:t>
            </a:r>
            <a:endParaRPr lang="en-US" sz="1200" kern="0" dirty="0" smtClean="0">
              <a:solidFill>
                <a:schemeClr val="tx1"/>
              </a:solidFill>
              <a:latin typeface="Arial" panose="020B0604020202020204" pitchFamily="34" charset="0"/>
              <a:cs typeface="Arial" panose="020B0604020202020204" pitchFamily="34" charset="0"/>
            </a:endParaRPr>
          </a:p>
          <a:p>
            <a:pPr marL="171450" lvl="1" indent="-171450">
              <a:lnSpc>
                <a:spcPct val="100000"/>
              </a:lnSpc>
              <a:spcBef>
                <a:spcPts val="600"/>
              </a:spcBef>
              <a:spcAft>
                <a:spcPts val="0"/>
              </a:spcAft>
              <a:buClrTx/>
              <a:buFont typeface="Arial" panose="020B0604020202020204" pitchFamily="34" charset="0"/>
              <a:buChar char="•"/>
            </a:pPr>
            <a:r>
              <a:rPr lang="en-US" sz="1200" kern="0" dirty="0" smtClean="0">
                <a:solidFill>
                  <a:schemeClr val="tx1"/>
                </a:solidFill>
                <a:latin typeface="Arial" panose="020B0604020202020204" pitchFamily="34" charset="0"/>
                <a:cs typeface="Arial" panose="020B0604020202020204" pitchFamily="34" charset="0"/>
              </a:rPr>
              <a:t>Based </a:t>
            </a:r>
            <a:r>
              <a:rPr lang="en-US" sz="1200" kern="0" dirty="0">
                <a:solidFill>
                  <a:schemeClr val="tx1"/>
                </a:solidFill>
                <a:latin typeface="Arial" panose="020B0604020202020204" pitchFamily="34" charset="0"/>
                <a:cs typeface="Arial" panose="020B0604020202020204" pitchFamily="34" charset="0"/>
              </a:rPr>
              <a:t>on these funding profiles, the </a:t>
            </a:r>
            <a:r>
              <a:rPr lang="en-US" sz="1200" kern="0" dirty="0" smtClean="0">
                <a:solidFill>
                  <a:schemeClr val="tx1"/>
                </a:solidFill>
                <a:latin typeface="Arial" panose="020B0604020202020204" pitchFamily="34" charset="0"/>
                <a:cs typeface="Arial" panose="020B0604020202020204" pitchFamily="34" charset="0"/>
              </a:rPr>
              <a:t>AE ratio is </a:t>
            </a:r>
            <a:r>
              <a:rPr lang="en-US" sz="1200" kern="0" dirty="0">
                <a:solidFill>
                  <a:schemeClr val="tx1"/>
                </a:solidFill>
                <a:latin typeface="Arial" panose="020B0604020202020204" pitchFamily="34" charset="0"/>
                <a:cs typeface="Arial" panose="020B0604020202020204" pitchFamily="34" charset="0"/>
              </a:rPr>
              <a:t>expected to continue to be over threshold levels in future </a:t>
            </a:r>
            <a:r>
              <a:rPr lang="en-US" sz="1200" kern="0" dirty="0" smtClean="0">
                <a:solidFill>
                  <a:schemeClr val="tx1"/>
                </a:solidFill>
                <a:latin typeface="Arial" panose="020B0604020202020204" pitchFamily="34" charset="0"/>
                <a:cs typeface="Arial" panose="020B0604020202020204" pitchFamily="34" charset="0"/>
              </a:rPr>
              <a:t>months</a:t>
            </a:r>
            <a:endParaRPr lang="en-US" sz="1200" kern="0" dirty="0">
              <a:solidFill>
                <a:schemeClr val="tx1"/>
              </a:solidFill>
              <a:latin typeface="Arial" panose="020B0604020202020204" pitchFamily="34" charset="0"/>
              <a:cs typeface="Arial" panose="020B0604020202020204" pitchFamily="34" charset="0"/>
            </a:endParaRPr>
          </a:p>
        </p:txBody>
      </p:sp>
      <p:sp>
        <p:nvSpPr>
          <p:cNvPr id="21" name="Footnote"/>
          <p:cNvSpPr/>
          <p:nvPr/>
        </p:nvSpPr>
        <p:spPr bwMode="auto">
          <a:xfrm>
            <a:off x="373823" y="6025337"/>
            <a:ext cx="542798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smtClean="0">
                <a:latin typeface="Arial" panose="020B0604020202020204" pitchFamily="34" charset="0"/>
                <a:cs typeface="Arial" panose="020B0604020202020204" pitchFamily="34" charset="0"/>
                <a:sym typeface="Arial"/>
              </a:rPr>
              <a:t>Source: “SHUSA RAS_2016.pptx”, “AE_SBNAandSHUSA.xlsx”</a:t>
            </a:r>
          </a:p>
          <a:p>
            <a:pPr marL="114300" indent="-114300" algn="l">
              <a:lnSpc>
                <a:spcPct val="100000"/>
              </a:lnSpc>
              <a:spcBef>
                <a:spcPts val="0"/>
              </a:spcBef>
              <a:spcAft>
                <a:spcPts val="0"/>
              </a:spcAft>
              <a:buFont typeface="+mj-lt"/>
              <a:buAutoNum type="arabicPeriod"/>
            </a:pPr>
            <a:r>
              <a:rPr lang="en-US" sz="800" dirty="0" smtClean="0">
                <a:latin typeface="Arial" panose="020B0604020202020204" pitchFamily="34" charset="0"/>
                <a:cs typeface="Arial" panose="020B0604020202020204" pitchFamily="34" charset="0"/>
                <a:sym typeface="Arial"/>
              </a:rPr>
              <a:t>AE ratio is a new metric added in Q4 2015</a:t>
            </a:r>
            <a:endParaRPr lang="en-US" sz="800" dirty="0">
              <a:latin typeface="Arial" panose="020B0604020202020204" pitchFamily="34" charset="0"/>
              <a:cs typeface="Arial" panose="020B0604020202020204" pitchFamily="34" charset="0"/>
              <a:sym typeface="Arial"/>
            </a:endParaRPr>
          </a:p>
        </p:txBody>
      </p:sp>
      <p:sp>
        <p:nvSpPr>
          <p:cNvPr id="32" name="Content Placeholder 4"/>
          <p:cNvSpPr>
            <a:spLocks noGrp="1"/>
          </p:cNvSpPr>
          <p:nvPr>
            <p:ph sz="quarter" idx="11"/>
          </p:nvPr>
        </p:nvSpPr>
        <p:spPr/>
        <p:txBody>
          <a:bodyPr/>
          <a:lstStyle/>
          <a:p>
            <a:r>
              <a:rPr lang="en-US" dirty="0"/>
              <a:t>Calibration: </a:t>
            </a:r>
            <a:r>
              <a:rPr lang="en-US" b="0" dirty="0"/>
              <a:t>Asset </a:t>
            </a:r>
            <a:r>
              <a:rPr lang="en-US" b="0" dirty="0" smtClean="0"/>
              <a:t>Encumbrance</a:t>
            </a:r>
            <a:endParaRPr lang="en-GB" b="0" dirty="0"/>
          </a:p>
        </p:txBody>
      </p:sp>
      <p:cxnSp>
        <p:nvCxnSpPr>
          <p:cNvPr id="57" name="Straight Connector 56"/>
          <p:cNvCxnSpPr/>
          <p:nvPr/>
        </p:nvCxnSpPr>
        <p:spPr bwMode="auto">
          <a:xfrm flipH="1">
            <a:off x="693738" y="2291938"/>
            <a:ext cx="373139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59" name="Straight Connector 58"/>
          <p:cNvCxnSpPr/>
          <p:nvPr/>
        </p:nvCxnSpPr>
        <p:spPr bwMode="auto">
          <a:xfrm>
            <a:off x="693738" y="2428501"/>
            <a:ext cx="3731394"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72" name="TextBox 71"/>
          <p:cNvSpPr txBox="1"/>
          <p:nvPr/>
        </p:nvSpPr>
        <p:spPr>
          <a:xfrm>
            <a:off x="3797783" y="2112715"/>
            <a:ext cx="741648"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Red: 55%</a:t>
            </a:r>
            <a:endParaRPr lang="en-US" b="1" dirty="0">
              <a:solidFill>
                <a:schemeClr val="accent1"/>
              </a:solidFill>
              <a:latin typeface="Arial" panose="020B0604020202020204" pitchFamily="34" charset="0"/>
              <a:cs typeface="Arial" panose="020B0604020202020204" pitchFamily="34" charset="0"/>
            </a:endParaRPr>
          </a:p>
        </p:txBody>
      </p:sp>
      <p:sp>
        <p:nvSpPr>
          <p:cNvPr id="73" name="TextBox 72"/>
          <p:cNvSpPr txBox="1"/>
          <p:nvPr/>
        </p:nvSpPr>
        <p:spPr>
          <a:xfrm>
            <a:off x="3797783" y="2455521"/>
            <a:ext cx="784824"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Amber: 50%</a:t>
            </a:r>
            <a:endParaRPr lang="en-US" b="1" dirty="0">
              <a:solidFill>
                <a:srgbClr val="FFC000"/>
              </a:solidFill>
              <a:latin typeface="Arial" panose="020B0604020202020204" pitchFamily="34" charset="0"/>
              <a:cs typeface="Arial" panose="020B0604020202020204" pitchFamily="34" charset="0"/>
            </a:endParaRPr>
          </a:p>
        </p:txBody>
      </p:sp>
      <p:graphicFrame>
        <p:nvGraphicFramePr>
          <p:cNvPr id="81" name="Table 80"/>
          <p:cNvGraphicFramePr>
            <a:graphicFrameLocks noGrp="1"/>
          </p:cNvGraphicFramePr>
          <p:nvPr>
            <p:extLst>
              <p:ext uri="{D42A27DB-BD31-4B8C-83A1-F6EECF244321}">
                <p14:modId xmlns:p14="http://schemas.microsoft.com/office/powerpoint/2010/main" val="2186580740"/>
              </p:ext>
            </p:extLst>
          </p:nvPr>
        </p:nvGraphicFramePr>
        <p:xfrm>
          <a:off x="364298" y="4657619"/>
          <a:ext cx="4087812" cy="1180340"/>
        </p:xfrm>
        <a:graphic>
          <a:graphicData uri="http://schemas.openxmlformats.org/drawingml/2006/table">
            <a:tbl>
              <a:tblPr firstRow="1" bandRow="1">
                <a:tableStyleId>{839DD9DD-9E6C-4910-8AC0-68ADFF6A6AFC}</a:tableStyleId>
              </a:tblPr>
              <a:tblGrid>
                <a:gridCol w="1306095"/>
                <a:gridCol w="629205"/>
                <a:gridCol w="629205"/>
                <a:gridCol w="629205"/>
                <a:gridCol w="894102"/>
              </a:tblGrid>
              <a:tr h="0">
                <a:tc>
                  <a:txBody>
                    <a:bodyPr/>
                    <a:lstStyle/>
                    <a:p>
                      <a:endParaRPr lang="en-GB" sz="1000" dirty="0">
                        <a:solidFill>
                          <a:schemeClr val="tx1"/>
                        </a:solidFill>
                        <a:latin typeface="Arial" panose="020B0604020202020204" pitchFamily="34" charset="0"/>
                        <a:cs typeface="Arial" panose="020B0604020202020204" pitchFamily="34" charset="0"/>
                      </a:endParaRPr>
                    </a:p>
                  </a:txBody>
                  <a:tcP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SBNA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a:solidFill>
                            <a:schemeClr val="tx1"/>
                          </a:solidFill>
                          <a:effectLst/>
                          <a:latin typeface="Arial" panose="020B0604020202020204" pitchFamily="34" charset="0"/>
                          <a:cs typeface="Arial" panose="020B0604020202020204" pitchFamily="34" charset="0"/>
                        </a:rPr>
                        <a:t>SC</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IHCs</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a:noFill/>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u="none" strike="noStrike" dirty="0" smtClean="0">
                          <a:solidFill>
                            <a:schemeClr val="tx1"/>
                          </a:solidFill>
                          <a:effectLst/>
                          <a:latin typeface="Arial" panose="020B0604020202020204" pitchFamily="34" charset="0"/>
                          <a:cs typeface="Arial" panose="020B0604020202020204" pitchFamily="34" charset="0"/>
                        </a:rPr>
                        <a:t>SHUSA</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indent="0" algn="l" fontAlgn="b"/>
                      <a:r>
                        <a:rPr lang="en-US" sz="1000" b="1" u="none" strike="noStrike" dirty="0" smtClean="0">
                          <a:effectLst/>
                          <a:latin typeface="Arial" panose="020B0604020202020204" pitchFamily="34" charset="0"/>
                          <a:cs typeface="Arial" panose="020B0604020202020204" pitchFamily="34" charset="0"/>
                        </a:rPr>
                        <a:t>Q4 2015</a:t>
                      </a:r>
                      <a:endParaRPr lang="en-US" sz="1000" b="1"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29.8%</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88.6%</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N/A</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48.3%</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19063" indent="0" algn="l" fontAlgn="b"/>
                      <a:r>
                        <a:rPr lang="en-US" sz="1000" b="1" u="none" strike="noStrike" dirty="0" smtClean="0">
                          <a:effectLst/>
                          <a:latin typeface="Arial" panose="020B0604020202020204" pitchFamily="34" charset="0"/>
                          <a:cs typeface="Arial" panose="020B0604020202020204" pitchFamily="34" charset="0"/>
                        </a:rPr>
                        <a:t>Q1 2016</a:t>
                      </a:r>
                      <a:endParaRPr lang="en-US" sz="1000" b="1" i="1"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31.5$</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89.0%</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N/A</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smtClean="0">
                          <a:effectLst/>
                          <a:latin typeface="Arial" panose="020B0604020202020204" pitchFamily="34" charset="0"/>
                          <a:cs typeface="Arial" panose="020B0604020202020204" pitchFamily="34" charset="0"/>
                        </a:rPr>
                        <a:t>49.6%</a:t>
                      </a:r>
                      <a:endParaRPr lang="en-US" sz="1000" b="0" i="0" u="none" strike="noStrike" dirty="0">
                        <a:effectLst/>
                        <a:latin typeface="Arial" panose="020B0604020202020204" pitchFamily="34" charset="0"/>
                        <a:cs typeface="Arial" panose="020B0604020202020204" pitchFamily="34" charset="0"/>
                      </a:endParaRPr>
                    </a:p>
                  </a:txBody>
                  <a:tcPr marL="0" marR="0" marT="36005" marB="36005"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50%</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solidFill>
                            <a:schemeClr val="bg1"/>
                          </a:solidFill>
                          <a:latin typeface="Arial" panose="020B0604020202020204" pitchFamily="34" charset="0"/>
                          <a:cs typeface="Arial" panose="020B0604020202020204" pitchFamily="34" charset="0"/>
                        </a:rPr>
                        <a:t>Red limit</a:t>
                      </a:r>
                    </a:p>
                  </a:txBody>
                  <a:tcPr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a:noFill/>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000" b="1" i="0" u="none" strike="noStrike" dirty="0" smtClean="0">
                          <a:solidFill>
                            <a:schemeClr val="tx1"/>
                          </a:solidFill>
                          <a:effectLst/>
                          <a:latin typeface="Arial" panose="020B0604020202020204" pitchFamily="34" charset="0"/>
                          <a:cs typeface="Arial" panose="020B0604020202020204" pitchFamily="34" charset="0"/>
                        </a:rPr>
                        <a:t>55%</a:t>
                      </a:r>
                      <a:endParaRPr lang="en-US" sz="1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9525" cap="flat" cmpd="sng" algn="ctr">
                      <a:solidFill>
                        <a:schemeClr val="bg2"/>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mc:AlternateContent xmlns:mc="http://schemas.openxmlformats.org/markup-compatibility/2006" xmlns:a14="http://schemas.microsoft.com/office/drawing/2010/main">
        <mc:Choice Requires="a14">
          <p:sp>
            <p:nvSpPr>
              <p:cNvPr id="14" name="TextBox 13"/>
              <p:cNvSpPr txBox="1"/>
              <p:nvPr/>
            </p:nvSpPr>
            <p:spPr>
              <a:xfrm>
                <a:off x="5143500" y="2627391"/>
                <a:ext cx="4101181" cy="366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f>
                        <m:fPr>
                          <m:ctrlPr>
                            <a:rPr lang="en-US" b="0" i="1" smtClean="0">
                              <a:latin typeface="Cambria Math"/>
                            </a:rPr>
                          </m:ctrlPr>
                        </m:fPr>
                        <m:num>
                          <m:r>
                            <a:rPr lang="en-US" b="0" i="1" smtClean="0">
                              <a:latin typeface="Cambria Math"/>
                            </a:rPr>
                            <m:t>𝑡𝑜𝑡𝑎𝑙</m:t>
                          </m:r>
                          <m:r>
                            <a:rPr lang="en-US" b="0" i="1" smtClean="0">
                              <a:latin typeface="Cambria Math"/>
                            </a:rPr>
                            <m:t> </m:t>
                          </m:r>
                          <m:r>
                            <a:rPr lang="en-US" b="0" i="1" smtClean="0">
                              <a:latin typeface="Cambria Math"/>
                            </a:rPr>
                            <m:t>𝑒𝑛𝑐𝑢𝑚𝑏𝑒𝑟𝑒𝑑</m:t>
                          </m:r>
                          <m:r>
                            <a:rPr lang="en-US" b="0" i="1" smtClean="0">
                              <a:latin typeface="Cambria Math"/>
                            </a:rPr>
                            <m:t> </m:t>
                          </m:r>
                          <m:r>
                            <a:rPr lang="en-US" b="0" i="1" smtClean="0">
                              <a:latin typeface="Cambria Math"/>
                            </a:rPr>
                            <m:t>𝑎𝑠𝑠𝑒𝑡</m:t>
                          </m:r>
                          <m:r>
                            <a:rPr lang="en-US" b="0" i="1" smtClean="0">
                              <a:latin typeface="Cambria Math"/>
                            </a:rPr>
                            <m:t>+</m:t>
                          </m:r>
                          <m:r>
                            <a:rPr lang="en-US" b="0" i="1" smtClean="0">
                              <a:latin typeface="Cambria Math"/>
                            </a:rPr>
                            <m:t>𝑡𝑜𝑡𝑎𝑙</m:t>
                          </m:r>
                          <m:r>
                            <a:rPr lang="en-US" b="0" i="1" smtClean="0">
                              <a:latin typeface="Cambria Math"/>
                            </a:rPr>
                            <m:t> </m:t>
                          </m:r>
                          <m:r>
                            <a:rPr lang="en-US" b="0" i="1" smtClean="0">
                              <a:latin typeface="Cambria Math"/>
                            </a:rPr>
                            <m:t>𝑐𝑜𝑙𝑙𝑎𝑡𝑒𝑟𝑎𝑙</m:t>
                          </m:r>
                          <m:r>
                            <a:rPr lang="en-US" b="0" i="1" smtClean="0">
                              <a:latin typeface="Cambria Math"/>
                            </a:rPr>
                            <m:t> </m:t>
                          </m:r>
                          <m:r>
                            <a:rPr lang="en-US" b="0" i="1" smtClean="0">
                              <a:latin typeface="Cambria Math"/>
                            </a:rPr>
                            <m:t>𝑟𝑒𝑐𝑒𝑖𝑣𝑒𝑑</m:t>
                          </m:r>
                          <m:r>
                            <a:rPr lang="en-US" b="0" i="1" smtClean="0">
                              <a:latin typeface="Cambria Math"/>
                            </a:rPr>
                            <m:t> </m:t>
                          </m:r>
                          <m:r>
                            <a:rPr lang="en-US" b="0" i="1" smtClean="0">
                              <a:latin typeface="Cambria Math"/>
                            </a:rPr>
                            <m:t>𝑟𝑒𝑢𝑠𝑒𝑑</m:t>
                          </m:r>
                        </m:num>
                        <m:den>
                          <m:r>
                            <a:rPr lang="en-US" b="0" i="1" smtClean="0">
                              <a:latin typeface="Cambria Math"/>
                            </a:rPr>
                            <m:t>𝑡𝑜𝑡𝑎𝑙</m:t>
                          </m:r>
                          <m:r>
                            <a:rPr lang="en-US" b="0" i="1" smtClean="0">
                              <a:latin typeface="Cambria Math"/>
                            </a:rPr>
                            <m:t> </m:t>
                          </m:r>
                          <m:r>
                            <a:rPr lang="en-US" b="0" i="1" smtClean="0">
                              <a:latin typeface="Cambria Math"/>
                            </a:rPr>
                            <m:t>𝑎𝑠𝑠𝑒𝑡𝑠</m:t>
                          </m:r>
                          <m:r>
                            <a:rPr lang="en-US" b="0" i="1" smtClean="0">
                              <a:latin typeface="Cambria Math"/>
                            </a:rPr>
                            <m:t>+</m:t>
                          </m:r>
                          <m:r>
                            <a:rPr lang="en-US" b="0" i="1" smtClean="0">
                              <a:latin typeface="Cambria Math"/>
                            </a:rPr>
                            <m:t>𝑡𝑜𝑡𝑎𝑙</m:t>
                          </m:r>
                          <m:r>
                            <a:rPr lang="en-US" b="0" i="1" smtClean="0">
                              <a:latin typeface="Cambria Math"/>
                            </a:rPr>
                            <m:t> </m:t>
                          </m:r>
                          <m:r>
                            <a:rPr lang="en-US" b="0" i="1" smtClean="0">
                              <a:latin typeface="Cambria Math"/>
                            </a:rPr>
                            <m:t>𝑐𝑜𝑙𝑙𝑎𝑡𝑒𝑟𝑎𝑙</m:t>
                          </m:r>
                          <m:r>
                            <a:rPr lang="en-US" b="0" i="1" smtClean="0">
                              <a:latin typeface="Cambria Math"/>
                            </a:rPr>
                            <m:t> </m:t>
                          </m:r>
                          <m:r>
                            <a:rPr lang="en-US" b="0" i="1" smtClean="0">
                              <a:latin typeface="Cambria Math"/>
                            </a:rPr>
                            <m:t>𝑟𝑒𝑐𝑒𝑖𝑣𝑒𝑑</m:t>
                          </m:r>
                          <m:r>
                            <a:rPr lang="en-US" b="0" i="1" smtClean="0">
                              <a:latin typeface="Cambria Math"/>
                            </a:rPr>
                            <m:t> </m:t>
                          </m:r>
                          <m:r>
                            <a:rPr lang="en-US" b="0" i="1" smtClean="0">
                              <a:latin typeface="Cambria Math"/>
                            </a:rPr>
                            <m:t>𝑎𝑣𝑎𝑖𝑙𝑎𝑏𝑙𝑒</m:t>
                          </m:r>
                          <m:r>
                            <a:rPr lang="en-US" b="0" i="1" smtClean="0">
                              <a:latin typeface="Cambria Math"/>
                            </a:rPr>
                            <m:t> </m:t>
                          </m:r>
                          <m:r>
                            <a:rPr lang="en-US" b="0" i="1" smtClean="0">
                              <a:latin typeface="Cambria Math"/>
                            </a:rPr>
                            <m:t>𝑓𝑜𝑟</m:t>
                          </m:r>
                          <m:r>
                            <a:rPr lang="en-US" b="0" i="1" smtClean="0">
                              <a:latin typeface="Cambria Math"/>
                            </a:rPr>
                            <m:t> </m:t>
                          </m:r>
                          <m:r>
                            <a:rPr lang="en-US" b="0" i="1" smtClean="0">
                              <a:latin typeface="Cambria Math"/>
                            </a:rPr>
                            <m:t>𝑒𝑛𝑐𝑢𝑚𝑏𝑟𝑎𝑛𝑐𝑒</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143500" y="2627391"/>
                <a:ext cx="4101181" cy="366832"/>
              </a:xfrm>
              <a:prstGeom prst="rect">
                <a:avLst/>
              </a:prstGeom>
              <a:blipFill rotWithShape="1">
                <a:blip r:embed="rId15"/>
                <a:stretch>
                  <a:fillRect b="-5000"/>
                </a:stretch>
              </a:blipFill>
            </p:spPr>
            <p:txBody>
              <a:bodyPr/>
              <a:lstStyle/>
              <a:p>
                <a:r>
                  <a:rPr lang="en-US">
                    <a:noFill/>
                  </a:rPr>
                  <a:t> </a:t>
                </a:r>
              </a:p>
            </p:txBody>
          </p:sp>
        </mc:Fallback>
      </mc:AlternateContent>
      <p:grpSp>
        <p:nvGrpSpPr>
          <p:cNvPr id="25" name="Group 24"/>
          <p:cNvGrpSpPr/>
          <p:nvPr/>
        </p:nvGrpSpPr>
        <p:grpSpPr>
          <a:xfrm>
            <a:off x="350611" y="72184"/>
            <a:ext cx="3975430" cy="189008"/>
            <a:chOff x="403281" y="164517"/>
            <a:chExt cx="3975430" cy="189008"/>
          </a:xfrm>
        </p:grpSpPr>
        <p:sp>
          <p:nvSpPr>
            <p:cNvPr id="26" name="Text Box 75"/>
            <p:cNvSpPr txBox="1">
              <a:spLocks noChangeArrowheads="1"/>
            </p:cNvSpPr>
            <p:nvPr/>
          </p:nvSpPr>
          <p:spPr bwMode="gray">
            <a:xfrm>
              <a:off x="636148" y="166688"/>
              <a:ext cx="374256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Liquidity/funding risk: Calibration – Asset Encumbrance</a:t>
              </a:r>
            </a:p>
          </p:txBody>
        </p:sp>
        <p:sp>
          <p:nvSpPr>
            <p:cNvPr id="27" name="Oval 2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4</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28" name="Straight Connector 27"/>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3823" y="1464500"/>
            <a:ext cx="410522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err="1" smtClean="0">
                <a:solidFill>
                  <a:schemeClr val="accent1"/>
                </a:solidFill>
                <a:latin typeface="+mj-lt"/>
              </a:rPr>
              <a:t>SHUSA</a:t>
            </a:r>
            <a:r>
              <a:rPr lang="en-US" sz="1200" b="1" dirty="0" smtClean="0">
                <a:solidFill>
                  <a:schemeClr val="accent1"/>
                </a:solidFill>
                <a:latin typeface="+mj-lt"/>
              </a:rPr>
              <a:t> historical Asset Encumbrance ratio</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smtClean="0">
                <a:solidFill>
                  <a:schemeClr val="accent1"/>
                </a:solidFill>
                <a:latin typeface="+mj-lt"/>
              </a:rPr>
              <a:t>%</a:t>
            </a:r>
            <a:endParaRPr lang="en-US" sz="1200" dirty="0">
              <a:solidFill>
                <a:schemeClr val="accent1"/>
              </a:solidFill>
              <a:latin typeface="+mj-lt"/>
            </a:endParaRPr>
          </a:p>
        </p:txBody>
      </p:sp>
      <p:sp>
        <p:nvSpPr>
          <p:cNvPr id="3" name="TextBox 2"/>
          <p:cNvSpPr txBox="1"/>
          <p:nvPr/>
        </p:nvSpPr>
        <p:spPr>
          <a:xfrm>
            <a:off x="5102225" y="1464500"/>
            <a:ext cx="39624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endParaRPr lang="en-US" sz="1200" b="1" dirty="0">
              <a:solidFill>
                <a:schemeClr val="accent1"/>
              </a:solidFill>
              <a:latin typeface="+mj-lt"/>
            </a:endParaRPr>
          </a:p>
        </p:txBody>
      </p:sp>
      <p:sp>
        <p:nvSpPr>
          <p:cNvPr id="4" name="TextBox 3"/>
          <p:cNvSpPr txBox="1"/>
          <p:nvPr/>
        </p:nvSpPr>
        <p:spPr>
          <a:xfrm>
            <a:off x="373823" y="4192920"/>
            <a:ext cx="4105225" cy="369332"/>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Historical Asset Encumbrance ratio and limits</a:t>
            </a:r>
            <a:r>
              <a:rPr lang="en-US" sz="1200" b="1" baseline="30000" dirty="0" smtClean="0">
                <a:solidFill>
                  <a:schemeClr val="accent1"/>
                </a:solidFill>
                <a:latin typeface="+mj-lt"/>
              </a:rPr>
              <a:t>1</a:t>
            </a:r>
          </a:p>
          <a:p>
            <a:pPr algn="l">
              <a:lnSpc>
                <a:spcPct val="100000"/>
              </a:lnSpc>
              <a:spcBef>
                <a:spcPts val="0"/>
              </a:spcBef>
              <a:spcAft>
                <a:spcPts val="0"/>
              </a:spcAft>
            </a:pPr>
            <a:r>
              <a:rPr lang="en-US" sz="1200" dirty="0" err="1" smtClean="0">
                <a:solidFill>
                  <a:schemeClr val="accent1"/>
                </a:solidFill>
                <a:latin typeface="+mj-lt"/>
              </a:rPr>
              <a:t>SBNA</a:t>
            </a:r>
            <a:r>
              <a:rPr lang="en-US" sz="1200" dirty="0" smtClean="0">
                <a:solidFill>
                  <a:schemeClr val="accent1"/>
                </a:solidFill>
                <a:latin typeface="+mj-lt"/>
              </a:rPr>
              <a:t>, SC, </a:t>
            </a:r>
            <a:r>
              <a:rPr lang="en-US" sz="1200" dirty="0" err="1" smtClean="0">
                <a:solidFill>
                  <a:schemeClr val="accent1"/>
                </a:solidFill>
                <a:latin typeface="+mj-lt"/>
              </a:rPr>
              <a:t>SHUSA</a:t>
            </a:r>
            <a:endParaRPr lang="en-US" sz="1200" dirty="0">
              <a:solidFill>
                <a:schemeClr val="accent1"/>
              </a:solidFill>
              <a:latin typeface="+mj-lt"/>
            </a:endParaRPr>
          </a:p>
        </p:txBody>
      </p:sp>
    </p:spTree>
    <p:extLst>
      <p:ext uri="{BB962C8B-B14F-4D97-AF65-F5344CB8AC3E}">
        <p14:creationId xmlns:p14="http://schemas.microsoft.com/office/powerpoint/2010/main" val="326263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sz="quarter" idx="11"/>
          </p:nvPr>
        </p:nvSpPr>
        <p:spPr>
          <a:xfrm>
            <a:off x="348437" y="381390"/>
            <a:ext cx="8666245" cy="435610"/>
          </a:xfrm>
        </p:spPr>
        <p:txBody>
          <a:bodyPr/>
          <a:lstStyle/>
          <a:p>
            <a:endParaRPr lang="en-US" sz="1600" dirty="0"/>
          </a:p>
          <a:p>
            <a:pPr marL="457200" indent="-457200">
              <a:buAutoNum type="arabicPeriod"/>
            </a:pPr>
            <a:r>
              <a:rPr lang="en-GB" sz="1600" dirty="0" smtClean="0"/>
              <a:t>Quantitative </a:t>
            </a:r>
            <a:r>
              <a:rPr lang="en-GB" sz="1600" dirty="0"/>
              <a:t>analysis of </a:t>
            </a:r>
            <a:r>
              <a:rPr lang="en-GB" sz="1600" dirty="0" smtClean="0"/>
              <a:t>breaches</a:t>
            </a:r>
          </a:p>
          <a:p>
            <a:r>
              <a:rPr lang="en-GB" sz="1600" dirty="0"/>
              <a:t>All SHUSA and SBNA monthly metrics from Jun-15 to May-16 are used to analyse breach behaviour.</a:t>
            </a:r>
          </a:p>
          <a:p>
            <a:endParaRPr lang="en-GB"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42173150"/>
              </p:ext>
            </p:extLst>
          </p:nvPr>
        </p:nvGraphicFramePr>
        <p:xfrm>
          <a:off x="401298" y="1333691"/>
          <a:ext cx="8820339" cy="3291840"/>
        </p:xfrm>
        <a:graphic>
          <a:graphicData uri="http://schemas.openxmlformats.org/drawingml/2006/table">
            <a:tbl>
              <a:tblPr/>
              <a:tblGrid>
                <a:gridCol w="1878077"/>
                <a:gridCol w="1880016"/>
                <a:gridCol w="558766"/>
                <a:gridCol w="543245"/>
                <a:gridCol w="465640"/>
                <a:gridCol w="622791"/>
                <a:gridCol w="512203"/>
                <a:gridCol w="558766"/>
                <a:gridCol w="60512"/>
                <a:gridCol w="622791"/>
                <a:gridCol w="558766"/>
                <a:gridCol w="558766"/>
              </a:tblGrid>
              <a:tr h="140230">
                <a:tc>
                  <a:txBody>
                    <a:bodyPr/>
                    <a:lstStyle/>
                    <a:p>
                      <a:pPr algn="ctr" fontAlgn="ctr"/>
                      <a:r>
                        <a:rPr lang="en-US" sz="800" b="1" i="0" u="none" strike="noStrike" dirty="0">
                          <a:solidFill>
                            <a:srgbClr val="FFFFFF"/>
                          </a:solidFill>
                          <a:effectLst/>
                          <a:latin typeface="Calibri"/>
                        </a:rPr>
                        <a:t>MONTHLY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SHUSA RISK APPETITE MONTHLY METRICS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dirty="0">
                          <a:solidFill>
                            <a:srgbClr val="FFFFFF"/>
                          </a:solidFill>
                          <a:effectLst/>
                          <a:latin typeface="Calibri"/>
                        </a:rPr>
                        <a:t>Entity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AMBER TRIGGER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1" i="0" u="none" strike="noStrike">
                          <a:solidFill>
                            <a:srgbClr val="FFFFFF"/>
                          </a:solidFill>
                          <a:effectLst/>
                          <a:latin typeface="Calibri"/>
                        </a:rPr>
                        <a:t>RED LIMIT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a:solidFill>
                            <a:srgbClr val="FFFFFF"/>
                          </a:solidFill>
                          <a:effectLst/>
                          <a:latin typeface="Calibri"/>
                        </a:rPr>
                        <a:t>Amber Discount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Red Discount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Total Discount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1" i="0" u="none" strike="noStrike">
                        <a:solidFill>
                          <a:srgbClr val="FFFFFF"/>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1" i="0" u="none" strike="noStrike">
                          <a:solidFill>
                            <a:srgbClr val="FFFFFF"/>
                          </a:solidFill>
                          <a:effectLst/>
                          <a:latin typeface="Calibri"/>
                        </a:rPr>
                        <a:t>Amber Discount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Red Discount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1" i="0" u="none" strike="noStrike">
                          <a:solidFill>
                            <a:srgbClr val="FFFFFF"/>
                          </a:solidFill>
                          <a:effectLst/>
                          <a:latin typeface="Calibri"/>
                        </a:rPr>
                        <a:t>Total Discount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r>
              <a:tr h="45845">
                <a:tc rowSpan="6">
                  <a:txBody>
                    <a:bodyPr/>
                    <a:lstStyle/>
                    <a:p>
                      <a:pPr algn="ctr" fontAlgn="ctr"/>
                      <a:r>
                        <a:rPr lang="en-US" sz="800" b="1" i="0" u="none" strike="noStrike" dirty="0">
                          <a:solidFill>
                            <a:srgbClr val="000000"/>
                          </a:solidFill>
                          <a:effectLst/>
                          <a:latin typeface="Calibri"/>
                        </a:rPr>
                        <a:t>3. Liquidity / Funding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SHUSA Survival Horizon under Stress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dirty="0">
                          <a:solidFill>
                            <a:srgbClr val="000000"/>
                          </a:solidFill>
                          <a:effectLst/>
                          <a:latin typeface="Calibri"/>
                        </a:rPr>
                        <a:t>60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1.25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3.25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dirty="0">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5845">
                <a:tc vMerge="1">
                  <a:txBody>
                    <a:bodyPr/>
                    <a:lstStyle/>
                    <a:p>
                      <a:endParaRPr lang="en-US"/>
                    </a:p>
                  </a:txBody>
                  <a:tcPr/>
                </a:tc>
                <a:tc>
                  <a:txBody>
                    <a:bodyPr/>
                    <a:lstStyle/>
                    <a:p>
                      <a:pPr algn="l" fontAlgn="b"/>
                      <a:r>
                        <a:rPr lang="en-US" sz="800" b="0" i="0" u="none" strike="noStrike">
                          <a:solidFill>
                            <a:srgbClr val="000000"/>
                          </a:solidFill>
                          <a:effectLst/>
                          <a:latin typeface="Calibri"/>
                        </a:rPr>
                        <a:t>SBNA Survival Horizon under Stress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SBNA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60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0.75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1.25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fontAlgn="b"/>
                      <a:r>
                        <a:rPr lang="en-US" sz="800" b="0" i="0" u="none" strike="noStrike">
                          <a:solidFill>
                            <a:srgbClr val="000000"/>
                          </a:solidFill>
                          <a:effectLst/>
                          <a:latin typeface="Calibri"/>
                        </a:rPr>
                        <a:t>SHUSA Liquidity Coverage Ratio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SHUSA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dirty="0">
                          <a:solidFill>
                            <a:srgbClr val="000000"/>
                          </a:solidFill>
                          <a:effectLst/>
                          <a:latin typeface="Calibri"/>
                        </a:rPr>
                        <a:t>125%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5845">
                <a:tc vMerge="1">
                  <a:txBody>
                    <a:bodyPr/>
                    <a:lstStyle/>
                    <a:p>
                      <a:endParaRPr lang="en-US"/>
                    </a:p>
                  </a:txBody>
                  <a:tcPr/>
                </a:tc>
                <a:tc>
                  <a:txBody>
                    <a:bodyPr/>
                    <a:lstStyle/>
                    <a:p>
                      <a:pPr algn="l" fontAlgn="b"/>
                      <a:r>
                        <a:rPr lang="en-US" sz="800" b="0" i="0" u="none" strike="noStrike" dirty="0">
                          <a:solidFill>
                            <a:srgbClr val="000000"/>
                          </a:solidFill>
                          <a:effectLst/>
                          <a:latin typeface="Calibri"/>
                        </a:rPr>
                        <a:t>SBNA Liquidity Coverage Ratio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SBNA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fontAlgn="b"/>
                      <a:r>
                        <a:rPr lang="en-US" sz="800" b="0" i="0" u="none" strike="noStrike">
                          <a:solidFill>
                            <a:srgbClr val="000000"/>
                          </a:solidFill>
                          <a:effectLst/>
                          <a:latin typeface="Calibri"/>
                        </a:rPr>
                        <a:t>SHUSA Structural funding ratio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SHUSA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8541">
                <a:tc vMerge="1">
                  <a:txBody>
                    <a:bodyPr/>
                    <a:lstStyle/>
                    <a:p>
                      <a:endParaRPr lang="en-US"/>
                    </a:p>
                  </a:txBody>
                  <a:tcPr/>
                </a:tc>
                <a:tc>
                  <a:txBody>
                    <a:bodyPr/>
                    <a:lstStyle/>
                    <a:p>
                      <a:pPr algn="l" fontAlgn="b"/>
                      <a:r>
                        <a:rPr lang="en-US" sz="800" b="0" i="0" u="none" strike="noStrike" dirty="0">
                          <a:solidFill>
                            <a:srgbClr val="000000"/>
                          </a:solidFill>
                          <a:effectLst/>
                          <a:latin typeface="Calibri"/>
                        </a:rPr>
                        <a:t>SBNA Structural funding ratio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SBNA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148">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a:solidFill>
                          <a:srgbClr val="000000"/>
                        </a:solidFill>
                        <a:effectLst/>
                        <a:latin typeface="Calibri"/>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45">
                <a:tc rowSpan="4">
                  <a:txBody>
                    <a:bodyPr/>
                    <a:lstStyle/>
                    <a:p>
                      <a:pPr algn="ctr" fontAlgn="ctr"/>
                      <a:r>
                        <a:rPr lang="en-US" sz="800" b="1" i="0" u="none" strike="noStrike">
                          <a:solidFill>
                            <a:srgbClr val="000000"/>
                          </a:solidFill>
                          <a:effectLst/>
                          <a:latin typeface="Calibri"/>
                        </a:rPr>
                        <a:t>4. Interest Rate Risk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SHUSA ALM NII (+/-100bps)(MM)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($140)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5845">
                <a:tc vMerge="1">
                  <a:txBody>
                    <a:bodyPr/>
                    <a:lstStyle/>
                    <a:p>
                      <a:endParaRPr lang="en-US"/>
                    </a:p>
                  </a:txBody>
                  <a:tcPr/>
                </a:tc>
                <a:tc>
                  <a:txBody>
                    <a:bodyPr/>
                    <a:lstStyle/>
                    <a:p>
                      <a:pPr algn="l" fontAlgn="b"/>
                      <a:r>
                        <a:rPr lang="en-US" sz="800" b="0" i="0" u="none" strike="noStrike">
                          <a:solidFill>
                            <a:srgbClr val="000000"/>
                          </a:solidFill>
                          <a:effectLst/>
                          <a:latin typeface="Calibri"/>
                        </a:rPr>
                        <a:t>SBNA ALM NII (+/-100bps)(MM)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SBNA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($200)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845">
                <a:tc vMerge="1">
                  <a:txBody>
                    <a:bodyPr/>
                    <a:lstStyle/>
                    <a:p>
                      <a:endParaRPr lang="en-US"/>
                    </a:p>
                  </a:txBody>
                  <a:tcPr/>
                </a:tc>
                <a:tc>
                  <a:txBody>
                    <a:bodyPr/>
                    <a:lstStyle/>
                    <a:p>
                      <a:pPr algn="l" fontAlgn="b"/>
                      <a:r>
                        <a:rPr lang="en-US" sz="800" b="0" i="0" u="none" strike="noStrike" dirty="0">
                          <a:solidFill>
                            <a:srgbClr val="000000"/>
                          </a:solidFill>
                          <a:effectLst/>
                          <a:latin typeface="Calibri"/>
                        </a:rPr>
                        <a:t>SHUSA ALM MVE (+/-200bps)(MM)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a:rPr>
                        <a:t>SHUSA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($1,220)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8541">
                <a:tc vMerge="1">
                  <a:txBody>
                    <a:bodyPr/>
                    <a:lstStyle/>
                    <a:p>
                      <a:endParaRPr lang="en-US"/>
                    </a:p>
                  </a:txBody>
                  <a:tcPr/>
                </a:tc>
                <a:tc>
                  <a:txBody>
                    <a:bodyPr/>
                    <a:lstStyle/>
                    <a:p>
                      <a:pPr algn="l" fontAlgn="b"/>
                      <a:r>
                        <a:rPr lang="en-US" sz="800" b="0" i="0" u="none" strike="noStrike">
                          <a:solidFill>
                            <a:srgbClr val="000000"/>
                          </a:solidFill>
                          <a:effectLst/>
                          <a:latin typeface="Calibri"/>
                        </a:rPr>
                        <a:t>SBNA ALM MVE (+/-200bps)(MM)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SBNA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($825)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dirty="0">
                          <a:solidFill>
                            <a:srgbClr val="000000"/>
                          </a:solidFill>
                          <a:effectLst/>
                          <a:latin typeface="Calibri"/>
                        </a:rPr>
                        <a:t>($1,100)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0.75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148">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800" b="0" i="0" u="none" strike="noStrike" dirty="0">
                        <a:solidFill>
                          <a:srgbClr val="000000"/>
                        </a:solidFill>
                        <a:effectLst/>
                        <a:latin typeface="Calibri"/>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541">
                <a:tc>
                  <a:txBody>
                    <a:bodyPr/>
                    <a:lstStyle/>
                    <a:p>
                      <a:pPr algn="ctr" fontAlgn="ctr"/>
                      <a:r>
                        <a:rPr lang="en-US" sz="800" b="1" i="0" u="none" strike="noStrike">
                          <a:solidFill>
                            <a:srgbClr val="000000"/>
                          </a:solidFill>
                          <a:effectLst/>
                          <a:latin typeface="Calibri"/>
                        </a:rPr>
                        <a:t>6. Mark to market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a:rPr>
                        <a:t>Mark to Market Value at Risk (VaR)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$24.4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$28MM</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r>
              <a:tr h="43148">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1919">
                <a:tc>
                  <a:txBody>
                    <a:bodyPr/>
                    <a:lstStyle/>
                    <a:p>
                      <a:pPr algn="ctr" fontAlgn="ctr"/>
                      <a:r>
                        <a:rPr lang="en-US" sz="800" b="1" i="0" u="none" strike="noStrike">
                          <a:solidFill>
                            <a:srgbClr val="000000"/>
                          </a:solidFill>
                          <a:effectLst/>
                          <a:latin typeface="Calibri"/>
                        </a:rPr>
                        <a:t>8. Model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Calibri"/>
                        </a:rPr>
                        <a:t>Legacy Tier 1 models in production w/o appropriate approval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fr-FR" sz="800" b="0" i="0" u="none" strike="noStrike">
                          <a:solidFill>
                            <a:srgbClr val="000000"/>
                          </a:solidFill>
                          <a:effectLst/>
                          <a:latin typeface="Calibri"/>
                        </a:rPr>
                        <a:t>1Q16-148 / 2Q16-116 / 3Q16-103 / 4Q16-46 / 1Q17-0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dirty="0">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dirty="0">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r>
              <a:tr h="43148">
                <a:tc>
                  <a:txBody>
                    <a:bodyPr/>
                    <a:lstStyle/>
                    <a:p>
                      <a:pPr algn="ctr" fontAlgn="ctr"/>
                      <a:endParaRPr lang="en-US" sz="800" b="1"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dirty="0">
                        <a:solidFill>
                          <a:srgbClr val="00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45">
                <a:tc rowSpan="3">
                  <a:txBody>
                    <a:bodyPr/>
                    <a:lstStyle/>
                    <a:p>
                      <a:pPr algn="ctr" fontAlgn="ctr"/>
                      <a:r>
                        <a:rPr lang="en-US" sz="800" b="1" i="0" u="none" strike="noStrike">
                          <a:solidFill>
                            <a:srgbClr val="000000"/>
                          </a:solidFill>
                          <a:effectLst/>
                          <a:latin typeface="Calibri"/>
                        </a:rPr>
                        <a:t>9. Compliance Reputational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1" u="none" strike="noStrike">
                          <a:solidFill>
                            <a:srgbClr val="000000"/>
                          </a:solidFill>
                          <a:effectLst/>
                          <a:latin typeface="Calibri"/>
                        </a:rPr>
                        <a:t>Open MRIAs Matters requiring immediate attention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SHUSA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1"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1"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1" u="none" strike="noStrike" dirty="0">
                          <a:solidFill>
                            <a:srgbClr val="000000"/>
                          </a:solidFill>
                          <a:effectLst/>
                          <a:latin typeface="Calibri"/>
                        </a:rPr>
                        <a:t>5.5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1" u="none" strike="noStrike" dirty="0">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1" u="none" strike="noStrike" dirty="0">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1"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1" u="none" strike="noStrike"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r>
              <a:tr h="45845">
                <a:tc vMerge="1">
                  <a:txBody>
                    <a:bodyPr/>
                    <a:lstStyle/>
                    <a:p>
                      <a:endParaRPr lang="en-US"/>
                    </a:p>
                  </a:txBody>
                  <a:tcPr/>
                </a:tc>
                <a:tc>
                  <a:txBody>
                    <a:bodyPr/>
                    <a:lstStyle/>
                    <a:p>
                      <a:pPr algn="l" fontAlgn="ctr"/>
                      <a:r>
                        <a:rPr lang="en-US" sz="800" b="0" i="0" u="none" strike="noStrike">
                          <a:solidFill>
                            <a:srgbClr val="000000"/>
                          </a:solidFill>
                          <a:effectLst/>
                          <a:latin typeface="Calibri"/>
                        </a:rPr>
                        <a:t>CFPB Complaints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0" u="none" strike="noStrike">
                          <a:solidFill>
                            <a:srgbClr val="000000"/>
                          </a:solidFill>
                          <a:effectLst/>
                          <a:latin typeface="Calibri"/>
                        </a:rPr>
                        <a:t>41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0"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0"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0" u="none" strike="noStrike" dirty="0">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541">
                <a:tc vMerge="1">
                  <a:txBody>
                    <a:bodyPr/>
                    <a:lstStyle/>
                    <a:p>
                      <a:endParaRPr lang="en-US"/>
                    </a:p>
                  </a:txBody>
                  <a:tcPr/>
                </a:tc>
                <a:tc>
                  <a:txBody>
                    <a:bodyPr/>
                    <a:lstStyle/>
                    <a:p>
                      <a:pPr algn="l" fontAlgn="ctr"/>
                      <a:r>
                        <a:rPr lang="en-US" sz="800" b="0" i="1" u="none" strike="noStrike">
                          <a:solidFill>
                            <a:srgbClr val="000000"/>
                          </a:solidFill>
                          <a:effectLst/>
                          <a:latin typeface="Calibri"/>
                        </a:rPr>
                        <a:t># of OCC enforcement actions*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SBNA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a:solidFill>
                            <a:srgbClr val="000000"/>
                          </a:solidFill>
                          <a:effectLst/>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800" b="0" i="1" u="none" strike="noStrike">
                          <a:solidFill>
                            <a:srgbClr val="000000"/>
                          </a:solidFill>
                          <a:effectLst/>
                          <a:latin typeface="Calibri"/>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US" sz="800" b="0" i="1" u="none" strike="noStrike">
                          <a:solidFill>
                            <a:srgbClr val="000000"/>
                          </a:solidFill>
                          <a:effectLst/>
                          <a:latin typeface="Calibri"/>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1"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800" b="0" i="1"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ctr"/>
                      <a:endParaRPr lang="en-US" sz="800" b="0" i="1" u="none" strike="noStrike">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0" i="1" u="none" strike="noStrike">
                          <a:solidFill>
                            <a:srgbClr val="000000"/>
                          </a:solidFill>
                          <a:effectLst/>
                          <a:latin typeface="Calibri"/>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dirty="0">
                          <a:solidFill>
                            <a:srgbClr val="000000"/>
                          </a:solidFill>
                          <a:effectLst/>
                          <a:latin typeface="Calibri"/>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1" u="none" strike="noStrike" dirty="0">
                          <a:solidFill>
                            <a:srgbClr val="000000"/>
                          </a:solidFill>
                          <a:effectLst/>
                          <a:latin typeface="Calibri"/>
                        </a:rPr>
                        <a:t>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5991225" y="1000125"/>
            <a:ext cx="1266825" cy="224677"/>
          </a:xfrm>
          <a:prstGeom prst="rect">
            <a:avLst/>
          </a:prstGeom>
          <a:noFill/>
        </p:spPr>
        <p:txBody>
          <a:bodyPr wrap="square" rtlCol="0">
            <a:spAutoFit/>
          </a:bodyPr>
          <a:lstStyle/>
          <a:p>
            <a:r>
              <a:rPr lang="en-US" b="1" dirty="0" smtClean="0"/>
              <a:t>SHUSA</a:t>
            </a:r>
            <a:endParaRPr lang="en-US" b="1" dirty="0"/>
          </a:p>
        </p:txBody>
      </p:sp>
      <p:sp>
        <p:nvSpPr>
          <p:cNvPr id="5" name="TextBox 4"/>
          <p:cNvSpPr txBox="1"/>
          <p:nvPr/>
        </p:nvSpPr>
        <p:spPr>
          <a:xfrm>
            <a:off x="7734300" y="1000125"/>
            <a:ext cx="1266825" cy="224677"/>
          </a:xfrm>
          <a:prstGeom prst="rect">
            <a:avLst/>
          </a:prstGeom>
          <a:noFill/>
        </p:spPr>
        <p:txBody>
          <a:bodyPr wrap="square" rtlCol="0">
            <a:spAutoFit/>
          </a:bodyPr>
          <a:lstStyle/>
          <a:p>
            <a:r>
              <a:rPr lang="en-US" b="1" dirty="0" smtClean="0"/>
              <a:t>SBNA</a:t>
            </a:r>
            <a:endParaRPr lang="en-US" b="1" dirty="0"/>
          </a:p>
        </p:txBody>
      </p:sp>
    </p:spTree>
    <p:extLst>
      <p:ext uri="{BB962C8B-B14F-4D97-AF65-F5344CB8AC3E}">
        <p14:creationId xmlns:p14="http://schemas.microsoft.com/office/powerpoint/2010/main" val="8809347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062760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66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5. </a:t>
            </a:r>
            <a:r>
              <a:rPr lang="en-GB" dirty="0"/>
              <a:t>Interest rate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180594" tIns="36576" rIns="36576" bIns="36576" anchor="ctr"/>
          <a:lstStyle/>
          <a:p>
            <a:pPr>
              <a:tabLst>
                <a:tab pos="517525" algn="r"/>
              </a:tabLst>
            </a:pPr>
            <a:r>
              <a:rPr lang="en-US" altLang="zh-CN" sz="1000" b="1" dirty="0" smtClean="0">
                <a:ea typeface="SimSun" pitchFamily="2" charset="-122"/>
              </a:rPr>
              <a:t>Interest rate </a:t>
            </a:r>
            <a:r>
              <a:rPr lang="en-US" altLang="zh-CN" b="1" dirty="0" smtClean="0">
                <a:ea typeface="SimSun" pitchFamily="2" charset="-122"/>
              </a:rPr>
              <a:t>risk</a:t>
            </a:r>
            <a:r>
              <a:rPr lang="en-US" altLang="zh-CN" b="1" baseline="30000" dirty="0">
                <a:ea typeface="SimSun" pitchFamily="2" charset="-122"/>
              </a:rPr>
              <a:t>1</a:t>
            </a:r>
            <a:endParaRPr lang="en-US" altLang="zh-CN" sz="1000" b="1" dirty="0">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41666965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*Net</a:t>
                      </a:r>
                      <a:r>
                        <a:rPr lang="en-US" sz="900" b="0" i="0" kern="1200" baseline="0" dirty="0" smtClean="0">
                          <a:solidFill>
                            <a:schemeClr val="tx1"/>
                          </a:solidFill>
                          <a:latin typeface="Arial" panose="020B0604020202020204" pitchFamily="34" charset="0"/>
                          <a:ea typeface="+mn-ea"/>
                          <a:cs typeface="Arial" panose="020B0604020202020204" pitchFamily="34" charset="0"/>
                        </a:rPr>
                        <a:t> Interest Income</a:t>
                      </a:r>
                      <a:r>
                        <a:rPr lang="en-US" sz="900" b="0" i="0" kern="1200" dirty="0" smtClean="0">
                          <a:solidFill>
                            <a:schemeClr val="tx1"/>
                          </a:solidFill>
                          <a:latin typeface="Arial" panose="020B0604020202020204" pitchFamily="34" charset="0"/>
                          <a:ea typeface="+mn-ea"/>
                          <a:cs typeface="Arial" panose="020B0604020202020204" pitchFamily="34" charset="0"/>
                        </a:rPr>
                        <a:t> Sensitivity</a:t>
                      </a:r>
                      <a:br>
                        <a:rPr lang="en-US" sz="900" b="0" i="0" kern="1200" dirty="0" smtClean="0">
                          <a:solidFill>
                            <a:schemeClr val="tx1"/>
                          </a:solidFill>
                          <a:latin typeface="Arial" panose="020B0604020202020204" pitchFamily="34" charset="0"/>
                          <a:ea typeface="+mn-ea"/>
                          <a:cs typeface="Arial" panose="020B0604020202020204" pitchFamily="34" charset="0"/>
                        </a:rPr>
                      </a:br>
                      <a:r>
                        <a:rPr lang="en-US" sz="900" b="0" i="0" kern="1200" dirty="0" smtClean="0">
                          <a:solidFill>
                            <a:schemeClr val="tx1"/>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*Market</a:t>
                      </a:r>
                      <a:r>
                        <a:rPr lang="en-US" sz="900" b="0" i="0" kern="1200" baseline="0" dirty="0" smtClean="0">
                          <a:solidFill>
                            <a:schemeClr val="tx1"/>
                          </a:solidFill>
                          <a:latin typeface="Arial" panose="020B0604020202020204" pitchFamily="34" charset="0"/>
                          <a:ea typeface="+mn-ea"/>
                          <a:cs typeface="Arial" panose="020B0604020202020204" pitchFamily="34" charset="0"/>
                        </a:rPr>
                        <a:t> Value of Equity</a:t>
                      </a:r>
                      <a:r>
                        <a:rPr lang="en-US" sz="9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19512889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a:spLocks noGrp="1"/>
          </p:cNvSpPr>
          <p:nvPr>
            <p:ph sz="quarter" idx="11"/>
          </p:nvPr>
        </p:nvSpPr>
        <p:spPr/>
        <p:txBody>
          <a:bodyPr/>
          <a:lstStyle/>
          <a:p>
            <a:r>
              <a:rPr lang="en-US" dirty="0" smtClean="0"/>
              <a:t>Limit overview: </a:t>
            </a:r>
            <a:r>
              <a:rPr lang="en-US" b="0" dirty="0" smtClean="0"/>
              <a:t>Interest rate </a:t>
            </a:r>
            <a:r>
              <a:rPr lang="en-US" b="0" dirty="0"/>
              <a:t>risk</a:t>
            </a:r>
            <a:endParaRPr lang="en-GB" b="0" dirty="0"/>
          </a:p>
        </p:txBody>
      </p:sp>
      <p:sp>
        <p:nvSpPr>
          <p:cNvPr id="14" name="Footnote"/>
          <p:cNvSpPr/>
          <p:nvPr/>
        </p:nvSpPr>
        <p:spPr bwMode="auto">
          <a:xfrm>
            <a:off x="366713" y="6052657"/>
            <a:ext cx="5626680" cy="2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114300" indent="-114300" algn="l" eaLnBrk="1" hangingPunct="1">
              <a:buFont typeface="+mj-lt"/>
              <a:buAutoNum type="arabicPeriod"/>
            </a:pPr>
            <a:r>
              <a:rPr lang="en-US" sz="800" dirty="0" smtClean="0">
                <a:latin typeface="Arial"/>
                <a:ea typeface="ＭＳ Ｐゴシック"/>
                <a:sym typeface="Arial"/>
              </a:rPr>
              <a:t>Abbreviation </a:t>
            </a:r>
            <a:r>
              <a:rPr lang="en-US" sz="800" dirty="0">
                <a:latin typeface="Arial"/>
                <a:ea typeface="ＭＳ Ｐゴシック"/>
                <a:sym typeface="Arial"/>
              </a:rPr>
              <a:t>for Net Interest Income</a:t>
            </a:r>
          </a:p>
          <a:p>
            <a:pPr marL="114300" indent="-114300" algn="l" eaLnBrk="1" hangingPunct="1">
              <a:buFont typeface="+mj-lt"/>
              <a:buAutoNum type="arabicPeriod"/>
            </a:pPr>
            <a:r>
              <a:rPr lang="en-US" sz="800" dirty="0">
                <a:latin typeface="Arial"/>
                <a:ea typeface="ＭＳ Ｐゴシック"/>
                <a:sym typeface="Arial"/>
              </a:rPr>
              <a:t>Abbreviation for Market Value of </a:t>
            </a:r>
            <a:r>
              <a:rPr lang="en-US" sz="800" dirty="0" smtClean="0">
                <a:latin typeface="Arial"/>
                <a:ea typeface="ＭＳ Ｐゴシック"/>
                <a:sym typeface="Arial"/>
              </a:rPr>
              <a:t>Equity</a:t>
            </a:r>
            <a:endParaRPr lang="en-US" sz="800" dirty="0">
              <a:latin typeface="Arial"/>
              <a:ea typeface="ＭＳ Ｐゴシック"/>
              <a:sym typeface="Arial"/>
            </a:endParaRPr>
          </a:p>
        </p:txBody>
      </p:sp>
      <p:grpSp>
        <p:nvGrpSpPr>
          <p:cNvPr id="13" name="Group 12"/>
          <p:cNvGrpSpPr/>
          <p:nvPr/>
        </p:nvGrpSpPr>
        <p:grpSpPr>
          <a:xfrm>
            <a:off x="350611" y="72184"/>
            <a:ext cx="2393715" cy="189008"/>
            <a:chOff x="403281" y="164517"/>
            <a:chExt cx="2393715" cy="189008"/>
          </a:xfrm>
        </p:grpSpPr>
        <p:sp>
          <p:nvSpPr>
            <p:cNvPr id="16" name="Text Box 75"/>
            <p:cNvSpPr txBox="1">
              <a:spLocks noChangeArrowheads="1"/>
            </p:cNvSpPr>
            <p:nvPr/>
          </p:nvSpPr>
          <p:spPr bwMode="gray">
            <a:xfrm>
              <a:off x="636148" y="166688"/>
              <a:ext cx="2160848"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a:t>
              </a:r>
              <a:r>
                <a:rPr lang="en-US" sz="1200" dirty="0" smtClean="0">
                  <a:solidFill>
                    <a:schemeClr val="accent1"/>
                  </a:solidFill>
                </a:rPr>
                <a:t>Limit overview</a:t>
              </a:r>
              <a:endParaRPr lang="en-US" sz="1200" dirty="0">
                <a:solidFill>
                  <a:schemeClr val="accent1"/>
                </a:solidFill>
              </a:endParaRPr>
            </a:p>
          </p:txBody>
        </p:sp>
        <p:sp>
          <p:nvSpPr>
            <p:cNvPr id="20" name="Oval 19"/>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7" name="Table 16"/>
          <p:cNvGraphicFramePr>
            <a:graphicFrameLocks noGrp="1"/>
          </p:cNvGraphicFramePr>
          <p:nvPr>
            <p:extLst>
              <p:ext uri="{D42A27DB-BD31-4B8C-83A1-F6EECF244321}">
                <p14:modId xmlns:p14="http://schemas.microsoft.com/office/powerpoint/2010/main" val="3814625019"/>
              </p:ext>
            </p:extLst>
          </p:nvPr>
        </p:nvGraphicFramePr>
        <p:xfrm>
          <a:off x="348434" y="1470025"/>
          <a:ext cx="8898757" cy="1890268"/>
        </p:xfrm>
        <a:graphic>
          <a:graphicData uri="http://schemas.openxmlformats.org/drawingml/2006/table">
            <a:tbl>
              <a:tblPr firstRow="1" bandRow="1">
                <a:tableStyleId>{2D5ABB26-0587-4C30-8999-92F81FD0307C}</a:tableStyleId>
              </a:tblPr>
              <a:tblGrid>
                <a:gridCol w="839235"/>
                <a:gridCol w="1126906"/>
                <a:gridCol w="733425"/>
                <a:gridCol w="836295"/>
                <a:gridCol w="836295"/>
                <a:gridCol w="836295"/>
                <a:gridCol w="836295"/>
                <a:gridCol w="836295"/>
                <a:gridCol w="2017716"/>
              </a:tblGrid>
              <a:tr h="0">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Justification</a:t>
                      </a:r>
                      <a:r>
                        <a:rPr lang="en-GB" sz="1000" b="1" baseline="0" dirty="0" smtClean="0">
                          <a:solidFill>
                            <a:srgbClr val="FF0000"/>
                          </a:solidFill>
                          <a:latin typeface="Arial" panose="020B0604020202020204" pitchFamily="34" charset="0"/>
                          <a:cs typeface="Arial" panose="020B0604020202020204" pitchFamily="34" charset="0"/>
                        </a:rPr>
                        <a:t> for changes</a:t>
                      </a:r>
                      <a:endParaRPr lang="en-GB" sz="1000" b="1" dirty="0" smtClean="0">
                        <a:solidFill>
                          <a:srgbClr val="FF0000"/>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 </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-1.84%</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-4.5%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[≈$(271) MM]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$(120)M</a:t>
                      </a:r>
                      <a:endParaRPr lang="en-GB" sz="1050" b="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US" sz="1050" b="0" i="0" u="none" strike="noStrike" dirty="0" smtClean="0">
                          <a:solidFill>
                            <a:sysClr val="windowText" lastClr="000000"/>
                          </a:solidFill>
                          <a:effectLst/>
                          <a:latin typeface="Arial"/>
                        </a:rPr>
                        <a:t>-5.5%</a:t>
                      </a:r>
                    </a:p>
                    <a:p>
                      <a:pPr marL="0" marR="0" indent="0" algn="ctr" defTabSz="457200" rtl="0" eaLnBrk="1" fontAlgn="auto" latinLnBrk="0" hangingPunct="1">
                        <a:lnSpc>
                          <a:spcPct val="100000"/>
                        </a:lnSpc>
                        <a:spcBef>
                          <a:spcPts val="200"/>
                        </a:spcBef>
                        <a:spcAft>
                          <a:spcPts val="200"/>
                        </a:spcAft>
                        <a:buClrTx/>
                        <a:buSzTx/>
                        <a:buFontTx/>
                        <a:buNone/>
                        <a:tabLst/>
                        <a:defRPr/>
                      </a:pPr>
                      <a:r>
                        <a:rPr lang="en-US" sz="1050" b="0" i="1" u="none" strike="noStrike" dirty="0" smtClean="0">
                          <a:solidFill>
                            <a:schemeClr val="bg1">
                              <a:lumMod val="50000"/>
                            </a:schemeClr>
                          </a:solidFill>
                          <a:effectLst/>
                          <a:latin typeface="Arial"/>
                        </a:rPr>
                        <a:t>[≈$(332) MM]</a:t>
                      </a:r>
                    </a:p>
                  </a:txBody>
                  <a:tcPr marL="36576" marR="36576" marT="36576" marB="36576">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auto"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&lt;=</a:t>
                      </a:r>
                      <a:r>
                        <a:rPr lang="en-GB" sz="1050" b="0" dirty="0" smtClean="0">
                          <a:solidFill>
                            <a:sysClr val="windowText" lastClr="000000"/>
                          </a:solidFill>
                          <a:latin typeface="Arial" panose="020B0604020202020204" pitchFamily="34" charset="0"/>
                          <a:cs typeface="Arial" panose="020B0604020202020204" pitchFamily="34" charset="0"/>
                        </a:rPr>
                        <a:t>$(140) MM</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Group request to use percentages; limits tested against historical trends</a:t>
                      </a: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17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(+/- 100bps)</a:t>
                      </a: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dirty="0" smtClean="0">
                          <a:latin typeface="Arial" panose="020B0604020202020204" pitchFamily="34" charset="0"/>
                          <a:cs typeface="Arial" panose="020B0604020202020204" pitchFamily="34" charset="0"/>
                        </a:rPr>
                        <a:t>SHUSA</a:t>
                      </a:r>
                      <a:endParaRPr lang="en-US" sz="10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-4.55%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&lt;=-6.5%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lnSpc>
                          <a:spcPct val="100000"/>
                        </a:lnSpc>
                        <a:spcBef>
                          <a:spcPts val="200"/>
                        </a:spcBef>
                        <a:spcAft>
                          <a:spcPts val="200"/>
                        </a:spcAft>
                      </a:pPr>
                      <a:r>
                        <a:rPr lang="en-US" sz="1000" dirty="0" smtClean="0">
                          <a:latin typeface="Arial" panose="020B0604020202020204" pitchFamily="34" charset="0"/>
                          <a:cs typeface="Arial" panose="020B0604020202020204" pitchFamily="34" charset="0"/>
                        </a:rPr>
                        <a:t>&lt;=-7.5%</a:t>
                      </a:r>
                    </a:p>
                  </a:txBody>
                  <a:tcPr marL="18288" marR="18288" marT="18288" marB="18288">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ts val="1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0" dirty="0" smtClean="0">
                          <a:solidFill>
                            <a:schemeClr val="tx1"/>
                          </a:solidFill>
                          <a:latin typeface="Arial" panose="020B0604020202020204" pitchFamily="34" charset="0"/>
                          <a:cs typeface="Arial" panose="020B0604020202020204" pitchFamily="34" charset="0"/>
                        </a:rPr>
                        <a:t>Metric definition changed</a:t>
                      </a:r>
                      <a:r>
                        <a:rPr lang="en-GB" sz="1000" b="0" baseline="0" dirty="0" smtClean="0">
                          <a:solidFill>
                            <a:schemeClr val="tx1"/>
                          </a:solidFill>
                          <a:latin typeface="Arial" panose="020B0604020202020204" pitchFamily="34" charset="0"/>
                          <a:cs typeface="Arial" panose="020B0604020202020204" pitchFamily="34" charset="0"/>
                        </a:rPr>
                        <a:t> to r</a:t>
                      </a:r>
                      <a:r>
                        <a:rPr lang="en-GB" sz="1000" b="0" dirty="0" smtClean="0">
                          <a:solidFill>
                            <a:schemeClr val="tx1"/>
                          </a:solidFill>
                          <a:latin typeface="Arial" panose="020B0604020202020204" pitchFamily="34" charset="0"/>
                          <a:cs typeface="Arial" panose="020B0604020202020204" pitchFamily="34" charset="0"/>
                        </a:rPr>
                        <a:t>educe the shock</a:t>
                      </a:r>
                      <a:r>
                        <a:rPr lang="en-GB" sz="1000" b="0" baseline="0" dirty="0" smtClean="0">
                          <a:solidFill>
                            <a:schemeClr val="tx1"/>
                          </a:solidFill>
                          <a:latin typeface="Arial" panose="020B0604020202020204" pitchFamily="34" charset="0"/>
                          <a:cs typeface="Arial" panose="020B0604020202020204" pitchFamily="34" charset="0"/>
                        </a:rPr>
                        <a:t> from +/- 200bps to +/- 100bps as per Group request in order to simplify comparison to peers</a:t>
                      </a:r>
                      <a:endParaRPr lang="en-GB" sz="1000" b="0" dirty="0" smtClean="0">
                        <a:solidFill>
                          <a:schemeClr val="tx1"/>
                        </a:solidFill>
                        <a:latin typeface="Arial" panose="020B0604020202020204" pitchFamily="34" charset="0"/>
                        <a:cs typeface="Arial" panose="020B0604020202020204" pitchFamily="34" charset="0"/>
                      </a:endParaRPr>
                    </a:p>
                  </a:txBody>
                  <a:tcPr marL="36576" marR="36576" marT="36576" marB="36576">
                    <a:lnL w="19050"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8" name="Group 17"/>
          <p:cNvGrpSpPr/>
          <p:nvPr/>
        </p:nvGrpSpPr>
        <p:grpSpPr>
          <a:xfrm>
            <a:off x="7183494" y="5804162"/>
            <a:ext cx="1973783" cy="336797"/>
            <a:chOff x="7183494" y="5804162"/>
            <a:chExt cx="1973783" cy="336797"/>
          </a:xfrm>
        </p:grpSpPr>
        <p:sp>
          <p:nvSpPr>
            <p:cNvPr id="21" name="TextBox 20"/>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grpSp>
          <p:nvGrpSpPr>
            <p:cNvPr id="22" name="Group 21"/>
            <p:cNvGrpSpPr/>
            <p:nvPr/>
          </p:nvGrpSpPr>
          <p:grpSpPr>
            <a:xfrm>
              <a:off x="7183494" y="5804162"/>
              <a:ext cx="1008055" cy="169177"/>
              <a:chOff x="7915275" y="5983973"/>
              <a:chExt cx="1008055" cy="169177"/>
            </a:xfrm>
          </p:grpSpPr>
          <p:sp>
            <p:nvSpPr>
              <p:cNvPr id="23" name="TextBox 22"/>
              <p:cNvSpPr txBox="1"/>
              <p:nvPr/>
            </p:nvSpPr>
            <p:spPr>
              <a:xfrm>
                <a:off x="8243657" y="6008993"/>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sp>
            <p:nvSpPr>
              <p:cNvPr id="27" name="Rectangle 26"/>
              <p:cNvSpPr/>
              <p:nvPr/>
            </p:nvSpPr>
            <p:spPr>
              <a:xfrm>
                <a:off x="7915275" y="5983973"/>
                <a:ext cx="393699" cy="169177"/>
              </a:xfrm>
              <a:prstGeom prst="rect">
                <a:avLst/>
              </a:prstGeom>
              <a:noFill/>
              <a:ln w="9525">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solidFill>
                      <a:srgbClr val="008AB3"/>
                    </a:solidFill>
                    <a:latin typeface="Arial" panose="020B0604020202020204" pitchFamily="34" charset="0"/>
                    <a:cs typeface="Arial" panose="020B0604020202020204" pitchFamily="34" charset="0"/>
                  </a:rPr>
                  <a:t>xx</a:t>
                </a:r>
              </a:p>
            </p:txBody>
          </p:sp>
        </p:grpSp>
      </p:grpSp>
    </p:spTree>
    <p:extLst>
      <p:ext uri="{BB962C8B-B14F-4D97-AF65-F5344CB8AC3E}">
        <p14:creationId xmlns:p14="http://schemas.microsoft.com/office/powerpoint/2010/main" val="144794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 </a:t>
            </a:r>
            <a:r>
              <a:rPr lang="en-US" sz="2000" dirty="0" smtClean="0"/>
              <a:t>Interest </a:t>
            </a:r>
            <a:r>
              <a:rPr lang="en-US" sz="2000" dirty="0"/>
              <a:t>rate risk metrics</a:t>
            </a:r>
          </a:p>
        </p:txBody>
      </p:sp>
      <p:graphicFrame>
        <p:nvGraphicFramePr>
          <p:cNvPr id="3" name="Content Placeholder 12"/>
          <p:cNvGraphicFramePr>
            <a:graphicFrameLocks/>
          </p:cNvGraphicFramePr>
          <p:nvPr>
            <p:extLst>
              <p:ext uri="{D42A27DB-BD31-4B8C-83A1-F6EECF244321}">
                <p14:modId xmlns:p14="http://schemas.microsoft.com/office/powerpoint/2010/main" val="4087498572"/>
              </p:ext>
            </p:extLst>
          </p:nvPr>
        </p:nvGraphicFramePr>
        <p:xfrm>
          <a:off x="360998" y="1460500"/>
          <a:ext cx="8821737" cy="4267200"/>
        </p:xfrm>
        <a:graphic>
          <a:graphicData uri="http://schemas.openxmlformats.org/drawingml/2006/table">
            <a:tbl>
              <a:tblPr firstRow="1" bandRow="1">
                <a:tableStyleId>{839DD9DD-9E6C-4910-8AC0-68ADFF6A6AFC}</a:tableStyleId>
              </a:tblPr>
              <a:tblGrid>
                <a:gridCol w="1877377"/>
                <a:gridCol w="1285875"/>
                <a:gridCol w="565848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Net interest income sensitivity (+/-100bps)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IRR exposure limits can provide an early warning of possible financial problems resulting from the effects of changing interest rates on the existing balance sheet and income performance and thus can be used to define an appetite for interest rate-related negative performance variability</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The ALM NII metric estimates the directional sensitivity of earnings at risk (NII) due to the re-pricing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NII shocks provide a short-to-mid term view of the impact on earnings and capital due to various changes in interest rates</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This configuration of the metric is an industry standard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Market value of equity sensitivity (+/- 100bps)</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i="0" kern="1200" dirty="0" smtClean="0">
                          <a:solidFill>
                            <a:schemeClr val="tx1"/>
                          </a:solidFill>
                          <a:latin typeface="Arial" panose="020B0604020202020204" pitchFamily="34" charset="0"/>
                          <a:ea typeface="+mn-ea"/>
                          <a:cs typeface="Arial" panose="020B0604020202020204" pitchFamily="34" charset="0"/>
                        </a:rPr>
                        <a:t>SHUSA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MVE</a:t>
                      </a:r>
                      <a:r>
                        <a:rPr lang="en-US" sz="1100" i="0" kern="1200" baseline="0" dirty="0" smtClean="0">
                          <a:solidFill>
                            <a:schemeClr val="tx1"/>
                          </a:solidFill>
                          <a:latin typeface="Arial" panose="020B0604020202020204" pitchFamily="34" charset="0"/>
                          <a:ea typeface="+mn-ea"/>
                          <a:cs typeface="Arial" panose="020B0604020202020204" pitchFamily="34" charset="0"/>
                        </a:rPr>
                        <a:t> measures the difference between the current fair value of an asset and the current fair value of liabilities; it serves as a proxy to the market value of SHUSA’s balance sheet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The</a:t>
                      </a:r>
                      <a:r>
                        <a:rPr lang="en-US" sz="1100" i="0" kern="1200" baseline="0" dirty="0" smtClean="0">
                          <a:solidFill>
                            <a:schemeClr val="tx1"/>
                          </a:solidFill>
                          <a:latin typeface="Arial" panose="020B0604020202020204" pitchFamily="34" charset="0"/>
                          <a:ea typeface="+mn-ea"/>
                          <a:cs typeface="Arial" panose="020B0604020202020204" pitchFamily="34" charset="0"/>
                        </a:rPr>
                        <a:t> ALM MVE metric e</a:t>
                      </a:r>
                      <a:r>
                        <a:rPr lang="en-US" sz="1100" i="0" kern="1200" dirty="0" smtClean="0">
                          <a:solidFill>
                            <a:schemeClr val="tx1"/>
                          </a:solidFill>
                          <a:latin typeface="Arial" panose="020B0604020202020204" pitchFamily="34" charset="0"/>
                          <a:ea typeface="+mn-ea"/>
                          <a:cs typeface="Arial" panose="020B0604020202020204" pitchFamily="34" charset="0"/>
                        </a:rPr>
                        <a:t>stimates the directional sensitivity of market value of</a:t>
                      </a:r>
                      <a:r>
                        <a:rPr lang="en-US" sz="1100" i="0" kern="1200" baseline="0" dirty="0" smtClean="0">
                          <a:solidFill>
                            <a:schemeClr val="tx1"/>
                          </a:solidFill>
                          <a:latin typeface="Arial" panose="020B0604020202020204" pitchFamily="34" charset="0"/>
                          <a:ea typeface="+mn-ea"/>
                          <a:cs typeface="Arial" panose="020B0604020202020204" pitchFamily="34" charset="0"/>
                        </a:rPr>
                        <a:t> equity </a:t>
                      </a:r>
                      <a:r>
                        <a:rPr lang="en-US" sz="1100" i="0" kern="1200" dirty="0" smtClean="0">
                          <a:solidFill>
                            <a:schemeClr val="tx1"/>
                          </a:solidFill>
                          <a:latin typeface="Arial" panose="020B0604020202020204" pitchFamily="34" charset="0"/>
                          <a:ea typeface="+mn-ea"/>
                          <a:cs typeface="Arial" panose="020B0604020202020204" pitchFamily="34" charset="0"/>
                        </a:rPr>
                        <a:t>due to the re-pricing interaction of the existing assets and liabilities over time resulting from a particular yield curve shift</a:t>
                      </a: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baseline="0" dirty="0" smtClean="0">
                          <a:solidFill>
                            <a:schemeClr val="tx1"/>
                          </a:solidFill>
                          <a:latin typeface="Arial" panose="020B0604020202020204" pitchFamily="34" charset="0"/>
                          <a:ea typeface="+mn-ea"/>
                          <a:cs typeface="Arial" panose="020B0604020202020204" pitchFamily="34" charset="0"/>
                        </a:rPr>
                        <a:t>MVE shocks provide a longer term economic view of SHUSA’s IRR exposure that incorporates all future cash flows from existing asset/liability and off-balance sheet exposures</a:t>
                      </a:r>
                      <a:endParaRPr lang="en-US" sz="1100" i="0" kern="1200" dirty="0" smtClean="0">
                        <a:solidFill>
                          <a:schemeClr val="tx1"/>
                        </a:solidFill>
                        <a:latin typeface="Arial" panose="020B0604020202020204" pitchFamily="34" charset="0"/>
                        <a:ea typeface="+mn-ea"/>
                        <a:cs typeface="Arial" panose="020B0604020202020204" pitchFamily="34" charset="0"/>
                      </a:endParaRPr>
                    </a:p>
                    <a:p>
                      <a:pPr marL="171450" marR="0" lvl="1" indent="-171450" algn="l" defTabSz="457200" rtl="0" eaLnBrk="1" fontAlgn="auto" latinLnBrk="0" hangingPunct="1">
                        <a:lnSpc>
                          <a:spcPct val="100000"/>
                        </a:lnSpc>
                        <a:spcBef>
                          <a:spcPts val="420"/>
                        </a:spcBef>
                        <a:spcAft>
                          <a:spcPts val="0"/>
                        </a:spcAft>
                        <a:buClr>
                          <a:schemeClr val="tx1"/>
                        </a:buClr>
                        <a:buSzTx/>
                        <a:buFont typeface="Arial" panose="020B0604020202020204" pitchFamily="34" charset="0"/>
                        <a:buChar char="•"/>
                        <a:tabLst/>
                        <a:defRPr/>
                      </a:pPr>
                      <a:r>
                        <a:rPr lang="en-US" sz="1100" i="0" kern="1200" dirty="0" smtClean="0">
                          <a:solidFill>
                            <a:schemeClr val="tx1"/>
                          </a:solidFill>
                          <a:latin typeface="Arial" panose="020B0604020202020204" pitchFamily="34" charset="0"/>
                          <a:ea typeface="+mn-ea"/>
                          <a:cs typeface="Arial" panose="020B0604020202020204" pitchFamily="34" charset="0"/>
                        </a:rPr>
                        <a:t>This configuration</a:t>
                      </a:r>
                      <a:r>
                        <a:rPr lang="en-US" sz="1100" i="0" kern="1200" baseline="0" dirty="0" smtClean="0">
                          <a:solidFill>
                            <a:schemeClr val="tx1"/>
                          </a:solidFill>
                          <a:latin typeface="Arial" panose="020B0604020202020204" pitchFamily="34" charset="0"/>
                          <a:ea typeface="+mn-ea"/>
                          <a:cs typeface="Arial" panose="020B0604020202020204" pitchFamily="34" charset="0"/>
                        </a:rPr>
                        <a:t> of the metric is an industry standard</a:t>
                      </a:r>
                      <a:endParaRPr lang="en-US" sz="110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350611" y="72184"/>
            <a:ext cx="2488293" cy="189008"/>
            <a:chOff x="403281" y="164517"/>
            <a:chExt cx="2488293" cy="189008"/>
          </a:xfrm>
        </p:grpSpPr>
        <p:sp>
          <p:nvSpPr>
            <p:cNvPr id="12" name="Text Box 75"/>
            <p:cNvSpPr txBox="1">
              <a:spLocks noChangeArrowheads="1"/>
            </p:cNvSpPr>
            <p:nvPr/>
          </p:nvSpPr>
          <p:spPr bwMode="gray">
            <a:xfrm>
              <a:off x="636148" y="166688"/>
              <a:ext cx="2255426"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Metric selection</a:t>
              </a:r>
            </a:p>
          </p:txBody>
        </p:sp>
        <p:sp>
          <p:nvSpPr>
            <p:cNvPr id="13" name="Oval 12"/>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771533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p:cNvGraphicFramePr>
            <a:graphicFrameLocks noChangeAspect="1"/>
          </p:cNvGraphicFramePr>
          <p:nvPr>
            <p:custDataLst>
              <p:tags r:id="rId2"/>
            </p:custDataLst>
            <p:extLst>
              <p:ext uri="{D42A27DB-BD31-4B8C-83A1-F6EECF244321}">
                <p14:modId xmlns:p14="http://schemas.microsoft.com/office/powerpoint/2010/main" val="5347516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173" name="think-cell Slide" r:id="rId37" imgW="270" imgH="270" progId="TCLayout.ActiveDocument.1">
                  <p:embed/>
                </p:oleObj>
              </mc:Choice>
              <mc:Fallback>
                <p:oleObj name="think-cell Slide" r:id="rId37" imgW="270" imgH="270"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54" name="Rectangle 53"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sz="900" dirty="0" smtClean="0">
              <a:solidFill>
                <a:schemeClr val="tx1"/>
              </a:solidFill>
              <a:latin typeface="Arial"/>
              <a:cs typeface="Arial"/>
              <a:sym typeface="Arial"/>
            </a:endParaRPr>
          </a:p>
        </p:txBody>
      </p:sp>
      <p:sp>
        <p:nvSpPr>
          <p:cNvPr id="2" name="Content Placeholder 1"/>
          <p:cNvSpPr>
            <a:spLocks noGrp="1"/>
          </p:cNvSpPr>
          <p:nvPr>
            <p:ph sz="quarter" idx="11"/>
          </p:nvPr>
        </p:nvSpPr>
        <p:spPr/>
        <p:txBody>
          <a:bodyPr/>
          <a:lstStyle/>
          <a:p>
            <a:r>
              <a:rPr lang="en-US" dirty="0"/>
              <a:t>Calibration: </a:t>
            </a:r>
            <a:r>
              <a:rPr lang="en-US" b="0" dirty="0"/>
              <a:t>NII and MVE</a:t>
            </a:r>
            <a:endParaRPr lang="en-GB" b="0" dirty="0"/>
          </a:p>
        </p:txBody>
      </p:sp>
      <p:graphicFrame>
        <p:nvGraphicFramePr>
          <p:cNvPr id="23" name="Object 22"/>
          <p:cNvGraphicFramePr>
            <a:graphicFrameLocks/>
          </p:cNvGraphicFramePr>
          <p:nvPr>
            <p:custDataLst>
              <p:tags r:id="rId4"/>
            </p:custDataLst>
            <p:extLst>
              <p:ext uri="{D42A27DB-BD31-4B8C-83A1-F6EECF244321}">
                <p14:modId xmlns:p14="http://schemas.microsoft.com/office/powerpoint/2010/main" val="1200861226"/>
              </p:ext>
            </p:extLst>
          </p:nvPr>
        </p:nvGraphicFramePr>
        <p:xfrm>
          <a:off x="342900" y="3848100"/>
          <a:ext cx="3771866" cy="1762020"/>
        </p:xfrm>
        <a:graphic>
          <a:graphicData uri="http://schemas.openxmlformats.org/presentationml/2006/ole">
            <mc:AlternateContent xmlns:mc="http://schemas.openxmlformats.org/markup-compatibility/2006">
              <mc:Choice xmlns:v="urn:schemas-microsoft-com:vml" Requires="v">
                <p:oleObj spid="_x0000_s223174" name="Chart" r:id="rId39" imgW="3771866" imgH="1762020" progId="MSGraph.Chart.8">
                  <p:embed followColorScheme="full"/>
                </p:oleObj>
              </mc:Choice>
              <mc:Fallback>
                <p:oleObj name="Chart" r:id="rId39" imgW="3771866" imgH="1762020" progId="MSGraph.Chart.8">
                  <p:embed followColorScheme="full"/>
                  <p:pic>
                    <p:nvPicPr>
                      <p:cNvPr id="0" name=""/>
                      <p:cNvPicPr/>
                      <p:nvPr/>
                    </p:nvPicPr>
                    <p:blipFill>
                      <a:blip r:embed="rId40"/>
                      <a:stretch>
                        <a:fillRect/>
                      </a:stretch>
                    </p:blipFill>
                    <p:spPr>
                      <a:xfrm>
                        <a:off x="342900" y="3848100"/>
                        <a:ext cx="3771866" cy="1762020"/>
                      </a:xfrm>
                      <a:prstGeom prst="rect">
                        <a:avLst/>
                      </a:prstGeom>
                    </p:spPr>
                  </p:pic>
                </p:oleObj>
              </mc:Fallback>
            </mc:AlternateContent>
          </a:graphicData>
        </a:graphic>
      </p:graphicFrame>
      <p:sp>
        <p:nvSpPr>
          <p:cNvPr id="34" name="Text Placeholder 34"/>
          <p:cNvSpPr>
            <a:spLocks noGrp="1"/>
          </p:cNvSpPr>
          <p:nvPr>
            <p:custDataLst>
              <p:tags r:id="rId5"/>
            </p:custDataLst>
          </p:nvPr>
        </p:nvSpPr>
        <p:spPr bwMode="auto">
          <a:xfrm flipV="1">
            <a:off x="1612900" y="5467350"/>
            <a:ext cx="136525"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22EF186-9379-45D5-98B1-F1E0EBB324D9}" type="datetime'''''''''''''M''''''a''y'''''''''''''' ''''’''''''''''''1''5'''">
              <a:rPr lang="en-US" sz="900">
                <a:solidFill>
                  <a:schemeClr val="tx1"/>
                </a:solidFill>
                <a:latin typeface="Arial"/>
                <a:cs typeface="Arial"/>
                <a:sym typeface="Arial"/>
              </a:rPr>
              <a:pPr/>
              <a:t>May ’15</a:t>
            </a:fld>
            <a:endParaRPr lang="en-US" sz="900" dirty="0">
              <a:solidFill>
                <a:schemeClr val="tx1"/>
              </a:solidFill>
              <a:latin typeface="Arial"/>
              <a:ea typeface="ＭＳ Ｐゴシック"/>
              <a:cs typeface="Arial"/>
              <a:sym typeface="Arial"/>
            </a:endParaRPr>
          </a:p>
        </p:txBody>
      </p:sp>
      <p:sp>
        <p:nvSpPr>
          <p:cNvPr id="32" name="Text Placeholder 36"/>
          <p:cNvSpPr>
            <a:spLocks noGrp="1"/>
          </p:cNvSpPr>
          <p:nvPr>
            <p:custDataLst>
              <p:tags r:id="rId6"/>
            </p:custDataLst>
          </p:nvPr>
        </p:nvSpPr>
        <p:spPr bwMode="auto">
          <a:xfrm flipV="1">
            <a:off x="2060575" y="5467350"/>
            <a:ext cx="136525" cy="3302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85251F5F-F52C-4D8B-B735-65E9392855A7}" type="datetime'''''''''J''''''''ul ''''’''''''''''''1''''''5'''''''''''''''">
              <a:rPr lang="en-US" sz="900">
                <a:solidFill>
                  <a:schemeClr val="tx1"/>
                </a:solidFill>
                <a:latin typeface="Arial"/>
                <a:cs typeface="Arial"/>
                <a:sym typeface="Arial"/>
              </a:rPr>
              <a:pPr/>
              <a:t>Jul ’15</a:t>
            </a:fld>
            <a:endParaRPr lang="en-US" sz="900" dirty="0">
              <a:solidFill>
                <a:schemeClr val="tx1"/>
              </a:solidFill>
              <a:latin typeface="Arial"/>
              <a:ea typeface="ＭＳ Ｐゴシック"/>
              <a:cs typeface="Arial"/>
              <a:sym typeface="Arial"/>
            </a:endParaRPr>
          </a:p>
        </p:txBody>
      </p:sp>
      <p:sp>
        <p:nvSpPr>
          <p:cNvPr id="37" name="Text Placeholder 31"/>
          <p:cNvSpPr>
            <a:spLocks noGrp="1"/>
          </p:cNvSpPr>
          <p:nvPr>
            <p:custDataLst>
              <p:tags r:id="rId7"/>
            </p:custDataLst>
          </p:nvPr>
        </p:nvSpPr>
        <p:spPr bwMode="auto">
          <a:xfrm flipV="1">
            <a:off x="950913"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61A51F-DDC1-40AD-93B6-122C31974CF9}" type="datetime'''''''''''''''F''''''''''''''''''''e''''b'' ''''''’1''''5'''''">
              <a:rPr lang="en-US" sz="900">
                <a:solidFill>
                  <a:schemeClr val="tx1"/>
                </a:solidFill>
                <a:latin typeface="Arial"/>
                <a:cs typeface="Arial"/>
                <a:sym typeface="Arial"/>
              </a:rPr>
              <a:pPr/>
              <a:t>Feb ’15</a:t>
            </a:fld>
            <a:endParaRPr lang="en-US" sz="900" dirty="0">
              <a:solidFill>
                <a:schemeClr val="tx1"/>
              </a:solidFill>
              <a:latin typeface="Arial"/>
              <a:ea typeface="ＭＳ Ｐゴシック"/>
              <a:cs typeface="Arial"/>
              <a:sym typeface="Arial"/>
            </a:endParaRPr>
          </a:p>
        </p:txBody>
      </p:sp>
      <p:sp>
        <p:nvSpPr>
          <p:cNvPr id="33" name="Text Placeholder 35"/>
          <p:cNvSpPr>
            <a:spLocks noGrp="1"/>
          </p:cNvSpPr>
          <p:nvPr>
            <p:custDataLst>
              <p:tags r:id="rId8"/>
            </p:custDataLst>
          </p:nvPr>
        </p:nvSpPr>
        <p:spPr bwMode="auto">
          <a:xfrm flipV="1">
            <a:off x="1836738"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E6920F42-DFA4-48AC-94E1-77F14984F853}" type="datetime'''''''''''''Ju''''''''''''''''''''n'''''''' ''''’''1''5'''">
              <a:rPr lang="en-US" sz="900">
                <a:solidFill>
                  <a:schemeClr val="tx1"/>
                </a:solidFill>
                <a:latin typeface="Arial"/>
                <a:cs typeface="Arial"/>
                <a:sym typeface="Arial"/>
              </a:rPr>
              <a:pPr/>
              <a:t>Jun ’15</a:t>
            </a:fld>
            <a:endParaRPr lang="en-US" sz="900" dirty="0">
              <a:solidFill>
                <a:schemeClr val="tx1"/>
              </a:solidFill>
              <a:latin typeface="Arial"/>
              <a:ea typeface="ＭＳ Ｐゴシック"/>
              <a:cs typeface="Arial"/>
              <a:sym typeface="Arial"/>
            </a:endParaRPr>
          </a:p>
        </p:txBody>
      </p:sp>
      <p:sp>
        <p:nvSpPr>
          <p:cNvPr id="38" name="Text Placeholder 3"/>
          <p:cNvSpPr>
            <a:spLocks noGrp="1"/>
          </p:cNvSpPr>
          <p:nvPr>
            <p:custDataLst>
              <p:tags r:id="rId9"/>
            </p:custDataLst>
          </p:nvPr>
        </p:nvSpPr>
        <p:spPr bwMode="auto">
          <a:xfrm flipV="1">
            <a:off x="727075"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5EB81B79-920C-4BF8-AC31-7DF285152BB4}" type="datetime'''''''J''a''''''''''''''''''''''''n'' ''’1''''''5'''''''">
              <a:rPr lang="en-US" sz="900">
                <a:solidFill>
                  <a:schemeClr val="tx1"/>
                </a:solidFill>
                <a:latin typeface="Arial"/>
                <a:cs typeface="Arial"/>
                <a:sym typeface="Arial"/>
              </a:rPr>
              <a:pPr/>
              <a:t>Jan ’15</a:t>
            </a:fld>
            <a:endParaRPr lang="en-US" sz="900" dirty="0">
              <a:solidFill>
                <a:schemeClr val="tx1"/>
              </a:solidFill>
              <a:latin typeface="Arial"/>
              <a:cs typeface="Arial"/>
              <a:sym typeface="Arial"/>
            </a:endParaRPr>
          </a:p>
        </p:txBody>
      </p:sp>
      <p:sp>
        <p:nvSpPr>
          <p:cNvPr id="29" name="Text Placeholder 39"/>
          <p:cNvSpPr>
            <a:spLocks noGrp="1"/>
          </p:cNvSpPr>
          <p:nvPr>
            <p:custDataLst>
              <p:tags r:id="rId10"/>
            </p:custDataLst>
          </p:nvPr>
        </p:nvSpPr>
        <p:spPr bwMode="auto">
          <a:xfrm flipV="1">
            <a:off x="2722563" y="5467350"/>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DC941B69-2F28-4779-9272-101442647726}" type="datetime'''''Oc''''''''''''''''t'''''''''''''''''''' ’1''5'''''''''''''">
              <a:rPr lang="en-US" sz="900">
                <a:solidFill>
                  <a:schemeClr val="tx1"/>
                </a:solidFill>
                <a:latin typeface="Arial"/>
                <a:cs typeface="Arial"/>
                <a:sym typeface="Arial"/>
              </a:rPr>
              <a:pPr/>
              <a:t>Oct ’15</a:t>
            </a:fld>
            <a:endParaRPr lang="en-US" sz="900" dirty="0">
              <a:solidFill>
                <a:schemeClr val="tx1"/>
              </a:solidFill>
              <a:latin typeface="Arial"/>
              <a:ea typeface="ＭＳ Ｐゴシック"/>
              <a:cs typeface="Arial"/>
              <a:sym typeface="Arial"/>
            </a:endParaRPr>
          </a:p>
        </p:txBody>
      </p:sp>
      <p:sp>
        <p:nvSpPr>
          <p:cNvPr id="31" name="Text Placeholder 37"/>
          <p:cNvSpPr>
            <a:spLocks noGrp="1"/>
          </p:cNvSpPr>
          <p:nvPr>
            <p:custDataLst>
              <p:tags r:id="rId11"/>
            </p:custDataLst>
          </p:nvPr>
        </p:nvSpPr>
        <p:spPr bwMode="auto">
          <a:xfrm flipV="1">
            <a:off x="2279650"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DE1EC69-819C-49DA-80F9-A3D2CD141B02}" type="datetime'''A''''u''''''''''g'''''''''' ''''''’''''''''1''5'''''''''">
              <a:rPr lang="en-US" sz="900">
                <a:solidFill>
                  <a:schemeClr val="tx1"/>
                </a:solidFill>
                <a:latin typeface="Arial"/>
                <a:cs typeface="Arial"/>
                <a:sym typeface="Arial"/>
              </a:rPr>
              <a:pPr/>
              <a:t>Aug ’15</a:t>
            </a:fld>
            <a:endParaRPr lang="en-US" sz="900" dirty="0">
              <a:solidFill>
                <a:schemeClr val="tx1"/>
              </a:solidFill>
              <a:latin typeface="Arial"/>
              <a:ea typeface="ＭＳ Ｐゴシック"/>
              <a:cs typeface="Arial"/>
              <a:sym typeface="Arial"/>
            </a:endParaRPr>
          </a:p>
        </p:txBody>
      </p:sp>
      <p:sp>
        <p:nvSpPr>
          <p:cNvPr id="35" name="Text Placeholder 33"/>
          <p:cNvSpPr>
            <a:spLocks noGrp="1"/>
          </p:cNvSpPr>
          <p:nvPr>
            <p:custDataLst>
              <p:tags r:id="rId12"/>
            </p:custDataLst>
          </p:nvPr>
        </p:nvSpPr>
        <p:spPr bwMode="auto">
          <a:xfrm flipV="1">
            <a:off x="1393825" y="5467350"/>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097C763E-5D82-427C-832E-8A33EDE21A0E}" type="datetime'''A''''''''''''''''p''r ''''’''''1''''''''5'''''''''">
              <a:rPr lang="en-US" sz="900">
                <a:solidFill>
                  <a:schemeClr val="tx1"/>
                </a:solidFill>
                <a:latin typeface="Arial"/>
                <a:cs typeface="Arial"/>
                <a:sym typeface="Arial"/>
              </a:rPr>
              <a:pPr/>
              <a:t>Apr ’15</a:t>
            </a:fld>
            <a:endParaRPr lang="en-US" sz="900" dirty="0">
              <a:solidFill>
                <a:schemeClr val="tx1"/>
              </a:solidFill>
              <a:latin typeface="Arial"/>
              <a:ea typeface="ＭＳ Ｐゴシック"/>
              <a:cs typeface="Arial"/>
              <a:sym typeface="Arial"/>
            </a:endParaRPr>
          </a:p>
        </p:txBody>
      </p:sp>
      <p:sp>
        <p:nvSpPr>
          <p:cNvPr id="36" name="Text Placeholder 32"/>
          <p:cNvSpPr>
            <a:spLocks noGrp="1"/>
          </p:cNvSpPr>
          <p:nvPr>
            <p:custDataLst>
              <p:tags r:id="rId13"/>
            </p:custDataLst>
          </p:nvPr>
        </p:nvSpPr>
        <p:spPr bwMode="auto">
          <a:xfrm flipV="1">
            <a:off x="1174750"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F56CA58B-CAA3-4C5F-A249-7EA901ED98BB}" type="datetime'''''''''M''ar ''''''''''''''’1''''''5'''''">
              <a:rPr lang="en-US" sz="900">
                <a:solidFill>
                  <a:schemeClr val="tx1"/>
                </a:solidFill>
                <a:latin typeface="Arial"/>
                <a:cs typeface="Arial"/>
                <a:sym typeface="Arial"/>
              </a:rPr>
              <a:pPr/>
              <a:t>Mar ’15</a:t>
            </a:fld>
            <a:endParaRPr lang="en-US" sz="900" dirty="0">
              <a:solidFill>
                <a:schemeClr val="tx1"/>
              </a:solidFill>
              <a:latin typeface="Arial"/>
              <a:ea typeface="ＭＳ Ｐゴシック"/>
              <a:cs typeface="Arial"/>
              <a:sym typeface="Arial"/>
            </a:endParaRPr>
          </a:p>
        </p:txBody>
      </p:sp>
      <p:sp>
        <p:nvSpPr>
          <p:cNvPr id="77" name="Text Placeholder 3"/>
          <p:cNvSpPr>
            <a:spLocks noGrp="1"/>
          </p:cNvSpPr>
          <p:nvPr>
            <p:custDataLst>
              <p:tags r:id="rId14"/>
            </p:custDataLst>
          </p:nvPr>
        </p:nvSpPr>
        <p:spPr bwMode="auto">
          <a:xfrm flipV="1">
            <a:off x="3165475"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7F5857E5-2388-4B94-A2B0-A9CE680614DA}" type="datetime'''''''''''''''''''''''''''''''''Dec'' ’''''1''''''''''''''''5'">
              <a:rPr lang="en-US" sz="900">
                <a:latin typeface="Arial"/>
                <a:cs typeface="Arial"/>
                <a:sym typeface="Arial"/>
              </a:rPr>
              <a:pPr/>
              <a:t>Dec ’15</a:t>
            </a:fld>
            <a:endParaRPr lang="en-US" sz="900" dirty="0">
              <a:latin typeface="Arial"/>
              <a:cs typeface="Arial"/>
              <a:sym typeface="Arial"/>
            </a:endParaRPr>
          </a:p>
        </p:txBody>
      </p:sp>
      <p:sp>
        <p:nvSpPr>
          <p:cNvPr id="80" name="Text Placeholder 9"/>
          <p:cNvSpPr>
            <a:spLocks noGrp="1"/>
          </p:cNvSpPr>
          <p:nvPr>
            <p:custDataLst>
              <p:tags r:id="rId15"/>
            </p:custDataLst>
          </p:nvPr>
        </p:nvSpPr>
        <p:spPr bwMode="auto">
          <a:xfrm flipV="1">
            <a:off x="3384550" y="5467350"/>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93F0CD4-A791-4228-88E5-593E384E17AC}" type="datetime'''''''''J''''''an'''''''''' ''''’''''''1''''''''6'''''''''''">
              <a:rPr lang="en-US" sz="900">
                <a:latin typeface="Arial"/>
                <a:cs typeface="Arial"/>
                <a:sym typeface="Arial"/>
              </a:rPr>
              <a:pPr/>
              <a:t>Jan ’16</a:t>
            </a:fld>
            <a:endParaRPr lang="en-US" sz="900" dirty="0">
              <a:latin typeface="Arial"/>
              <a:cs typeface="Arial"/>
              <a:sym typeface="Arial"/>
            </a:endParaRPr>
          </a:p>
        </p:txBody>
      </p:sp>
      <p:sp>
        <p:nvSpPr>
          <p:cNvPr id="30" name="Text Placeholder 38"/>
          <p:cNvSpPr>
            <a:spLocks noGrp="1"/>
          </p:cNvSpPr>
          <p:nvPr>
            <p:custDataLst>
              <p:tags r:id="rId16"/>
            </p:custDataLst>
          </p:nvPr>
        </p:nvSpPr>
        <p:spPr bwMode="auto">
          <a:xfrm flipV="1">
            <a:off x="2498725"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52FAB68-98BC-466F-ADEA-F76F0E1D79C8}" type="datetime'''S''''''''e''''''p'' ''''''''’1''''''5'">
              <a:rPr lang="en-US" sz="900">
                <a:solidFill>
                  <a:schemeClr val="tx1"/>
                </a:solidFill>
                <a:latin typeface="Arial"/>
                <a:cs typeface="Arial"/>
                <a:sym typeface="Arial"/>
              </a:rPr>
              <a:pPr/>
              <a:t>Sep ’15</a:t>
            </a:fld>
            <a:endParaRPr lang="en-US" sz="900" dirty="0">
              <a:solidFill>
                <a:schemeClr val="tx1"/>
              </a:solidFill>
              <a:latin typeface="Arial"/>
              <a:ea typeface="ＭＳ Ｐゴシック"/>
              <a:cs typeface="Arial"/>
              <a:sym typeface="Arial"/>
            </a:endParaRPr>
          </a:p>
        </p:txBody>
      </p:sp>
      <p:sp>
        <p:nvSpPr>
          <p:cNvPr id="79" name="Text Placeholder 7"/>
          <p:cNvSpPr>
            <a:spLocks noGrp="1"/>
          </p:cNvSpPr>
          <p:nvPr>
            <p:custDataLst>
              <p:tags r:id="rId17"/>
            </p:custDataLst>
          </p:nvPr>
        </p:nvSpPr>
        <p:spPr bwMode="auto">
          <a:xfrm flipV="1">
            <a:off x="3832225"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4B7106D-64A8-4878-AD47-74275544F91B}" type="datetime'''''M''''a''''''''''''''''''''''r'''''''' ''''’1''''''''''6'">
              <a:rPr lang="en-US" sz="900">
                <a:latin typeface="Arial"/>
                <a:cs typeface="Arial"/>
                <a:sym typeface="Arial"/>
              </a:rPr>
              <a:pPr/>
              <a:t>Mar ’16</a:t>
            </a:fld>
            <a:endParaRPr lang="en-US" sz="900" dirty="0">
              <a:latin typeface="Arial"/>
              <a:cs typeface="Arial"/>
              <a:sym typeface="Arial"/>
            </a:endParaRPr>
          </a:p>
        </p:txBody>
      </p:sp>
      <p:sp>
        <p:nvSpPr>
          <p:cNvPr id="78" name="Text Placeholder 5"/>
          <p:cNvSpPr>
            <a:spLocks noGrp="1"/>
          </p:cNvSpPr>
          <p:nvPr>
            <p:custDataLst>
              <p:tags r:id="rId18"/>
            </p:custDataLst>
          </p:nvPr>
        </p:nvSpPr>
        <p:spPr bwMode="auto">
          <a:xfrm flipV="1">
            <a:off x="3608388" y="5467350"/>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1683670-9DDC-4B4C-A176-9A37F53AF42D}" type="datetime'''''Fe''''''b'''''''' ''''''''’''''''''''''''''''''16'">
              <a:rPr lang="en-US" sz="900">
                <a:latin typeface="Arial"/>
                <a:cs typeface="Arial"/>
                <a:sym typeface="Arial"/>
              </a:rPr>
              <a:pPr/>
              <a:t>Feb ’16</a:t>
            </a:fld>
            <a:endParaRPr lang="en-US" sz="900" dirty="0">
              <a:latin typeface="Arial"/>
              <a:cs typeface="Arial"/>
              <a:sym typeface="Arial"/>
            </a:endParaRPr>
          </a:p>
        </p:txBody>
      </p:sp>
      <p:sp>
        <p:nvSpPr>
          <p:cNvPr id="76" name="Text Placeholder 2"/>
          <p:cNvSpPr>
            <a:spLocks noGrp="1"/>
          </p:cNvSpPr>
          <p:nvPr>
            <p:custDataLst>
              <p:tags r:id="rId19"/>
            </p:custDataLst>
          </p:nvPr>
        </p:nvSpPr>
        <p:spPr bwMode="auto">
          <a:xfrm flipV="1">
            <a:off x="2946400" y="5467350"/>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FBF6F11D-EB50-44AF-8BFC-E8A8A2B5597B}" type="datetime'''''''No''''''''''''''''v'''''' ’''''''1''''''''''''''''5'">
              <a:rPr lang="en-US" sz="900">
                <a:latin typeface="Arial"/>
                <a:cs typeface="Arial"/>
                <a:sym typeface="Arial"/>
              </a:rPr>
              <a:pPr/>
              <a:t>Nov ’15</a:t>
            </a:fld>
            <a:endParaRPr lang="en-US" sz="900" dirty="0">
              <a:latin typeface="Arial"/>
              <a:cs typeface="Arial"/>
              <a:sym typeface="Arial"/>
            </a:endParaRPr>
          </a:p>
        </p:txBody>
      </p:sp>
      <p:sp>
        <p:nvSpPr>
          <p:cNvPr id="39" name="Content Placeholder 4"/>
          <p:cNvSpPr txBox="1">
            <a:spLocks/>
          </p:cNvSpPr>
          <p:nvPr/>
        </p:nvSpPr>
        <p:spPr>
          <a:xfrm>
            <a:off x="5108413" y="1671638"/>
            <a:ext cx="4083051" cy="1000274"/>
          </a:xfrm>
          <a:prstGeom prst="rect">
            <a:avLst/>
          </a:prstGeom>
        </p:spPr>
        <p:txBody>
          <a:bodyPr wrap="square" lIns="0" tIns="0" rIns="0" bIns="0">
            <a:sp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spcBef>
                <a:spcPts val="600"/>
              </a:spcBef>
              <a:buFont typeface="Arial" panose="020B0604020202020204" pitchFamily="34" charset="0"/>
              <a:buChar char="•"/>
              <a:defRPr/>
            </a:pPr>
            <a:r>
              <a:rPr lang="en-US" sz="1200" dirty="0" smtClean="0">
                <a:solidFill>
                  <a:schemeClr val="tx1"/>
                </a:solidFill>
                <a:latin typeface="Arial" panose="020B0604020202020204" pitchFamily="34" charset="0"/>
                <a:cs typeface="Arial" panose="020B0604020202020204" pitchFamily="34" charset="0"/>
              </a:rPr>
              <a:t>The operating MVE limits are set based on  the new projected MVE exposures, expected stressed environment, and new NMD and ALCO models</a:t>
            </a:r>
          </a:p>
          <a:p>
            <a:pPr marL="171450" lvl="1" indent="-171450" defTabSz="457200">
              <a:lnSpc>
                <a:spcPct val="100000"/>
              </a:lnSpc>
              <a:spcBef>
                <a:spcPts val="600"/>
              </a:spcBef>
              <a:buFont typeface="Arial" panose="020B0604020202020204" pitchFamily="34" charset="0"/>
              <a:buChar char="•"/>
              <a:defRPr/>
            </a:pPr>
            <a:r>
              <a:rPr lang="en-US" sz="1200" dirty="0"/>
              <a:t>The exposure for SHUSA is the sum of the maximum exposure of SBNA, </a:t>
            </a:r>
            <a:r>
              <a:rPr lang="en-US" sz="1200" dirty="0" smtClean="0"/>
              <a:t>SC, </a:t>
            </a:r>
            <a:r>
              <a:rPr lang="en-US" sz="1200" dirty="0"/>
              <a:t>and Parent only</a:t>
            </a: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2640287241"/>
              </p:ext>
            </p:extLst>
          </p:nvPr>
        </p:nvGraphicFramePr>
        <p:xfrm>
          <a:off x="5308438" y="5062067"/>
          <a:ext cx="3883026" cy="777240"/>
        </p:xfrm>
        <a:graphic>
          <a:graphicData uri="http://schemas.openxmlformats.org/drawingml/2006/table">
            <a:tbl>
              <a:tblPr firstRow="1" bandRow="1">
                <a:tableStyleId>{839DD9DD-9E6C-4910-8AC0-68ADFF6A6AFC}</a:tableStyleId>
              </a:tblPr>
              <a:tblGrid>
                <a:gridCol w="1294342"/>
                <a:gridCol w="1294342"/>
                <a:gridCol w="1294342"/>
              </a:tblGrid>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0" i="1" kern="1200" dirty="0" smtClean="0">
                          <a:solidFill>
                            <a:schemeClr val="tx1"/>
                          </a:solidFill>
                          <a:latin typeface="Arial" panose="020B0604020202020204" pitchFamily="34" charset="0"/>
                          <a:ea typeface="+mn-ea"/>
                          <a:cs typeface="Arial" panose="020B0604020202020204" pitchFamily="34" charset="0"/>
                        </a:rPr>
                        <a:t>ALM</a:t>
                      </a:r>
                    </a:p>
                  </a:txBody>
                  <a:tcPr marL="0" anchor="ctr">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Amber</a:t>
                      </a:r>
                      <a:endParaRPr lang="en-US" sz="1100" b="1" i="0" kern="1200" dirty="0">
                        <a:solidFill>
                          <a:schemeClr val="tx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bg1"/>
                          </a:solidFill>
                          <a:latin typeface="Arial" panose="020B0604020202020204" pitchFamily="34" charset="0"/>
                          <a:ea typeface="+mn-ea"/>
                          <a:cs typeface="Arial" panose="020B0604020202020204" pitchFamily="34" charset="0"/>
                        </a:rPr>
                        <a:t>Red</a:t>
                      </a:r>
                      <a:endParaRPr lang="en-US" sz="1100" b="1" i="0" kern="1200" dirty="0">
                        <a:solidFill>
                          <a:schemeClr val="bg1"/>
                        </a:solidFill>
                        <a:latin typeface="Arial" panose="020B0604020202020204" pitchFamily="34" charset="0"/>
                        <a:ea typeface="+mn-ea"/>
                        <a:cs typeface="Arial" panose="020B0604020202020204" pitchFamily="34" charset="0"/>
                      </a:endParaRPr>
                    </a:p>
                  </a:txBody>
                  <a:tcPr anchor="b">
                    <a:lnL>
                      <a:noFill/>
                    </a:lnL>
                    <a:lnR>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MVE</a:t>
                      </a:r>
                    </a:p>
                  </a:txBody>
                  <a:tcPr marL="0"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a:t>
                      </a:r>
                      <a:r>
                        <a:rPr lang="en-US" sz="1100" kern="1200" baseline="0" dirty="0" smtClean="0">
                          <a:solidFill>
                            <a:schemeClr val="tx1"/>
                          </a:solidFill>
                          <a:latin typeface="Arial" panose="020B0604020202020204" pitchFamily="34" charset="0"/>
                          <a:ea typeface="+mn-ea"/>
                          <a:cs typeface="Arial" panose="020B0604020202020204" pitchFamily="34" charset="0"/>
                        </a:rPr>
                        <a:t> </a:t>
                      </a:r>
                      <a:r>
                        <a:rPr lang="en-US" sz="1100" kern="1200" dirty="0" smtClean="0">
                          <a:solidFill>
                            <a:schemeClr val="tx1"/>
                          </a:solidFill>
                          <a:latin typeface="Arial" panose="020B0604020202020204" pitchFamily="34" charset="0"/>
                          <a:ea typeface="+mn-ea"/>
                          <a:cs typeface="Arial" panose="020B0604020202020204" pitchFamily="34" charset="0"/>
                        </a:rPr>
                        <a:t>6.5%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- 7.5%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b="1" i="0" kern="1200" dirty="0" smtClean="0">
                          <a:solidFill>
                            <a:schemeClr val="tx1"/>
                          </a:solidFill>
                          <a:latin typeface="Arial" panose="020B0604020202020204" pitchFamily="34" charset="0"/>
                          <a:ea typeface="+mn-ea"/>
                          <a:cs typeface="Arial" panose="020B0604020202020204" pitchFamily="34" charset="0"/>
                        </a:rPr>
                        <a:t>NII</a:t>
                      </a:r>
                    </a:p>
                  </a:txBody>
                  <a:tcPr marL="0" anchor="ctr">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a:t>
                      </a:r>
                      <a:r>
                        <a:rPr lang="en-US" sz="1100" kern="1200" baseline="0" dirty="0" smtClean="0">
                          <a:solidFill>
                            <a:schemeClr val="tx1"/>
                          </a:solidFill>
                          <a:latin typeface="Arial" panose="020B0604020202020204" pitchFamily="34" charset="0"/>
                          <a:ea typeface="+mn-ea"/>
                          <a:cs typeface="Arial" panose="020B0604020202020204" pitchFamily="34" charset="0"/>
                        </a:rPr>
                        <a:t> 4.5%</a:t>
                      </a:r>
                      <a:endParaRPr lang="en-US" sz="1100" kern="1200" dirty="0" smtClean="0">
                        <a:solidFill>
                          <a:schemeClr val="tx1"/>
                        </a:solidFill>
                        <a:latin typeface="Arial" panose="020B0604020202020204" pitchFamily="34" charset="0"/>
                        <a:ea typeface="+mn-ea"/>
                        <a:cs typeface="Arial" panose="020B0604020202020204" pitchFamily="34" charset="0"/>
                      </a:endParaRP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4D1"/>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100" kern="1200" dirty="0" smtClean="0">
                          <a:solidFill>
                            <a:schemeClr val="tx1"/>
                          </a:solidFill>
                          <a:latin typeface="Arial" panose="020B0604020202020204" pitchFamily="34" charset="0"/>
                          <a:ea typeface="+mn-ea"/>
                          <a:cs typeface="Arial" panose="020B0604020202020204" pitchFamily="34" charset="0"/>
                        </a:rPr>
                        <a:t>- 5.5%</a:t>
                      </a:r>
                    </a:p>
                  </a:txBody>
                  <a:tcPr>
                    <a:lnL>
                      <a:noFill/>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cxnSp>
        <p:nvCxnSpPr>
          <p:cNvPr id="44" name="Straight Connector 43"/>
          <p:cNvCxnSpPr/>
          <p:nvPr/>
        </p:nvCxnSpPr>
        <p:spPr bwMode="auto">
          <a:xfrm flipH="1">
            <a:off x="693738" y="5242203"/>
            <a:ext cx="3752921"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45" name="Straight Connector 44"/>
          <p:cNvCxnSpPr/>
          <p:nvPr/>
        </p:nvCxnSpPr>
        <p:spPr bwMode="auto">
          <a:xfrm>
            <a:off x="693738" y="5029478"/>
            <a:ext cx="3752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50" name="TextBox 49"/>
          <p:cNvSpPr txBox="1"/>
          <p:nvPr/>
        </p:nvSpPr>
        <p:spPr>
          <a:xfrm>
            <a:off x="4042518" y="5263158"/>
            <a:ext cx="357844"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-5.5%</a:t>
            </a:r>
            <a:endParaRPr lang="en-US" b="1" dirty="0">
              <a:solidFill>
                <a:schemeClr val="accent1"/>
              </a:solidFill>
              <a:latin typeface="Arial" panose="020B0604020202020204" pitchFamily="34" charset="0"/>
              <a:cs typeface="Arial" panose="020B0604020202020204" pitchFamily="34" charset="0"/>
            </a:endParaRPr>
          </a:p>
        </p:txBody>
      </p:sp>
      <p:sp>
        <p:nvSpPr>
          <p:cNvPr id="71" name="TextBox 70"/>
          <p:cNvSpPr txBox="1"/>
          <p:nvPr/>
        </p:nvSpPr>
        <p:spPr>
          <a:xfrm>
            <a:off x="4042518" y="4852313"/>
            <a:ext cx="357844"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-4.5%</a:t>
            </a:r>
            <a:endParaRPr lang="en-US" b="1" dirty="0">
              <a:solidFill>
                <a:srgbClr val="FFC000"/>
              </a:solidFill>
              <a:latin typeface="Arial" panose="020B0604020202020204" pitchFamily="34" charset="0"/>
              <a:cs typeface="Arial" panose="020B0604020202020204" pitchFamily="34" charset="0"/>
            </a:endParaRPr>
          </a:p>
        </p:txBody>
      </p:sp>
      <p:sp>
        <p:nvSpPr>
          <p:cNvPr id="74" name="Content Placeholder 4"/>
          <p:cNvSpPr txBox="1">
            <a:spLocks/>
          </p:cNvSpPr>
          <p:nvPr/>
        </p:nvSpPr>
        <p:spPr>
          <a:xfrm>
            <a:off x="5108413" y="3994150"/>
            <a:ext cx="4091150" cy="987703"/>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Per global request and local request, align the metric limit type from dollar amount to percentage for easy comparison with peers</a:t>
            </a:r>
          </a:p>
          <a:p>
            <a:pPr marL="171450" lvl="1" indent="-171450" defTabSz="457200">
              <a:lnSpc>
                <a:spcPct val="100000"/>
              </a:lnSpc>
              <a:buFont typeface="Arial" panose="020B0604020202020204" pitchFamily="34" charset="0"/>
              <a:buChar char="•"/>
              <a:defRPr/>
            </a:pPr>
            <a:r>
              <a:rPr lang="en-US" sz="1200" kern="0" dirty="0" smtClean="0">
                <a:solidFill>
                  <a:schemeClr val="tx1"/>
                </a:solidFill>
                <a:latin typeface="Arial" panose="020B0604020202020204" pitchFamily="34" charset="0"/>
                <a:cs typeface="Arial" panose="020B0604020202020204" pitchFamily="34" charset="0"/>
              </a:rPr>
              <a:t>Following the same rationale as above, the MVE sensitivity shock </a:t>
            </a:r>
            <a:r>
              <a:rPr lang="en-US" sz="1200" kern="0" dirty="0">
                <a:solidFill>
                  <a:schemeClr val="tx1"/>
                </a:solidFill>
                <a:latin typeface="Arial" panose="020B0604020202020204" pitchFamily="34" charset="0"/>
                <a:cs typeface="Arial" panose="020B0604020202020204" pitchFamily="34" charset="0"/>
              </a:rPr>
              <a:t>is </a:t>
            </a:r>
            <a:r>
              <a:rPr lang="en-US" sz="1200" kern="0" dirty="0" smtClean="0">
                <a:solidFill>
                  <a:schemeClr val="tx1"/>
                </a:solidFill>
                <a:latin typeface="Arial" panose="020B0604020202020204" pitchFamily="34" charset="0"/>
                <a:cs typeface="Arial" panose="020B0604020202020204" pitchFamily="34" charset="0"/>
              </a:rPr>
              <a:t>updated from </a:t>
            </a:r>
            <a:r>
              <a:rPr lang="en-US" sz="1200" kern="0" dirty="0">
                <a:solidFill>
                  <a:schemeClr val="tx1"/>
                </a:solidFill>
                <a:latin typeface="Arial" panose="020B0604020202020204" pitchFamily="34" charset="0"/>
                <a:cs typeface="Arial" panose="020B0604020202020204" pitchFamily="34" charset="0"/>
              </a:rPr>
              <a:t>+/- 200bps to +/- </a:t>
            </a:r>
            <a:r>
              <a:rPr lang="en-US" sz="1200" kern="0" dirty="0" smtClean="0">
                <a:solidFill>
                  <a:schemeClr val="tx1"/>
                </a:solidFill>
                <a:latin typeface="Arial" panose="020B0604020202020204" pitchFamily="34" charset="0"/>
                <a:cs typeface="Arial" panose="020B0604020202020204" pitchFamily="34" charset="0"/>
              </a:rPr>
              <a:t>100bps</a:t>
            </a:r>
          </a:p>
          <a:p>
            <a:pPr marL="171450" lvl="1" indent="-171450" defTabSz="457200">
              <a:lnSpc>
                <a:spcPct val="100000"/>
              </a:lnSpc>
              <a:buFont typeface="Arial" panose="020B0604020202020204" pitchFamily="34" charset="0"/>
              <a:buChar char="•"/>
              <a:defRPr/>
            </a:pPr>
            <a:endParaRPr lang="en-US" sz="1200" kern="0" dirty="0" smtClean="0">
              <a:solidFill>
                <a:schemeClr val="tx1"/>
              </a:solidFill>
              <a:latin typeface="Arial" panose="020B0604020202020204" pitchFamily="34" charset="0"/>
              <a:cs typeface="Arial" panose="020B0604020202020204" pitchFamily="34" charset="0"/>
            </a:endParaRPr>
          </a:p>
        </p:txBody>
      </p:sp>
      <p:graphicFrame>
        <p:nvGraphicFramePr>
          <p:cNvPr id="85" name="Object 84"/>
          <p:cNvGraphicFramePr>
            <a:graphicFrameLocks/>
          </p:cNvGraphicFramePr>
          <p:nvPr>
            <p:custDataLst>
              <p:tags r:id="rId20"/>
            </p:custDataLst>
            <p:extLst>
              <p:ext uri="{D42A27DB-BD31-4B8C-83A1-F6EECF244321}">
                <p14:modId xmlns:p14="http://schemas.microsoft.com/office/powerpoint/2010/main" val="2270598623"/>
              </p:ext>
            </p:extLst>
          </p:nvPr>
        </p:nvGraphicFramePr>
        <p:xfrm>
          <a:off x="342900" y="1600200"/>
          <a:ext cx="3771866" cy="1562220"/>
        </p:xfrm>
        <a:graphic>
          <a:graphicData uri="http://schemas.openxmlformats.org/presentationml/2006/ole">
            <mc:AlternateContent xmlns:mc="http://schemas.openxmlformats.org/markup-compatibility/2006">
              <mc:Choice xmlns:v="urn:schemas-microsoft-com:vml" Requires="v">
                <p:oleObj spid="_x0000_s223175" name="Chart" r:id="rId41" imgW="3771866" imgH="1562220" progId="MSGraph.Chart.8">
                  <p:embed followColorScheme="full"/>
                </p:oleObj>
              </mc:Choice>
              <mc:Fallback>
                <p:oleObj name="Chart" r:id="rId41" imgW="3771866" imgH="1562220" progId="MSGraph.Chart.8">
                  <p:embed followColorScheme="full"/>
                  <p:pic>
                    <p:nvPicPr>
                      <p:cNvPr id="0" name=""/>
                      <p:cNvPicPr/>
                      <p:nvPr/>
                    </p:nvPicPr>
                    <p:blipFill>
                      <a:blip r:embed="rId42"/>
                      <a:stretch>
                        <a:fillRect/>
                      </a:stretch>
                    </p:blipFill>
                    <p:spPr>
                      <a:xfrm>
                        <a:off x="342900" y="1600200"/>
                        <a:ext cx="3771866" cy="1562220"/>
                      </a:xfrm>
                      <a:prstGeom prst="rect">
                        <a:avLst/>
                      </a:prstGeom>
                    </p:spPr>
                  </p:pic>
                </p:oleObj>
              </mc:Fallback>
            </mc:AlternateContent>
          </a:graphicData>
        </a:graphic>
      </p:graphicFrame>
      <p:sp>
        <p:nvSpPr>
          <p:cNvPr id="91" name="Text Placeholder 39"/>
          <p:cNvSpPr>
            <a:spLocks noGrp="1"/>
          </p:cNvSpPr>
          <p:nvPr>
            <p:custDataLst>
              <p:tags r:id="rId21"/>
            </p:custDataLst>
          </p:nvPr>
        </p:nvSpPr>
        <p:spPr bwMode="auto">
          <a:xfrm flipV="1">
            <a:off x="2722563" y="3038475"/>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B373FB63-4907-4EEF-BDAF-57A7D37C387F}" type="datetime'O''''''''''c''''''t ''’''1''''''''''''5'''''''''''''''''">
              <a:rPr lang="en-US" sz="900">
                <a:solidFill>
                  <a:schemeClr val="tx1"/>
                </a:solidFill>
                <a:latin typeface="Arial"/>
                <a:cs typeface="Arial"/>
                <a:sym typeface="Arial"/>
              </a:rPr>
              <a:pPr/>
              <a:t>Oct ’15</a:t>
            </a:fld>
            <a:endParaRPr lang="en-US" sz="900" dirty="0">
              <a:solidFill>
                <a:schemeClr val="tx1"/>
              </a:solidFill>
              <a:latin typeface="Arial"/>
              <a:ea typeface="ＭＳ Ｐゴシック"/>
              <a:cs typeface="Arial"/>
              <a:sym typeface="Arial"/>
            </a:endParaRPr>
          </a:p>
        </p:txBody>
      </p:sp>
      <p:sp>
        <p:nvSpPr>
          <p:cNvPr id="87" name="Text Placeholder 3"/>
          <p:cNvSpPr>
            <a:spLocks noGrp="1"/>
          </p:cNvSpPr>
          <p:nvPr>
            <p:custDataLst>
              <p:tags r:id="rId22"/>
            </p:custDataLst>
          </p:nvPr>
        </p:nvSpPr>
        <p:spPr bwMode="auto">
          <a:xfrm flipV="1">
            <a:off x="3165475"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578F4E7-8139-4A89-911B-AA0D7941EAB6}" type="datetime'''''Dec'''''''' ’''''1''''''''''''''''''''''''5'">
              <a:rPr lang="en-US" sz="900">
                <a:latin typeface="Arial"/>
                <a:cs typeface="Arial"/>
                <a:sym typeface="Arial"/>
              </a:rPr>
              <a:pPr/>
              <a:t>Dec ’15</a:t>
            </a:fld>
            <a:endParaRPr lang="en-US" sz="900" dirty="0">
              <a:latin typeface="Arial"/>
              <a:cs typeface="Arial"/>
              <a:sym typeface="Arial"/>
            </a:endParaRPr>
          </a:p>
        </p:txBody>
      </p:sp>
      <p:sp>
        <p:nvSpPr>
          <p:cNvPr id="86" name="Text Placeholder 2"/>
          <p:cNvSpPr>
            <a:spLocks noGrp="1"/>
          </p:cNvSpPr>
          <p:nvPr>
            <p:custDataLst>
              <p:tags r:id="rId23"/>
            </p:custDataLst>
          </p:nvPr>
        </p:nvSpPr>
        <p:spPr bwMode="auto">
          <a:xfrm flipV="1">
            <a:off x="2946400"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EED964F1-C848-4A92-80B9-12595FEFAA76}" type="datetime'''''''''N''''''''o''''''''''v'' ’''''''1''''''5'''''''''''''''">
              <a:rPr lang="en-US" sz="900">
                <a:latin typeface="Arial"/>
                <a:cs typeface="Arial"/>
                <a:sym typeface="Arial"/>
              </a:rPr>
              <a:pPr/>
              <a:t>Nov ’15</a:t>
            </a:fld>
            <a:endParaRPr lang="en-US" sz="900" dirty="0">
              <a:latin typeface="Arial"/>
              <a:cs typeface="Arial"/>
              <a:sym typeface="Arial"/>
            </a:endParaRPr>
          </a:p>
        </p:txBody>
      </p:sp>
      <p:sp>
        <p:nvSpPr>
          <p:cNvPr id="89" name="Text Placeholder 7"/>
          <p:cNvSpPr>
            <a:spLocks noGrp="1"/>
          </p:cNvSpPr>
          <p:nvPr>
            <p:custDataLst>
              <p:tags r:id="rId24"/>
            </p:custDataLst>
          </p:nvPr>
        </p:nvSpPr>
        <p:spPr bwMode="auto">
          <a:xfrm flipV="1">
            <a:off x="3832225"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90D8B35D-31EA-4B56-AD1A-1BF762232A9A}" type="datetime'Mar'''''''''''''''' ''''''''''''''''’1''''''''''''''''''''''6'">
              <a:rPr lang="en-US" sz="900">
                <a:latin typeface="Arial"/>
                <a:cs typeface="Arial"/>
                <a:sym typeface="Arial"/>
              </a:rPr>
              <a:pPr/>
              <a:t>Mar ’16</a:t>
            </a:fld>
            <a:endParaRPr lang="en-US" sz="900" dirty="0">
              <a:latin typeface="Arial"/>
              <a:cs typeface="Arial"/>
              <a:sym typeface="Arial"/>
            </a:endParaRPr>
          </a:p>
        </p:txBody>
      </p:sp>
      <p:sp>
        <p:nvSpPr>
          <p:cNvPr id="88" name="Text Placeholder 5"/>
          <p:cNvSpPr>
            <a:spLocks noGrp="1"/>
          </p:cNvSpPr>
          <p:nvPr>
            <p:custDataLst>
              <p:tags r:id="rId25"/>
            </p:custDataLst>
          </p:nvPr>
        </p:nvSpPr>
        <p:spPr bwMode="auto">
          <a:xfrm flipV="1">
            <a:off x="3608388"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0F7B532E-3AB0-4490-872B-098D73CBF886}" type="datetime'''''''''''''''F''''''''e''''b'''''''''''''''' ’1''''''''6'">
              <a:rPr lang="en-US" sz="900">
                <a:latin typeface="Arial"/>
                <a:cs typeface="Arial"/>
                <a:sym typeface="Arial"/>
              </a:rPr>
              <a:pPr/>
              <a:t>Feb ’16</a:t>
            </a:fld>
            <a:endParaRPr lang="en-US" sz="900" dirty="0">
              <a:latin typeface="Arial"/>
              <a:cs typeface="Arial"/>
              <a:sym typeface="Arial"/>
            </a:endParaRPr>
          </a:p>
        </p:txBody>
      </p:sp>
      <p:sp>
        <p:nvSpPr>
          <p:cNvPr id="90" name="Text Placeholder 9"/>
          <p:cNvSpPr>
            <a:spLocks noGrp="1"/>
          </p:cNvSpPr>
          <p:nvPr>
            <p:custDataLst>
              <p:tags r:id="rId26"/>
            </p:custDataLst>
          </p:nvPr>
        </p:nvSpPr>
        <p:spPr bwMode="auto">
          <a:xfrm flipV="1">
            <a:off x="3384550"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506C7C5-B713-4BFE-8022-BB10362F6A25}" type="datetime'''Ja''''''''''''''''''''''''''''''n ''''’''''''''''''1''6'''">
              <a:rPr lang="en-US" sz="900">
                <a:latin typeface="Arial"/>
                <a:cs typeface="Arial"/>
                <a:sym typeface="Arial"/>
              </a:rPr>
              <a:pPr/>
              <a:t>Jan ’16</a:t>
            </a:fld>
            <a:endParaRPr lang="en-US" sz="900" dirty="0">
              <a:latin typeface="Arial"/>
              <a:cs typeface="Arial"/>
              <a:sym typeface="Arial"/>
            </a:endParaRPr>
          </a:p>
        </p:txBody>
      </p:sp>
      <p:sp>
        <p:nvSpPr>
          <p:cNvPr id="92" name="Text Placeholder 38"/>
          <p:cNvSpPr>
            <a:spLocks noGrp="1"/>
          </p:cNvSpPr>
          <p:nvPr>
            <p:custDataLst>
              <p:tags r:id="rId27"/>
            </p:custDataLst>
          </p:nvPr>
        </p:nvSpPr>
        <p:spPr bwMode="auto">
          <a:xfrm flipV="1">
            <a:off x="2498725"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AE9E36BD-D1E2-4C8C-AE4D-EC7677A70F0B}" type="datetime'''''''''''''''''Se''''''p ''''’''''''''''''''''''1''5'''">
              <a:rPr lang="en-US" sz="900">
                <a:solidFill>
                  <a:schemeClr val="tx1"/>
                </a:solidFill>
                <a:latin typeface="Arial"/>
                <a:cs typeface="Arial"/>
                <a:sym typeface="Arial"/>
              </a:rPr>
              <a:pPr/>
              <a:t>Sep ’15</a:t>
            </a:fld>
            <a:endParaRPr lang="en-US" sz="900" dirty="0">
              <a:solidFill>
                <a:schemeClr val="tx1"/>
              </a:solidFill>
              <a:latin typeface="Arial"/>
              <a:ea typeface="ＭＳ Ｐゴシック"/>
              <a:cs typeface="Arial"/>
              <a:sym typeface="Arial"/>
            </a:endParaRPr>
          </a:p>
        </p:txBody>
      </p:sp>
      <p:sp>
        <p:nvSpPr>
          <p:cNvPr id="93" name="Text Placeholder 37"/>
          <p:cNvSpPr>
            <a:spLocks noGrp="1"/>
          </p:cNvSpPr>
          <p:nvPr>
            <p:custDataLst>
              <p:tags r:id="rId28"/>
            </p:custDataLst>
          </p:nvPr>
        </p:nvSpPr>
        <p:spPr bwMode="auto">
          <a:xfrm flipV="1">
            <a:off x="2279650" y="3038475"/>
            <a:ext cx="136525" cy="3873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573D5FC-6B19-4FE3-B9C9-B21D5FF82D71}" type="datetime'''''''''''''A''''u''g'''''''''''''''''' ''’''''''''''1''''5'">
              <a:rPr lang="en-US" sz="900">
                <a:solidFill>
                  <a:schemeClr val="tx1"/>
                </a:solidFill>
                <a:latin typeface="Arial"/>
                <a:cs typeface="Arial"/>
                <a:sym typeface="Arial"/>
              </a:rPr>
              <a:pPr/>
              <a:t>Aug ’15</a:t>
            </a:fld>
            <a:endParaRPr lang="en-US" sz="900" dirty="0">
              <a:solidFill>
                <a:schemeClr val="tx1"/>
              </a:solidFill>
              <a:latin typeface="Arial"/>
              <a:ea typeface="ＭＳ Ｐゴシック"/>
              <a:cs typeface="Arial"/>
              <a:sym typeface="Arial"/>
            </a:endParaRPr>
          </a:p>
        </p:txBody>
      </p:sp>
      <p:sp>
        <p:nvSpPr>
          <p:cNvPr id="94" name="Text Placeholder 36"/>
          <p:cNvSpPr>
            <a:spLocks noGrp="1"/>
          </p:cNvSpPr>
          <p:nvPr>
            <p:custDataLst>
              <p:tags r:id="rId29"/>
            </p:custDataLst>
          </p:nvPr>
        </p:nvSpPr>
        <p:spPr bwMode="auto">
          <a:xfrm flipV="1">
            <a:off x="2060575" y="3038475"/>
            <a:ext cx="136525" cy="3302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7462A7-FFD2-4612-B35A-BE054C71F66E}" type="datetime'''''''''J''''''''''''u''''l'' ’''''''1''5'''''''''">
              <a:rPr lang="en-US" sz="900">
                <a:solidFill>
                  <a:schemeClr val="tx1"/>
                </a:solidFill>
                <a:latin typeface="Arial"/>
                <a:cs typeface="Arial"/>
                <a:sym typeface="Arial"/>
              </a:rPr>
              <a:pPr/>
              <a:t>Jul ’15</a:t>
            </a:fld>
            <a:endParaRPr lang="en-US" sz="900" dirty="0">
              <a:solidFill>
                <a:schemeClr val="tx1"/>
              </a:solidFill>
              <a:latin typeface="Arial"/>
              <a:ea typeface="ＭＳ Ｐゴシック"/>
              <a:cs typeface="Arial"/>
              <a:sym typeface="Arial"/>
            </a:endParaRPr>
          </a:p>
        </p:txBody>
      </p:sp>
      <p:sp>
        <p:nvSpPr>
          <p:cNvPr id="95" name="Text Placeholder 35"/>
          <p:cNvSpPr>
            <a:spLocks noGrp="1"/>
          </p:cNvSpPr>
          <p:nvPr>
            <p:custDataLst>
              <p:tags r:id="rId30"/>
            </p:custDataLst>
          </p:nvPr>
        </p:nvSpPr>
        <p:spPr bwMode="auto">
          <a:xfrm flipV="1">
            <a:off x="1836738"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CB558672-E697-4A44-B51D-75621EDE2A85}" type="datetime'''''''''''''''''J''u''''''n'''''' ''''’''''''1''5'''''''''''">
              <a:rPr lang="en-US" sz="900">
                <a:solidFill>
                  <a:schemeClr val="tx1"/>
                </a:solidFill>
                <a:latin typeface="Arial"/>
                <a:cs typeface="Arial"/>
                <a:sym typeface="Arial"/>
              </a:rPr>
              <a:pPr/>
              <a:t>Jun ’15</a:t>
            </a:fld>
            <a:endParaRPr lang="en-US" sz="900" dirty="0">
              <a:solidFill>
                <a:schemeClr val="tx1"/>
              </a:solidFill>
              <a:latin typeface="Arial"/>
              <a:ea typeface="ＭＳ Ｐゴシック"/>
              <a:cs typeface="Arial"/>
              <a:sym typeface="Arial"/>
            </a:endParaRPr>
          </a:p>
        </p:txBody>
      </p:sp>
      <p:sp>
        <p:nvSpPr>
          <p:cNvPr id="96" name="Text Placeholder 34"/>
          <p:cNvSpPr>
            <a:spLocks noGrp="1"/>
          </p:cNvSpPr>
          <p:nvPr>
            <p:custDataLst>
              <p:tags r:id="rId31"/>
            </p:custDataLst>
          </p:nvPr>
        </p:nvSpPr>
        <p:spPr bwMode="auto">
          <a:xfrm flipV="1">
            <a:off x="1612900" y="3038475"/>
            <a:ext cx="136525" cy="4000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4CC4535-2B34-4F75-8327-DB854006E98B}" type="datetime'M''''''a''''''''''''''''y'''' ''''''''''''''''’''''1''''''''5'">
              <a:rPr lang="en-US" sz="900">
                <a:solidFill>
                  <a:schemeClr val="tx1"/>
                </a:solidFill>
                <a:latin typeface="Arial"/>
                <a:cs typeface="Arial"/>
                <a:sym typeface="Arial"/>
              </a:rPr>
              <a:pPr/>
              <a:t>May ’15</a:t>
            </a:fld>
            <a:endParaRPr lang="en-US" sz="900" dirty="0">
              <a:solidFill>
                <a:schemeClr val="tx1"/>
              </a:solidFill>
              <a:latin typeface="Arial"/>
              <a:ea typeface="ＭＳ Ｐゴシック"/>
              <a:cs typeface="Arial"/>
              <a:sym typeface="Arial"/>
            </a:endParaRPr>
          </a:p>
        </p:txBody>
      </p:sp>
      <p:sp>
        <p:nvSpPr>
          <p:cNvPr id="97" name="Text Placeholder 33"/>
          <p:cNvSpPr>
            <a:spLocks noGrp="1"/>
          </p:cNvSpPr>
          <p:nvPr>
            <p:custDataLst>
              <p:tags r:id="rId32"/>
            </p:custDataLst>
          </p:nvPr>
        </p:nvSpPr>
        <p:spPr bwMode="auto">
          <a:xfrm flipV="1">
            <a:off x="1393825" y="3038475"/>
            <a:ext cx="136525" cy="36195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64C2634-2C2C-4E0B-BE06-F0751155FA42}" type="datetime'''''A''p''''r'' ''''''''''''''’''''''''''''1''''''''''5'''''''">
              <a:rPr lang="en-US" sz="900">
                <a:solidFill>
                  <a:schemeClr val="tx1"/>
                </a:solidFill>
                <a:latin typeface="Arial"/>
                <a:cs typeface="Arial"/>
                <a:sym typeface="Arial"/>
              </a:rPr>
              <a:pPr/>
              <a:t>Apr ’15</a:t>
            </a:fld>
            <a:endParaRPr lang="en-US" sz="900" dirty="0">
              <a:solidFill>
                <a:schemeClr val="tx1"/>
              </a:solidFill>
              <a:latin typeface="Arial"/>
              <a:ea typeface="ＭＳ Ｐゴシック"/>
              <a:cs typeface="Arial"/>
              <a:sym typeface="Arial"/>
            </a:endParaRPr>
          </a:p>
        </p:txBody>
      </p:sp>
      <p:sp>
        <p:nvSpPr>
          <p:cNvPr id="98" name="Text Placeholder 32"/>
          <p:cNvSpPr>
            <a:spLocks noGrp="1"/>
          </p:cNvSpPr>
          <p:nvPr>
            <p:custDataLst>
              <p:tags r:id="rId33"/>
            </p:custDataLst>
          </p:nvPr>
        </p:nvSpPr>
        <p:spPr bwMode="auto">
          <a:xfrm flipV="1">
            <a:off x="1174750"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122F8203-D5CE-4FAE-81C3-642C97E3B7D4}" type="datetime'M''''a''''''r'''''''''''''' ''''''''''''''''''’''''''''''15'">
              <a:rPr lang="en-US" sz="900">
                <a:solidFill>
                  <a:schemeClr val="tx1"/>
                </a:solidFill>
                <a:latin typeface="Arial"/>
                <a:cs typeface="Arial"/>
                <a:sym typeface="Arial"/>
              </a:rPr>
              <a:pPr/>
              <a:t>Mar ’15</a:t>
            </a:fld>
            <a:endParaRPr lang="en-US" sz="900" dirty="0">
              <a:solidFill>
                <a:schemeClr val="tx1"/>
              </a:solidFill>
              <a:latin typeface="Arial"/>
              <a:ea typeface="ＭＳ Ｐゴシック"/>
              <a:cs typeface="Arial"/>
              <a:sym typeface="Arial"/>
            </a:endParaRPr>
          </a:p>
        </p:txBody>
      </p:sp>
      <p:sp>
        <p:nvSpPr>
          <p:cNvPr id="99" name="Text Placeholder 31"/>
          <p:cNvSpPr>
            <a:spLocks noGrp="1"/>
          </p:cNvSpPr>
          <p:nvPr>
            <p:custDataLst>
              <p:tags r:id="rId34"/>
            </p:custDataLst>
          </p:nvPr>
        </p:nvSpPr>
        <p:spPr bwMode="auto">
          <a:xfrm flipV="1">
            <a:off x="950913" y="3038475"/>
            <a:ext cx="136525" cy="3810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9FB4A37A-FF21-4FE8-911F-2ECB8F705C01}" type="datetime'''''Fe''''''''''''''''''b'''''''''' ’''''1''''5'''''''">
              <a:rPr lang="en-US" sz="900">
                <a:solidFill>
                  <a:schemeClr val="tx1"/>
                </a:solidFill>
                <a:latin typeface="Arial"/>
                <a:cs typeface="Arial"/>
                <a:sym typeface="Arial"/>
              </a:rPr>
              <a:pPr/>
              <a:t>Feb ’15</a:t>
            </a:fld>
            <a:endParaRPr lang="en-US" sz="900" dirty="0">
              <a:solidFill>
                <a:schemeClr val="tx1"/>
              </a:solidFill>
              <a:latin typeface="Arial"/>
              <a:ea typeface="ＭＳ Ｐゴシック"/>
              <a:cs typeface="Arial"/>
              <a:sym typeface="Arial"/>
            </a:endParaRPr>
          </a:p>
        </p:txBody>
      </p:sp>
      <p:sp>
        <p:nvSpPr>
          <p:cNvPr id="100" name="Text Placeholder 3"/>
          <p:cNvSpPr>
            <a:spLocks noGrp="1"/>
          </p:cNvSpPr>
          <p:nvPr>
            <p:custDataLst>
              <p:tags r:id="rId35"/>
            </p:custDataLst>
          </p:nvPr>
        </p:nvSpPr>
        <p:spPr bwMode="auto">
          <a:xfrm flipV="1">
            <a:off x="727075" y="3038475"/>
            <a:ext cx="136525" cy="368300"/>
          </a:xfrm>
          <a:prstGeom prst="rect">
            <a:avLst/>
          </a:prstGeom>
          <a:noFill/>
          <a:extLst>
            <a:ext uri="{909E8E84-426E-40DD-AFC4-6F175D3DCCD1}">
              <a14:hiddenFill xmlns:a14="http://schemas.microsoft.com/office/drawing/2010/main">
                <a:solidFill>
                  <a:scrgbClr r="0" g="0" b="0"/>
                </a:solidFill>
              </a14:hiddenFill>
            </a:ext>
          </a:extLst>
        </p:spPr>
        <p:txBody>
          <a:bodyPr vert="eaVert"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4F7D4F18-2E0F-421E-949C-E3ABD22420DC}" type="datetime'''J''''a''''n'''''''''''''''''' ''’1''''''5'">
              <a:rPr lang="en-US" sz="900">
                <a:solidFill>
                  <a:schemeClr val="tx1"/>
                </a:solidFill>
                <a:latin typeface="Arial"/>
                <a:cs typeface="Arial"/>
                <a:sym typeface="Arial"/>
              </a:rPr>
              <a:pPr/>
              <a:t>Jan ’15</a:t>
            </a:fld>
            <a:endParaRPr lang="en-US" sz="900" dirty="0">
              <a:solidFill>
                <a:schemeClr val="tx1"/>
              </a:solidFill>
              <a:latin typeface="Arial"/>
              <a:cs typeface="Arial"/>
              <a:sym typeface="Arial"/>
            </a:endParaRPr>
          </a:p>
        </p:txBody>
      </p:sp>
      <p:cxnSp>
        <p:nvCxnSpPr>
          <p:cNvPr id="108" name="Straight Connector 107"/>
          <p:cNvCxnSpPr/>
          <p:nvPr/>
        </p:nvCxnSpPr>
        <p:spPr bwMode="auto">
          <a:xfrm flipH="1">
            <a:off x="693738" y="2830570"/>
            <a:ext cx="3752921"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cxnSp>
        <p:nvCxnSpPr>
          <p:cNvPr id="109" name="Straight Connector 108"/>
          <p:cNvCxnSpPr/>
          <p:nvPr/>
        </p:nvCxnSpPr>
        <p:spPr bwMode="auto">
          <a:xfrm>
            <a:off x="693738" y="2724208"/>
            <a:ext cx="3752921"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110" name="TextBox 109"/>
          <p:cNvSpPr txBox="1"/>
          <p:nvPr/>
        </p:nvSpPr>
        <p:spPr>
          <a:xfrm>
            <a:off x="4042518" y="2853113"/>
            <a:ext cx="393628"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latin typeface="Arial" panose="020B0604020202020204" pitchFamily="34" charset="0"/>
                <a:cs typeface="Arial" panose="020B0604020202020204" pitchFamily="34" charset="0"/>
              </a:rPr>
              <a:t>- 7.5%</a:t>
            </a:r>
            <a:endParaRPr lang="en-US" b="1" dirty="0">
              <a:solidFill>
                <a:schemeClr val="accent1"/>
              </a:solidFill>
              <a:latin typeface="Arial" panose="020B0604020202020204" pitchFamily="34" charset="0"/>
              <a:cs typeface="Arial" panose="020B0604020202020204" pitchFamily="34" charset="0"/>
            </a:endParaRPr>
          </a:p>
        </p:txBody>
      </p:sp>
      <p:sp>
        <p:nvSpPr>
          <p:cNvPr id="111" name="TextBox 110"/>
          <p:cNvSpPr txBox="1"/>
          <p:nvPr/>
        </p:nvSpPr>
        <p:spPr>
          <a:xfrm>
            <a:off x="4042518" y="2561648"/>
            <a:ext cx="393628"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latin typeface="Arial" panose="020B0604020202020204" pitchFamily="34" charset="0"/>
                <a:cs typeface="Arial" panose="020B0604020202020204" pitchFamily="34" charset="0"/>
              </a:rPr>
              <a:t>- 6.5%</a:t>
            </a:r>
            <a:endParaRPr lang="en-US" b="1" dirty="0">
              <a:solidFill>
                <a:srgbClr val="FFC000"/>
              </a:solidFill>
              <a:latin typeface="Arial" panose="020B0604020202020204" pitchFamily="34" charset="0"/>
              <a:cs typeface="Arial" panose="020B0604020202020204" pitchFamily="34" charset="0"/>
            </a:endParaRPr>
          </a:p>
        </p:txBody>
      </p:sp>
      <p:grpSp>
        <p:nvGrpSpPr>
          <p:cNvPr id="65" name="Group 64"/>
          <p:cNvGrpSpPr/>
          <p:nvPr/>
        </p:nvGrpSpPr>
        <p:grpSpPr>
          <a:xfrm>
            <a:off x="350611" y="72184"/>
            <a:ext cx="3196820" cy="189008"/>
            <a:chOff x="403281" y="164517"/>
            <a:chExt cx="3196820" cy="189008"/>
          </a:xfrm>
        </p:grpSpPr>
        <p:sp>
          <p:nvSpPr>
            <p:cNvPr id="66" name="Text Box 75"/>
            <p:cNvSpPr txBox="1">
              <a:spLocks noChangeArrowheads="1"/>
            </p:cNvSpPr>
            <p:nvPr/>
          </p:nvSpPr>
          <p:spPr bwMode="gray">
            <a:xfrm>
              <a:off x="636148" y="166688"/>
              <a:ext cx="296395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smtClean="0">
                  <a:solidFill>
                    <a:schemeClr val="accent1"/>
                  </a:solidFill>
                </a:rPr>
                <a:t>Interest rate </a:t>
              </a:r>
              <a:r>
                <a:rPr lang="en-US" sz="1200" dirty="0">
                  <a:solidFill>
                    <a:schemeClr val="accent1"/>
                  </a:solidFill>
                </a:rPr>
                <a:t>risk: Calibration – NII </a:t>
              </a:r>
              <a:r>
                <a:rPr lang="en-US" sz="1200" dirty="0" smtClean="0">
                  <a:solidFill>
                    <a:schemeClr val="accent1"/>
                  </a:solidFill>
                </a:rPr>
                <a:t>and MVE</a:t>
              </a:r>
              <a:endParaRPr lang="en-US" sz="1200" dirty="0">
                <a:solidFill>
                  <a:schemeClr val="accent1"/>
                </a:solidFill>
              </a:endParaRPr>
            </a:p>
          </p:txBody>
        </p:sp>
        <p:sp>
          <p:nvSpPr>
            <p:cNvPr id="67" name="Oval 66"/>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ea typeface="ＭＳ Ｐゴシック" pitchFamily="-112" charset="-128"/>
                  <a:cs typeface="ＭＳ Ｐゴシック" pitchFamily="-112" charset="-128"/>
                </a:rPr>
                <a:t>5</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cxnSp>
        <p:nvCxnSpPr>
          <p:cNvPr id="68" name="Straight Connector 67"/>
          <p:cNvCxnSpPr/>
          <p:nvPr/>
        </p:nvCxnSpPr>
        <p:spPr>
          <a:xfrm>
            <a:off x="4740717"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08413" y="1466850"/>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Calibration approach</a:t>
            </a:r>
            <a:endParaRPr lang="en-US" sz="1200" b="1" dirty="0">
              <a:solidFill>
                <a:schemeClr val="accent1"/>
              </a:solidFill>
              <a:latin typeface="+mj-lt"/>
            </a:endParaRPr>
          </a:p>
        </p:txBody>
      </p:sp>
      <p:sp>
        <p:nvSpPr>
          <p:cNvPr id="4" name="TextBox 3"/>
          <p:cNvSpPr txBox="1"/>
          <p:nvPr/>
        </p:nvSpPr>
        <p:spPr>
          <a:xfrm>
            <a:off x="375285" y="3748088"/>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smtClean="0">
                <a:solidFill>
                  <a:schemeClr val="accent1"/>
                </a:solidFill>
                <a:latin typeface="+mj-lt"/>
              </a:rPr>
              <a:t>SHUSA NII Exposure +/-100 bps, %</a:t>
            </a:r>
            <a:endParaRPr lang="en-US" sz="1200" b="1">
              <a:solidFill>
                <a:schemeClr val="accent1"/>
              </a:solidFill>
              <a:latin typeface="+mj-lt"/>
            </a:endParaRPr>
          </a:p>
        </p:txBody>
      </p:sp>
      <p:sp>
        <p:nvSpPr>
          <p:cNvPr id="5" name="TextBox 4"/>
          <p:cNvSpPr txBox="1"/>
          <p:nvPr/>
        </p:nvSpPr>
        <p:spPr>
          <a:xfrm>
            <a:off x="375285" y="1466850"/>
            <a:ext cx="411480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fr-FR" sz="1200" b="1" smtClean="0">
                <a:solidFill>
                  <a:schemeClr val="accent1"/>
                </a:solidFill>
                <a:latin typeface="+mj-lt"/>
              </a:rPr>
              <a:t>SHUSA MVE Exposure +/-100 bps, %</a:t>
            </a:r>
            <a:endParaRPr lang="en-US" sz="1200" b="1">
              <a:solidFill>
                <a:schemeClr val="accent1"/>
              </a:solidFill>
              <a:latin typeface="+mj-lt"/>
            </a:endParaRPr>
          </a:p>
        </p:txBody>
      </p:sp>
      <p:sp>
        <p:nvSpPr>
          <p:cNvPr id="6" name="TextBox 5"/>
          <p:cNvSpPr txBox="1"/>
          <p:nvPr/>
        </p:nvSpPr>
        <p:spPr>
          <a:xfrm>
            <a:off x="5108413" y="3748088"/>
            <a:ext cx="4091150" cy="184666"/>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200" b="1" dirty="0" smtClean="0">
                <a:solidFill>
                  <a:schemeClr val="accent1"/>
                </a:solidFill>
                <a:latin typeface="+mj-lt"/>
              </a:rPr>
              <a:t>Rationale for metric changes</a:t>
            </a:r>
            <a:endParaRPr lang="en-US" sz="1200" b="1" dirty="0">
              <a:solidFill>
                <a:schemeClr val="accent1"/>
              </a:solidFill>
              <a:latin typeface="+mj-lt"/>
            </a:endParaRPr>
          </a:p>
        </p:txBody>
      </p:sp>
    </p:spTree>
    <p:extLst>
      <p:ext uri="{BB962C8B-B14F-4D97-AF65-F5344CB8AC3E}">
        <p14:creationId xmlns:p14="http://schemas.microsoft.com/office/powerpoint/2010/main" val="2875551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549703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77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a:solidFill>
                  <a:schemeClr val="accent1"/>
                </a:solidFill>
              </a:rPr>
              <a:t>6</a:t>
            </a:r>
            <a:r>
              <a:rPr lang="en-GB" dirty="0" smtClean="0">
                <a:solidFill>
                  <a:schemeClr val="accent1"/>
                </a:solidFill>
              </a:rPr>
              <a:t>. </a:t>
            </a:r>
            <a:r>
              <a:rPr lang="en-US" dirty="0"/>
              <a:t>Mark-to-market portfolio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235458" tIns="36576" rIns="91440" bIns="36576" anchor="ctr"/>
          <a:lstStyle/>
          <a:p>
            <a:pPr algn="ctr">
              <a:tabLst>
                <a:tab pos="517525" algn="r"/>
              </a:tabLst>
            </a:pPr>
            <a:r>
              <a:rPr lang="en-US" altLang="zh-CN" sz="1000" b="1" dirty="0" smtClean="0">
                <a:ea typeface="SimSun" pitchFamily="2" charset="-122"/>
              </a:rPr>
              <a:t>Mark-to-market</a:t>
            </a:r>
          </a:p>
          <a:p>
            <a:pPr algn="ctr">
              <a:tabLst>
                <a:tab pos="517525" algn="r"/>
              </a:tabLst>
            </a:pPr>
            <a:r>
              <a:rPr lang="en-US" altLang="zh-CN" sz="1000" b="1" dirty="0" smtClean="0">
                <a:ea typeface="SimSun" pitchFamily="2" charset="-122"/>
              </a:rPr>
              <a:t>portfolio risk</a:t>
            </a:r>
            <a:r>
              <a:rPr lang="en-US" altLang="zh-CN" sz="1000" b="1" baseline="30000" dirty="0" smtClean="0">
                <a:ea typeface="SimSun" pitchFamily="2" charset="-122"/>
              </a:rPr>
              <a:t>1</a:t>
            </a:r>
            <a:endParaRPr lang="en-US" altLang="zh-CN" sz="1000" b="1" dirty="0">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2576999078"/>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tx1"/>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900" dirty="0">
                        <a:solidFill>
                          <a:schemeClr val="tx1"/>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1"/>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*Gross Op.</a:t>
                      </a:r>
                      <a:r>
                        <a:rPr lang="en-US" sz="900" b="0" i="0" baseline="0" dirty="0" smtClean="0">
                          <a:solidFill>
                            <a:schemeClr val="accent2"/>
                          </a:solidFill>
                          <a:latin typeface="Arial" panose="020B0604020202020204" pitchFamily="34" charset="0"/>
                          <a:cs typeface="Arial" panose="020B0604020202020204" pitchFamily="34" charset="0"/>
                        </a:rPr>
                        <a:t> Risk </a:t>
                      </a:r>
                      <a:r>
                        <a:rPr lang="en-US" sz="900" b="0" i="0" dirty="0" smtClean="0">
                          <a:solidFill>
                            <a:schemeClr val="accent2"/>
                          </a:solidFill>
                          <a:latin typeface="Arial" panose="020B0604020202020204" pitchFamily="34" charset="0"/>
                          <a:cs typeface="Arial" panose="020B0604020202020204" pitchFamily="34" charset="0"/>
                        </a:rPr>
                        <a:t>Losses</a:t>
                      </a:r>
                      <a:r>
                        <a:rPr lang="en-US" sz="900" b="0" i="0" baseline="0" dirty="0" smtClean="0">
                          <a:solidFill>
                            <a:schemeClr val="accent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Material Op. Risk Events</a:t>
                      </a:r>
                      <a:endParaRPr lang="en-US" sz="900" b="0" i="0" dirty="0" smtClean="0">
                        <a:solidFill>
                          <a:schemeClr val="accent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40229391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Limit overview: </a:t>
            </a:r>
            <a:r>
              <a:rPr lang="en-US" b="0" dirty="0"/>
              <a:t>Mark-to-market portfolio risk</a:t>
            </a:r>
            <a:endParaRPr lang="en-GB" b="0" dirty="0"/>
          </a:p>
        </p:txBody>
      </p:sp>
      <p:grpSp>
        <p:nvGrpSpPr>
          <p:cNvPr id="7" name="Group 6"/>
          <p:cNvGrpSpPr/>
          <p:nvPr/>
        </p:nvGrpSpPr>
        <p:grpSpPr>
          <a:xfrm>
            <a:off x="350611" y="72184"/>
            <a:ext cx="3203232" cy="189008"/>
            <a:chOff x="403281" y="164517"/>
            <a:chExt cx="3203232" cy="189008"/>
          </a:xfrm>
        </p:grpSpPr>
        <p:sp>
          <p:nvSpPr>
            <p:cNvPr id="8" name="Text Box 75"/>
            <p:cNvSpPr txBox="1">
              <a:spLocks noChangeArrowheads="1"/>
            </p:cNvSpPr>
            <p:nvPr/>
          </p:nvSpPr>
          <p:spPr bwMode="gray">
            <a:xfrm>
              <a:off x="636148" y="166688"/>
              <a:ext cx="2970365"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a:t>
              </a:r>
              <a:r>
                <a:rPr lang="en-US" sz="1200" dirty="0" smtClean="0">
                  <a:solidFill>
                    <a:schemeClr val="accent1"/>
                  </a:solidFill>
                </a:rPr>
                <a:t>Limit overview</a:t>
              </a:r>
              <a:endParaRPr lang="en-US" sz="1200" dirty="0">
                <a:solidFill>
                  <a:schemeClr val="accent1"/>
                </a:solidFill>
              </a:endParaRPr>
            </a:p>
          </p:txBody>
        </p:sp>
        <p:sp>
          <p:nvSpPr>
            <p:cNvPr id="9" name="Oval 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graphicFrame>
        <p:nvGraphicFramePr>
          <p:cNvPr id="11" name="Table 10"/>
          <p:cNvGraphicFramePr>
            <a:graphicFrameLocks noGrp="1"/>
          </p:cNvGraphicFramePr>
          <p:nvPr>
            <p:extLst>
              <p:ext uri="{D42A27DB-BD31-4B8C-83A1-F6EECF244321}">
                <p14:modId xmlns:p14="http://schemas.microsoft.com/office/powerpoint/2010/main" val="873882785"/>
              </p:ext>
            </p:extLst>
          </p:nvPr>
        </p:nvGraphicFramePr>
        <p:xfrm>
          <a:off x="366713" y="1463269"/>
          <a:ext cx="8882060" cy="1271536"/>
        </p:xfrm>
        <a:graphic>
          <a:graphicData uri="http://schemas.openxmlformats.org/drawingml/2006/table">
            <a:tbl>
              <a:tblPr firstRow="1" bandRow="1"/>
              <a:tblGrid>
                <a:gridCol w="1015520"/>
                <a:gridCol w="1242189"/>
                <a:gridCol w="697276"/>
                <a:gridCol w="806165"/>
                <a:gridCol w="806165"/>
                <a:gridCol w="806165"/>
                <a:gridCol w="806165"/>
                <a:gridCol w="928330"/>
                <a:gridCol w="1774085"/>
              </a:tblGrid>
              <a:tr h="254768">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rgbClr val="FF0000"/>
                          </a:solidFill>
                          <a:latin typeface="Arial" panose="020B0604020202020204" pitchFamily="34" charset="0"/>
                          <a:cs typeface="Arial" panose="020B0604020202020204" pitchFamily="34" charset="0"/>
                        </a:rPr>
                        <a:t>Risk type</a:t>
                      </a:r>
                    </a:p>
                  </a:txBody>
                  <a:tcPr marL="0" marR="36576" marT="36576" marB="36576"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Metric</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ct val="100000"/>
                        </a:lnSpc>
                        <a:spcBef>
                          <a:spcPts val="200"/>
                        </a:spcBef>
                        <a:spcAft>
                          <a:spcPts val="200"/>
                        </a:spcAft>
                      </a:pPr>
                      <a:r>
                        <a:rPr lang="en-GB" sz="1000" b="1" dirty="0" smtClean="0">
                          <a:solidFill>
                            <a:srgbClr val="FF0000"/>
                          </a:solidFill>
                          <a:latin typeface="Arial" panose="020B0604020202020204" pitchFamily="34" charset="0"/>
                          <a:cs typeface="Arial" panose="020B0604020202020204" pitchFamily="34" charset="0"/>
                        </a:rPr>
                        <a:t>Entity</a:t>
                      </a:r>
                      <a:endParaRPr lang="en-GB" sz="1000" b="1" dirty="0">
                        <a:solidFill>
                          <a:srgbClr val="FF0000"/>
                        </a:solidFill>
                        <a:latin typeface="Arial" panose="020B0604020202020204" pitchFamily="34" charset="0"/>
                        <a:cs typeface="Arial" panose="020B0604020202020204" pitchFamily="34" charset="0"/>
                      </a:endParaRPr>
                    </a:p>
                  </a:txBody>
                  <a:tcPr marL="36576" marR="36576" marT="36576" marB="36576" anchor="b">
                    <a:lnL>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Mar 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Amber trigger</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Red</a:t>
                      </a:r>
                      <a:r>
                        <a:rPr lang="en-GB" sz="1000" b="1" baseline="0" dirty="0" smtClean="0">
                          <a:solidFill>
                            <a:schemeClr val="bg1"/>
                          </a:solidFill>
                          <a:latin typeface="Arial" panose="020B0604020202020204" pitchFamily="34" charset="0"/>
                          <a:cs typeface="Arial" panose="020B0604020202020204" pitchFamily="34" charset="0"/>
                        </a:rPr>
                        <a:t> limits</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en-GB" sz="1000" b="1" dirty="0">
                        <a:solidFill>
                          <a:schemeClr val="tx1"/>
                        </a:solidFill>
                        <a:latin typeface="Arial" panose="020B0604020202020204" pitchFamily="34" charset="0"/>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rowSpan="2">
                  <a:txBody>
                    <a:bodyPr/>
                    <a:lstStyle/>
                    <a:p>
                      <a:pPr marL="0" marR="0" indent="0" algn="l" defTabSz="457200" rtl="0" eaLnBrk="1" fontAlgn="auto" latinLnBrk="0" hangingPunct="1">
                        <a:lnSpc>
                          <a:spcPct val="100000"/>
                        </a:lnSpc>
                        <a:spcBef>
                          <a:spcPts val="200"/>
                        </a:spcBef>
                        <a:spcAft>
                          <a:spcPts val="200"/>
                        </a:spcAft>
                        <a:buClrTx/>
                        <a:buSzTx/>
                        <a:buFontTx/>
                        <a:buNone/>
                        <a:tabLst/>
                        <a:defRPr/>
                      </a:pPr>
                      <a:r>
                        <a:rPr lang="en-GB" sz="1000" b="1" dirty="0" smtClean="0">
                          <a:solidFill>
                            <a:schemeClr val="accent1"/>
                          </a:solidFill>
                          <a:latin typeface="Arial" panose="020B0604020202020204" pitchFamily="34" charset="0"/>
                          <a:cs typeface="Arial" panose="020B0604020202020204" pitchFamily="34" charset="0"/>
                        </a:rPr>
                        <a:t>Justification</a:t>
                      </a:r>
                      <a:r>
                        <a:rPr lang="en-GB" sz="1000" b="1" baseline="0" dirty="0" smtClean="0">
                          <a:solidFill>
                            <a:schemeClr val="accent1"/>
                          </a:solidFill>
                          <a:latin typeface="Arial" panose="020B0604020202020204" pitchFamily="34" charset="0"/>
                          <a:cs typeface="Arial" panose="020B0604020202020204" pitchFamily="34" charset="0"/>
                        </a:rPr>
                        <a:t> for changes</a:t>
                      </a:r>
                      <a:endParaRPr lang="en-GB" sz="1000" b="1" dirty="0" smtClean="0">
                        <a:solidFill>
                          <a:schemeClr val="accent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476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000" b="1" dirty="0" smtClean="0">
                        <a:solidFill>
                          <a:srgbClr val="FF0000"/>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000" b="1" dirty="0">
                        <a:solidFill>
                          <a:srgbClr val="FF0000"/>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GB" sz="1100" b="1" dirty="0">
                        <a:solidFill>
                          <a:schemeClr val="tx1"/>
                        </a:solidFill>
                        <a:latin typeface="Arial" panose="020B0604020202020204" pitchFamily="34" charset="0"/>
                        <a:cs typeface="Arial" panose="020B0604020202020204" pitchFamily="34" charset="0"/>
                      </a:endParaRPr>
                    </a:p>
                  </a:txBody>
                  <a:tcPr marL="48014" marR="48014">
                    <a:lnL w="12700" cap="flat" cmpd="sng" algn="ctr">
                      <a:noFill/>
                      <a:prstDash val="solid"/>
                      <a:round/>
                      <a:headEnd type="none" w="med" len="med"/>
                      <a:tailEnd type="none" w="med" len="med"/>
                    </a:lnL>
                    <a:lnR w="12700" cmpd="sng">
                      <a:noFill/>
                      <a:prstDash val="soli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2016</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2700" cmpd="sng">
                      <a:noFill/>
                      <a:prstDash val="soli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GB" sz="1000" b="1" dirty="0" smtClean="0">
                          <a:solidFill>
                            <a:schemeClr val="bg1"/>
                          </a:solidFill>
                          <a:latin typeface="Arial" panose="020B0604020202020204" pitchFamily="34" charset="0"/>
                          <a:cs typeface="Arial" panose="020B0604020202020204" pitchFamily="34" charset="0"/>
                        </a:rPr>
                        <a:t>2016</a:t>
                      </a:r>
                      <a:endParaRPr lang="en-GB" sz="1000" b="1" dirty="0">
                        <a:solidFill>
                          <a:schemeClr val="bg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00000"/>
                        </a:lnSpc>
                        <a:spcBef>
                          <a:spcPts val="200"/>
                        </a:spcBef>
                        <a:spcAft>
                          <a:spcPts val="200"/>
                        </a:spcAft>
                      </a:pPr>
                      <a:r>
                        <a:rPr lang="en-GB" sz="1000" b="1" dirty="0" smtClean="0">
                          <a:solidFill>
                            <a:schemeClr val="tx1"/>
                          </a:solidFill>
                          <a:latin typeface="Arial" panose="020B0604020202020204" pitchFamily="34" charset="0"/>
                          <a:cs typeface="Arial" panose="020B0604020202020204" pitchFamily="34" charset="0"/>
                        </a:rPr>
                        <a:t>2015</a:t>
                      </a:r>
                      <a:endParaRPr lang="en-GB" sz="1000" b="1" dirty="0">
                        <a:solidFill>
                          <a:schemeClr val="tx1"/>
                        </a:solidFill>
                        <a:latin typeface="Arial" panose="020B0604020202020204" pitchFamily="34" charset="0"/>
                        <a:cs typeface="Arial" panose="020B0604020202020204" pitchFamily="34" charset="0"/>
                      </a:endParaRPr>
                    </a:p>
                  </a:txBody>
                  <a:tcPr marL="36576" marR="36576" marT="36576" marB="36576" anchor="b">
                    <a:lnL w="12700" cmpd="sng">
                      <a:noFill/>
                      <a:prstDash val="solid"/>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lnSpc>
                          <a:spcPct val="100000"/>
                        </a:lnSpc>
                        <a:spcBef>
                          <a:spcPts val="200"/>
                        </a:spcBef>
                        <a:spcAft>
                          <a:spcPts val="200"/>
                        </a:spcAft>
                      </a:pPr>
                      <a:endParaRPr lang="en-GB" sz="1050" b="1" dirty="0">
                        <a:solidFill>
                          <a:schemeClr val="tx1"/>
                        </a:solidFill>
                        <a:latin typeface="Arial" panose="020B0604020202020204" pitchFamily="34" charset="0"/>
                        <a:cs typeface="Arial" panose="020B0604020202020204" pitchFamily="34" charset="0"/>
                      </a:endParaRPr>
                    </a:p>
                  </a:txBody>
                  <a:tcPr marL="36576" marR="36576" marT="36576" marB="36576">
                    <a:lnL w="12700" cmpd="sng">
                      <a:noFill/>
                      <a:prstDash val="solid"/>
                    </a:lnL>
                    <a:lnR w="1905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6770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latin typeface="Arial" panose="020B0604020202020204" pitchFamily="34" charset="0"/>
                          <a:cs typeface="Arial" panose="020B0604020202020204" pitchFamily="34" charset="0"/>
                        </a:rPr>
                        <a:t>Mark-to-market portfolio risk</a:t>
                      </a:r>
                    </a:p>
                  </a:txBody>
                  <a:tcPr marL="0" marR="45720">
                    <a:lnL w="1905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Arial" panose="020B0604020202020204" pitchFamily="34" charset="0"/>
                          <a:ea typeface="+mn-ea"/>
                          <a:cs typeface="Arial" panose="020B0604020202020204" pitchFamily="34" charset="0"/>
                        </a:rPr>
                        <a:t>Mark</a:t>
                      </a:r>
                      <a:r>
                        <a:rPr lang="en-US" sz="1100" b="0" i="0" kern="1200" baseline="0" dirty="0" smtClean="0">
                          <a:solidFill>
                            <a:schemeClr val="tx1"/>
                          </a:solidFill>
                          <a:latin typeface="Arial" panose="020B0604020202020204" pitchFamily="34" charset="0"/>
                          <a:ea typeface="+mn-ea"/>
                          <a:cs typeface="Arial" panose="020B0604020202020204" pitchFamily="34" charset="0"/>
                        </a:rPr>
                        <a:t>-to-market Value at Risk (</a:t>
                      </a:r>
                      <a:r>
                        <a:rPr lang="en-US" sz="1100" b="0" i="0" kern="1200" baseline="0" dirty="0" err="1" smtClean="0">
                          <a:solidFill>
                            <a:schemeClr val="tx1"/>
                          </a:solidFill>
                          <a:latin typeface="Arial" panose="020B0604020202020204" pitchFamily="34" charset="0"/>
                          <a:ea typeface="+mn-ea"/>
                          <a:cs typeface="Arial" panose="020B0604020202020204" pitchFamily="34" charset="0"/>
                        </a:rPr>
                        <a:t>VaR</a:t>
                      </a:r>
                      <a:r>
                        <a:rPr lang="en-US" sz="1100" b="0" i="0" kern="1200" baseline="0" dirty="0" smtClean="0">
                          <a:solidFill>
                            <a:schemeClr val="tx1"/>
                          </a:solidFill>
                          <a:latin typeface="Arial" panose="020B0604020202020204" pitchFamily="34" charset="0"/>
                          <a:ea typeface="+mn-ea"/>
                          <a:cs typeface="Arial" panose="020B0604020202020204" pitchFamily="34" charset="0"/>
                        </a:rPr>
                        <a:t>)</a:t>
                      </a:r>
                      <a:endParaRPr lang="en-US" sz="1100" b="0" i="0" kern="1200" dirty="0" smtClean="0">
                        <a:solidFill>
                          <a:schemeClr val="tx1"/>
                        </a:solidFill>
                        <a:latin typeface="Arial" panose="020B0604020202020204" pitchFamily="34" charset="0"/>
                        <a:ea typeface="+mn-ea"/>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smtClean="0">
                          <a:solidFill>
                            <a:schemeClr val="tx1"/>
                          </a:solidFill>
                          <a:latin typeface="Arial" panose="020B0604020202020204" pitchFamily="34" charset="0"/>
                          <a:cs typeface="Arial" panose="020B0604020202020204" pitchFamily="34" charset="0"/>
                        </a:rPr>
                        <a:t>SHUSA</a:t>
                      </a:r>
                      <a:endParaRPr lang="en-US" sz="1100" b="0" dirty="0">
                        <a:solidFill>
                          <a:schemeClr val="tx1"/>
                        </a:solidFill>
                        <a:latin typeface="Arial" panose="020B0604020202020204" pitchFamily="34" charset="0"/>
                        <a:cs typeface="Arial" panose="020B0604020202020204" pitchFamily="34" charset="0"/>
                      </a:endParaRPr>
                    </a:p>
                  </a:txBody>
                  <a:tcPr marL="45720" marR="45720">
                    <a:lnL>
                      <a:noFill/>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pPr>
                      <a:r>
                        <a:rPr lang="en-US" sz="1100" dirty="0" smtClean="0">
                          <a:latin typeface="Arial" panose="020B0604020202020204" pitchFamily="34" charset="0"/>
                          <a:cs typeface="Arial" panose="020B0604020202020204" pitchFamily="34" charset="0"/>
                        </a:rPr>
                        <a:t>$2.7</a:t>
                      </a:r>
                      <a:r>
                        <a:rPr lang="en-US" sz="1100" baseline="0" dirty="0" smtClean="0">
                          <a:latin typeface="Arial" panose="020B0604020202020204" pitchFamily="34" charset="0"/>
                          <a:cs typeface="Arial" panose="020B0604020202020204" pitchFamily="34" charset="0"/>
                        </a:rPr>
                        <a:t>M</a:t>
                      </a:r>
                      <a:endParaRPr lang="en-US" sz="1100" dirty="0" smtClean="0">
                        <a:latin typeface="Arial" panose="020B0604020202020204" pitchFamily="34" charset="0"/>
                        <a:cs typeface="Arial" panose="020B0604020202020204" pitchFamily="34" charset="0"/>
                      </a:endParaRPr>
                    </a:p>
                  </a:txBody>
                  <a:tcPr marL="45720" marR="45720">
                    <a:lnL w="12700" cap="flat" cmpd="sng" algn="ctr">
                      <a:noFill/>
                      <a:prstDash val="solid"/>
                      <a:round/>
                      <a:headEnd type="none" w="med" len="med"/>
                      <a:tailEnd type="none" w="med" len="med"/>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$7.0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b="0" kern="1200" dirty="0" smtClean="0">
                          <a:solidFill>
                            <a:sysClr val="windowText" lastClr="000000"/>
                          </a:solidFill>
                          <a:latin typeface="Arial" panose="020B0604020202020204" pitchFamily="34" charset="0"/>
                          <a:ea typeface="+mn-ea"/>
                          <a:cs typeface="Arial" panose="020B0604020202020204" pitchFamily="34" charset="0"/>
                        </a:rPr>
                        <a:t>$24.4</a:t>
                      </a:r>
                      <a:r>
                        <a:rPr lang="en-US" sz="1050" b="0" kern="1200" baseline="0" dirty="0" smtClean="0">
                          <a:solidFill>
                            <a:sysClr val="windowText" lastClr="000000"/>
                          </a:solidFill>
                          <a:latin typeface="Arial" panose="020B0604020202020204" pitchFamily="34" charset="0"/>
                          <a:ea typeface="+mn-ea"/>
                          <a:cs typeface="Arial" panose="020B0604020202020204" pitchFamily="34" charset="0"/>
                        </a:rPr>
                        <a:t>M</a:t>
                      </a:r>
                      <a:endParaRPr lang="en-US" sz="1050" b="0" kern="1200" dirty="0">
                        <a:solidFill>
                          <a:sysClr val="windowText" lastClr="000000"/>
                        </a:solidFill>
                        <a:latin typeface="Arial" panose="020B0604020202020204" pitchFamily="34" charset="0"/>
                        <a:ea typeface="+mn-ea"/>
                        <a:cs typeface="Arial" panose="020B0604020202020204" pitchFamily="34" charset="0"/>
                      </a:endParaRPr>
                    </a:p>
                  </a:txBody>
                  <a:tcPr marL="36576" marR="36576" marT="36576" marB="36576">
                    <a:lnL>
                      <a:noFill/>
                    </a:lnL>
                    <a:lnR>
                      <a:noFill/>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spcBef>
                          <a:spcPts val="200"/>
                        </a:spcBef>
                        <a:spcAft>
                          <a:spcPts val="200"/>
                        </a:spcAft>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$9.0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marL="0" marR="0" indent="0" algn="ctr" defTabSz="457200" rtl="0" eaLnBrk="1" fontAlgn="ctr" latinLnBrk="0" hangingPunct="1">
                        <a:lnSpc>
                          <a:spcPct val="100000"/>
                        </a:lnSpc>
                        <a:spcBef>
                          <a:spcPts val="200"/>
                        </a:spcBef>
                        <a:spcAft>
                          <a:spcPts val="200"/>
                        </a:spcAft>
                        <a:buClrTx/>
                        <a:buSzTx/>
                        <a:buFontTx/>
                        <a:buNone/>
                        <a:tabLst/>
                        <a:defRPr/>
                      </a:pPr>
                      <a:r>
                        <a:rPr lang="en-US" sz="1050" dirty="0" smtClean="0">
                          <a:latin typeface="Arial" panose="020B0604020202020204" pitchFamily="34" charset="0"/>
                          <a:cs typeface="Arial" panose="020B0604020202020204" pitchFamily="34" charset="0"/>
                        </a:rPr>
                        <a:t>&gt;=</a:t>
                      </a:r>
                      <a:r>
                        <a:rPr lang="en-US" sz="1050" dirty="0" smtClean="0">
                          <a:solidFill>
                            <a:sysClr val="windowText" lastClr="000000"/>
                          </a:solidFill>
                          <a:latin typeface="Arial" panose="020B0604020202020204" pitchFamily="34" charset="0"/>
                          <a:cs typeface="Arial" panose="020B0604020202020204" pitchFamily="34" charset="0"/>
                        </a:rPr>
                        <a:t>$28.0</a:t>
                      </a:r>
                      <a:r>
                        <a:rPr lang="en-US" sz="1050" baseline="0" dirty="0" smtClean="0">
                          <a:solidFill>
                            <a:sysClr val="windowText" lastClr="000000"/>
                          </a:solidFill>
                          <a:latin typeface="Arial" panose="020B0604020202020204" pitchFamily="34" charset="0"/>
                          <a:cs typeface="Arial" panose="020B0604020202020204" pitchFamily="34" charset="0"/>
                        </a:rPr>
                        <a:t>M</a:t>
                      </a:r>
                      <a:endParaRPr lang="en-US" sz="1050" dirty="0" smtClean="0">
                        <a:solidFill>
                          <a:sysClr val="windowText" lastClr="000000"/>
                        </a:solidFill>
                        <a:latin typeface="Arial" panose="020B0604020202020204" pitchFamily="34" charset="0"/>
                        <a:cs typeface="Arial" panose="020B0604020202020204" pitchFamily="34" charset="0"/>
                      </a:endParaRPr>
                    </a:p>
                  </a:txBody>
                  <a:tcPr marL="36576" marR="36576" marT="36576" marB="36576">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b="0" dirty="0" smtClean="0">
                          <a:solidFill>
                            <a:schemeClr val="tx1"/>
                          </a:solidFill>
                          <a:latin typeface="Arial" panose="020B0604020202020204" pitchFamily="34" charset="0"/>
                          <a:cs typeface="Arial" panose="020B0604020202020204" pitchFamily="34" charset="0"/>
                        </a:rPr>
                        <a:t>2015 limits were significantly higher than historical</a:t>
                      </a:r>
                      <a:r>
                        <a:rPr lang="en-GB" sz="1100" b="0" baseline="0" dirty="0" smtClean="0">
                          <a:solidFill>
                            <a:schemeClr val="tx1"/>
                          </a:solidFill>
                          <a:latin typeface="Arial" panose="020B0604020202020204" pitchFamily="34" charset="0"/>
                          <a:cs typeface="Arial" panose="020B0604020202020204" pitchFamily="34" charset="0"/>
                        </a:rPr>
                        <a:t> values; updated to exclude SC </a:t>
                      </a:r>
                      <a:endParaRPr lang="en-GB" sz="1100" b="0" dirty="0" smtClean="0">
                        <a:solidFill>
                          <a:schemeClr val="tx1"/>
                        </a:solidFill>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19" name="Group 18"/>
          <p:cNvGrpSpPr/>
          <p:nvPr/>
        </p:nvGrpSpPr>
        <p:grpSpPr>
          <a:xfrm>
            <a:off x="7297794" y="5829182"/>
            <a:ext cx="1859483" cy="311777"/>
            <a:chOff x="7297794" y="5829182"/>
            <a:chExt cx="1859483" cy="311777"/>
          </a:xfrm>
        </p:grpSpPr>
        <p:sp>
          <p:nvSpPr>
            <p:cNvPr id="20" name="TextBox 19"/>
            <p:cNvSpPr txBox="1"/>
            <p:nvPr/>
          </p:nvSpPr>
          <p:spPr>
            <a:xfrm>
              <a:off x="7297794" y="6021824"/>
              <a:ext cx="1859483" cy="119135"/>
            </a:xfrm>
            <a:prstGeom prst="rect">
              <a:avLst/>
            </a:prstGeom>
            <a:noFill/>
          </p:spPr>
          <p:txBody>
            <a:bodyPr wrap="none" lIns="0" tIns="0" rIns="0" bIns="0" rtlCol="0" anchor="b">
              <a:spAutoFit/>
            </a:bodyPr>
            <a:lstStyle/>
            <a:p>
              <a:pPr algn="l"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22" name="TextBox 21"/>
            <p:cNvSpPr txBox="1"/>
            <p:nvPr/>
          </p:nvSpPr>
          <p:spPr>
            <a:xfrm>
              <a:off x="7297794" y="5829182"/>
              <a:ext cx="679673" cy="119135"/>
            </a:xfrm>
            <a:prstGeom prst="rect">
              <a:avLst/>
            </a:prstGeom>
            <a:noFill/>
          </p:spPr>
          <p:txBody>
            <a:bodyPr wrap="none" lIns="0" tIns="0" rIns="0" bIns="0" rtlCol="0">
              <a:spAutoFit/>
            </a:bodyPr>
            <a:lstStyle/>
            <a:p>
              <a:pPr algn="l" eaLnBrk="1" hangingPunct="1">
                <a:lnSpc>
                  <a:spcPct val="86000"/>
                </a:lnSpc>
              </a:pPr>
              <a:r>
                <a:rPr lang="en-US" sz="900" b="1" i="1" dirty="0" smtClean="0">
                  <a:solidFill>
                    <a:srgbClr val="008AB3"/>
                  </a:solidFill>
                  <a:ea typeface="ＭＳ Ｐゴシック"/>
                </a:rPr>
                <a:t>New metrics</a:t>
              </a:r>
            </a:p>
          </p:txBody>
        </p:sp>
      </p:grpSp>
    </p:spTree>
    <p:extLst>
      <p:ext uri="{BB962C8B-B14F-4D97-AF65-F5344CB8AC3E}">
        <p14:creationId xmlns:p14="http://schemas.microsoft.com/office/powerpoint/2010/main" val="346242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44" y="523407"/>
            <a:ext cx="9336044" cy="357021"/>
          </a:xfrm>
          <a:prstGeom prst="rect">
            <a:avLst/>
          </a:prstGeom>
          <a:noFill/>
        </p:spPr>
        <p:txBody>
          <a:bodyPr wrap="square" rtlCol="0">
            <a:spAutoFit/>
          </a:bodyPr>
          <a:lstStyle/>
          <a:p>
            <a:pPr algn="l"/>
            <a:r>
              <a:rPr lang="en-US" sz="2000" b="1" dirty="0"/>
              <a:t>Metric selection:</a:t>
            </a:r>
            <a:r>
              <a:rPr lang="en-US" sz="2000" dirty="0"/>
              <a:t> </a:t>
            </a:r>
            <a:r>
              <a:rPr lang="en-US" sz="2000" dirty="0" smtClean="0"/>
              <a:t>Mark-to-market </a:t>
            </a:r>
            <a:r>
              <a:rPr lang="en-US" sz="2000" dirty="0"/>
              <a:t>portfolio risk metric</a:t>
            </a:r>
          </a:p>
        </p:txBody>
      </p:sp>
      <p:graphicFrame>
        <p:nvGraphicFramePr>
          <p:cNvPr id="3" name="Content Placeholder 12"/>
          <p:cNvGraphicFramePr>
            <a:graphicFrameLocks/>
          </p:cNvGraphicFramePr>
          <p:nvPr>
            <p:extLst>
              <p:ext uri="{D42A27DB-BD31-4B8C-83A1-F6EECF244321}">
                <p14:modId xmlns:p14="http://schemas.microsoft.com/office/powerpoint/2010/main" val="1568450513"/>
              </p:ext>
            </p:extLst>
          </p:nvPr>
        </p:nvGraphicFramePr>
        <p:xfrm>
          <a:off x="360998" y="1470025"/>
          <a:ext cx="8821737" cy="1757680"/>
        </p:xfrm>
        <a:graphic>
          <a:graphicData uri="http://schemas.openxmlformats.org/drawingml/2006/table">
            <a:tbl>
              <a:tblPr firstRow="1" bandRow="1">
                <a:tableStyleId>{839DD9DD-9E6C-4910-8AC0-68ADFF6A6AFC}</a:tableStyleId>
              </a:tblPr>
              <a:tblGrid>
                <a:gridCol w="2195590"/>
                <a:gridCol w="1426132"/>
                <a:gridCol w="5200015"/>
              </a:tblGrid>
              <a:tr h="0">
                <a:tc>
                  <a:txBody>
                    <a:bodyPr/>
                    <a:lstStyle/>
                    <a:p>
                      <a:pPr algn="l"/>
                      <a:r>
                        <a:rPr lang="en-US" sz="1100" b="1" dirty="0" smtClean="0">
                          <a:solidFill>
                            <a:srgbClr val="FF0000"/>
                          </a:solidFill>
                          <a:latin typeface="Arial" panose="020B0604020202020204" pitchFamily="34" charset="0"/>
                          <a:cs typeface="Arial" panose="020B0604020202020204" pitchFamily="34" charset="0"/>
                        </a:rPr>
                        <a:t>Metrics included in the RAS</a:t>
                      </a:r>
                    </a:p>
                  </a:txBody>
                  <a:tcPr marL="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rgbClr val="FF0000"/>
                          </a:solidFill>
                          <a:latin typeface="Arial" panose="020B0604020202020204" pitchFamily="34" charset="0"/>
                          <a:cs typeface="Arial" panose="020B0604020202020204" pitchFamily="34" charset="0"/>
                        </a:rPr>
                        <a:t>Entity</a:t>
                      </a:r>
                      <a:r>
                        <a:rPr lang="en-US" sz="1100" b="1" baseline="0" dirty="0" smtClean="0">
                          <a:solidFill>
                            <a:srgbClr val="FF0000"/>
                          </a:solidFill>
                          <a:latin typeface="Arial" panose="020B0604020202020204" pitchFamily="34" charset="0"/>
                          <a:cs typeface="Arial" panose="020B0604020202020204" pitchFamily="34" charset="0"/>
                        </a:rPr>
                        <a:t>/portfolio</a:t>
                      </a: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smtClean="0">
                          <a:solidFill>
                            <a:srgbClr val="FF0000"/>
                          </a:solidFill>
                          <a:latin typeface="Arial" panose="020B0604020202020204" pitchFamily="34" charset="0"/>
                          <a:cs typeface="Arial" panose="020B0604020202020204" pitchFamily="34" charset="0"/>
                        </a:rPr>
                        <a:t>Rationale/commentary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Mark-to-market Value at Risk (</a:t>
                      </a:r>
                      <a:r>
                        <a:rPr lang="en-US" sz="1200" i="0" kern="1200" baseline="0" dirty="0" err="1" smtClean="0">
                          <a:solidFill>
                            <a:schemeClr val="tx1"/>
                          </a:solidFill>
                          <a:latin typeface="Arial" panose="020B0604020202020204" pitchFamily="34" charset="0"/>
                          <a:ea typeface="+mn-ea"/>
                          <a:cs typeface="Arial" panose="020B0604020202020204" pitchFamily="34" charset="0"/>
                        </a:rPr>
                        <a:t>VaR</a:t>
                      </a:r>
                      <a:r>
                        <a:rPr lang="en-US" sz="1200" i="0" kern="1200" baseline="0" dirty="0" smtClean="0">
                          <a:solidFill>
                            <a:schemeClr val="tx1"/>
                          </a:solidFill>
                          <a:latin typeface="Arial" panose="020B0604020202020204" pitchFamily="34" charset="0"/>
                          <a:ea typeface="+mn-ea"/>
                          <a:cs typeface="Arial" panose="020B0604020202020204" pitchFamily="34" charset="0"/>
                        </a:rPr>
                        <a:t>)</a:t>
                      </a:r>
                    </a:p>
                  </a:txBody>
                  <a:tcPr marL="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i="0" kern="1200" baseline="0" dirty="0" smtClean="0">
                          <a:solidFill>
                            <a:schemeClr val="tx1"/>
                          </a:solidFill>
                          <a:latin typeface="Arial" panose="020B0604020202020204" pitchFamily="34" charset="0"/>
                          <a:ea typeface="+mn-ea"/>
                          <a:cs typeface="Arial" panose="020B0604020202020204" pitchFamily="34" charset="0"/>
                        </a:rPr>
                        <a:t>SHUSA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Arial" panose="020B0604020202020204" pitchFamily="34" charset="0"/>
                        </a:rPr>
                        <a:t>The purpose of this metric is to have a standalone measure that covers the risk in all the material </a:t>
                      </a:r>
                      <a:r>
                        <a:rPr lang="en-US" sz="1200" kern="1200" dirty="0" err="1" smtClean="0">
                          <a:solidFill>
                            <a:schemeClr val="tx1"/>
                          </a:solidFill>
                          <a:latin typeface="Arial" panose="020B0604020202020204" pitchFamily="34" charset="0"/>
                          <a:ea typeface="+mn-ea"/>
                          <a:cs typeface="Arial" panose="020B0604020202020204" pitchFamily="34" charset="0"/>
                        </a:rPr>
                        <a:t>MtM</a:t>
                      </a:r>
                      <a:r>
                        <a:rPr lang="en-US" sz="1200" kern="1200" dirty="0" smtClean="0">
                          <a:solidFill>
                            <a:schemeClr val="tx1"/>
                          </a:solidFill>
                          <a:latin typeface="Arial" panose="020B0604020202020204" pitchFamily="34" charset="0"/>
                          <a:ea typeface="+mn-ea"/>
                          <a:cs typeface="Arial" panose="020B0604020202020204" pitchFamily="34" charset="0"/>
                        </a:rPr>
                        <a:t> portfolios for SHUSA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Client facilitation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pipeline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Mortgage servicing rights (SBNA)</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Equity Activity (SIS)</a:t>
                      </a:r>
                    </a:p>
                    <a:p>
                      <a:pPr marL="344488" marR="0" lvl="2" indent="-176213" algn="l" defTabSz="881063" rtl="0" eaLnBrk="1" fontAlgn="base" latinLnBrk="0" hangingPunct="1">
                        <a:lnSpc>
                          <a:spcPct val="100000"/>
                        </a:lnSpc>
                        <a:spcBef>
                          <a:spcPts val="240"/>
                        </a:spcBef>
                        <a:spcAft>
                          <a:spcPct val="0"/>
                        </a:spcAft>
                        <a:buClrTx/>
                        <a:buSzTx/>
                        <a:buFont typeface="Arial"/>
                        <a:buChar char="–"/>
                        <a:tabLst/>
                        <a:defRPr/>
                      </a:pPr>
                      <a:r>
                        <a:rPr lang="en-US" sz="1200" kern="1200" dirty="0" smtClean="0">
                          <a:solidFill>
                            <a:schemeClr val="tx1"/>
                          </a:solidFill>
                          <a:latin typeface="Arial" panose="020B0604020202020204" pitchFamily="34" charset="0"/>
                          <a:ea typeface="Arial Unicode MS" pitchFamily="34" charset="-128"/>
                          <a:cs typeface="Arial" panose="020B0604020202020204" pitchFamily="34" charset="0"/>
                        </a:rPr>
                        <a:t>Run off Portfolio (Puerto Rico)</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Group 6"/>
          <p:cNvGrpSpPr/>
          <p:nvPr/>
        </p:nvGrpSpPr>
        <p:grpSpPr>
          <a:xfrm>
            <a:off x="350611" y="72184"/>
            <a:ext cx="3297809" cy="189008"/>
            <a:chOff x="403281" y="164517"/>
            <a:chExt cx="3297809" cy="189008"/>
          </a:xfrm>
        </p:grpSpPr>
        <p:sp>
          <p:nvSpPr>
            <p:cNvPr id="8" name="Text Box 75"/>
            <p:cNvSpPr txBox="1">
              <a:spLocks noChangeArrowheads="1"/>
            </p:cNvSpPr>
            <p:nvPr/>
          </p:nvSpPr>
          <p:spPr bwMode="gray">
            <a:xfrm>
              <a:off x="636148" y="166688"/>
              <a:ext cx="3064942"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Metric selection</a:t>
              </a:r>
            </a:p>
          </p:txBody>
        </p:sp>
        <p:sp>
          <p:nvSpPr>
            <p:cNvPr id="12" name="Oval 11"/>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9216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3812615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30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nSpc>
                <a:spcPct val="100000"/>
              </a:lnSpc>
            </a:pPr>
            <a:endParaRPr lang="en-GB" dirty="0" smtClean="0">
              <a:solidFill>
                <a:schemeClr val="tx1"/>
              </a:solidFill>
              <a:latin typeface="Arial"/>
              <a:ea typeface="ＭＳ Ｐゴシック"/>
              <a:cs typeface="Arial"/>
              <a:sym typeface="Arial"/>
            </a:endParaRPr>
          </a:p>
        </p:txBody>
      </p:sp>
      <p:sp>
        <p:nvSpPr>
          <p:cNvPr id="5" name="Content Placeholder 4"/>
          <p:cNvSpPr>
            <a:spLocks noGrp="1"/>
          </p:cNvSpPr>
          <p:nvPr>
            <p:ph sz="quarter" idx="11"/>
          </p:nvPr>
        </p:nvSpPr>
        <p:spPr/>
        <p:txBody>
          <a:bodyPr/>
          <a:lstStyle/>
          <a:p>
            <a:r>
              <a:rPr lang="en-US" dirty="0"/>
              <a:t>Calibration: </a:t>
            </a:r>
            <a:r>
              <a:rPr lang="en-US" b="0" dirty="0" smtClean="0"/>
              <a:t>Mark-to-Market (</a:t>
            </a:r>
            <a:r>
              <a:rPr lang="en-US" b="0" dirty="0" err="1" smtClean="0"/>
              <a:t>MtM</a:t>
            </a:r>
            <a:r>
              <a:rPr lang="en-US" b="0" dirty="0" smtClean="0"/>
              <a:t>) Value at Risk (VaR)</a:t>
            </a:r>
            <a:endParaRPr lang="en-GB" b="0" dirty="0"/>
          </a:p>
        </p:txBody>
      </p:sp>
      <p:sp>
        <p:nvSpPr>
          <p:cNvPr id="34" name="Footnote"/>
          <p:cNvSpPr/>
          <p:nvPr/>
        </p:nvSpPr>
        <p:spPr bwMode="auto">
          <a:xfrm>
            <a:off x="360261" y="6141358"/>
            <a:ext cx="557653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pPr>
            <a:r>
              <a:rPr lang="en-US" sz="800" dirty="0">
                <a:latin typeface="Arial"/>
                <a:sym typeface="Arial"/>
              </a:rPr>
              <a:t>Source: </a:t>
            </a:r>
            <a:r>
              <a:rPr lang="en-US" sz="800" dirty="0" smtClean="0">
                <a:latin typeface="Arial"/>
                <a:sym typeface="Arial"/>
              </a:rPr>
              <a:t>“CVA and </a:t>
            </a:r>
            <a:r>
              <a:rPr lang="en-US" sz="800" dirty="0" err="1" smtClean="0">
                <a:latin typeface="Arial"/>
                <a:sym typeface="Arial"/>
              </a:rPr>
              <a:t>VaR</a:t>
            </a:r>
            <a:r>
              <a:rPr lang="en-US" sz="800" dirty="0" smtClean="0">
                <a:latin typeface="Arial"/>
                <a:sym typeface="Arial"/>
              </a:rPr>
              <a:t> metric.xlsx”</a:t>
            </a:r>
            <a:endParaRPr lang="en-US" sz="800" dirty="0">
              <a:latin typeface="Wingdings"/>
              <a:sym typeface="Arial"/>
            </a:endParaRPr>
          </a:p>
        </p:txBody>
      </p:sp>
      <p:sp>
        <p:nvSpPr>
          <p:cNvPr id="41" name="Content Placeholder 4"/>
          <p:cNvSpPr txBox="1">
            <a:spLocks/>
          </p:cNvSpPr>
          <p:nvPr/>
        </p:nvSpPr>
        <p:spPr>
          <a:xfrm>
            <a:off x="5673012" y="1935395"/>
            <a:ext cx="3518613" cy="4196632"/>
          </a:xfrm>
          <a:prstGeom prst="rect">
            <a:avLst/>
          </a:prstGeom>
        </p:spPr>
        <p:txBody>
          <a:bodyPr lIns="0" tIns="0" rIns="0" bIns="0"/>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The VaR is currently calculated by taking 2 years historical series of daily market data and using a level of confidence of 99% (worst between weighted and percentile)</a:t>
            </a:r>
          </a:p>
          <a:p>
            <a:pPr marL="171450" indent="-171450"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The </a:t>
            </a:r>
            <a:r>
              <a:rPr lang="en-US" sz="1100" dirty="0">
                <a:latin typeface="Arial" panose="020B0604020202020204" pitchFamily="34" charset="0"/>
                <a:ea typeface="Arial Unicode MS" pitchFamily="34" charset="-128"/>
                <a:cs typeface="Arial" panose="020B0604020202020204" pitchFamily="34" charset="0"/>
              </a:rPr>
              <a:t>amber trigger </a:t>
            </a:r>
            <a:r>
              <a:rPr lang="en-US" sz="1100" dirty="0" smtClean="0">
                <a:latin typeface="Arial" panose="020B0604020202020204" pitchFamily="34" charset="0"/>
                <a:ea typeface="Arial Unicode MS" pitchFamily="34" charset="-128"/>
                <a:cs typeface="Arial" panose="020B0604020202020204" pitchFamily="34" charset="0"/>
              </a:rPr>
              <a:t>and red limit for </a:t>
            </a:r>
            <a:r>
              <a:rPr lang="en-US" sz="1100" dirty="0">
                <a:latin typeface="Arial" panose="020B0604020202020204" pitchFamily="34" charset="0"/>
                <a:ea typeface="Arial Unicode MS" pitchFamily="34" charset="-128"/>
                <a:cs typeface="Arial" panose="020B0604020202020204" pitchFamily="34" charset="0"/>
              </a:rPr>
              <a:t>SHUSA </a:t>
            </a:r>
            <a:r>
              <a:rPr lang="en-US" sz="1100" dirty="0" err="1">
                <a:latin typeface="Arial" panose="020B0604020202020204" pitchFamily="34" charset="0"/>
                <a:ea typeface="Arial Unicode MS" pitchFamily="34" charset="-128"/>
                <a:cs typeface="Arial" panose="020B0604020202020204" pitchFamily="34" charset="0"/>
              </a:rPr>
              <a:t>MtM</a:t>
            </a:r>
            <a:r>
              <a:rPr lang="en-US" sz="1100" dirty="0">
                <a:latin typeface="Arial" panose="020B0604020202020204" pitchFamily="34" charset="0"/>
                <a:ea typeface="Arial Unicode MS" pitchFamily="34" charset="-128"/>
                <a:cs typeface="Arial" panose="020B0604020202020204" pitchFamily="34" charset="0"/>
              </a:rPr>
              <a:t> VaR is the sum of </a:t>
            </a:r>
            <a:r>
              <a:rPr lang="en-US" sz="1100" dirty="0" smtClean="0">
                <a:latin typeface="Arial" panose="020B0604020202020204" pitchFamily="34" charset="0"/>
                <a:ea typeface="Arial Unicode MS" pitchFamily="34" charset="-128"/>
                <a:cs typeface="Arial" panose="020B0604020202020204" pitchFamily="34" charset="0"/>
              </a:rPr>
              <a:t>VaR </a:t>
            </a:r>
            <a:r>
              <a:rPr lang="en-US" sz="1100" dirty="0">
                <a:latin typeface="Arial" panose="020B0604020202020204" pitchFamily="34" charset="0"/>
                <a:ea typeface="Arial Unicode MS" pitchFamily="34" charset="-128"/>
                <a:cs typeface="Arial" panose="020B0604020202020204" pitchFamily="34" charset="0"/>
              </a:rPr>
              <a:t>limits for each </a:t>
            </a:r>
            <a:r>
              <a:rPr lang="en-US" sz="1100" dirty="0" smtClean="0">
                <a:latin typeface="Arial" panose="020B0604020202020204" pitchFamily="34" charset="0"/>
                <a:ea typeface="Arial Unicode MS" pitchFamily="34" charset="-128"/>
                <a:cs typeface="Arial" panose="020B0604020202020204" pitchFamily="34" charset="0"/>
              </a:rPr>
              <a:t>entity set </a:t>
            </a:r>
            <a:r>
              <a:rPr lang="en-US" sz="1100" dirty="0">
                <a:latin typeface="Arial" panose="020B0604020202020204" pitchFamily="34" charset="0"/>
                <a:ea typeface="Arial Unicode MS" pitchFamily="34" charset="-128"/>
                <a:cs typeface="Arial" panose="020B0604020202020204" pitchFamily="34" charset="0"/>
              </a:rPr>
              <a:t>by </a:t>
            </a:r>
            <a:r>
              <a:rPr lang="en-US" sz="1100" dirty="0" smtClean="0">
                <a:latin typeface="Arial" panose="020B0604020202020204" pitchFamily="34" charset="0"/>
                <a:ea typeface="Arial Unicode MS" pitchFamily="34" charset="-128"/>
                <a:cs typeface="Arial" panose="020B0604020202020204" pitchFamily="34" charset="0"/>
              </a:rPr>
              <a:t>management</a:t>
            </a:r>
            <a:endParaRPr lang="en-US" sz="1100" dirty="0">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It assumes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that </a:t>
            </a:r>
            <a:r>
              <a:rPr lang="en-US" sz="1100" dirty="0">
                <a:solidFill>
                  <a:schemeClr val="tx1"/>
                </a:solidFill>
                <a:latin typeface="Arial" panose="020B0604020202020204" pitchFamily="34" charset="0"/>
                <a:ea typeface="Arial Unicode MS" pitchFamily="34" charset="-128"/>
                <a:cs typeface="Arial" panose="020B0604020202020204" pitchFamily="34" charset="0"/>
              </a:rPr>
              <a:t>limits for portfolio are additive, i.e. there is no risk diversification across portfolios</a:t>
            </a: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The limits for each entity are aggregated from portfolio level, set by the business units</a:t>
            </a:r>
          </a:p>
          <a:p>
            <a:pPr marL="171450" lvl="1" indent="-171450"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Additional buffer is applied to both the amber trigger and red limit after the aggregation of entity limits</a:t>
            </a:r>
            <a:endParaRPr lang="en-US" sz="1100" dirty="0">
              <a:latin typeface="Arial" panose="020B0604020202020204" pitchFamily="34" charset="0"/>
              <a:ea typeface="Arial Unicode MS" pitchFamily="34" charset="-128"/>
              <a:cs typeface="Arial" panose="020B0604020202020204" pitchFamily="34" charset="0"/>
            </a:endParaRPr>
          </a:p>
          <a:p>
            <a:pPr marL="171450" lvl="1" indent="-171450" defTabSz="979488">
              <a:lnSpc>
                <a:spcPct val="100000"/>
              </a:lnSpc>
              <a:buFont typeface="Arial" panose="020B0604020202020204" pitchFamily="34" charset="0"/>
              <a:buChar char="•"/>
            </a:pPr>
            <a:r>
              <a:rPr lang="en-US" sz="1100" dirty="0">
                <a:latin typeface="Arial" panose="020B0604020202020204" pitchFamily="34" charset="0"/>
                <a:ea typeface="Arial Unicode MS" pitchFamily="34" charset="-128"/>
                <a:cs typeface="Arial" panose="020B0604020202020204" pitchFamily="34" charset="0"/>
              </a:rPr>
              <a:t>Management chose to add a buffer for the following </a:t>
            </a:r>
            <a:r>
              <a:rPr lang="en-US" sz="1100" dirty="0" smtClean="0">
                <a:latin typeface="Arial" panose="020B0604020202020204" pitchFamily="34" charset="0"/>
                <a:ea typeface="Arial Unicode MS" pitchFamily="34" charset="-128"/>
                <a:cs typeface="Arial" panose="020B0604020202020204" pitchFamily="34" charset="0"/>
              </a:rPr>
              <a:t>reasons</a:t>
            </a:r>
            <a:endParaRPr lang="en-US" sz="1100" dirty="0">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The </a:t>
            </a:r>
            <a:r>
              <a:rPr lang="en-US" sz="1100" dirty="0" err="1">
                <a:solidFill>
                  <a:schemeClr val="tx1"/>
                </a:solidFill>
                <a:latin typeface="Arial" panose="020B0604020202020204" pitchFamily="34" charset="0"/>
                <a:ea typeface="Arial Unicode MS" pitchFamily="34" charset="-128"/>
                <a:cs typeface="Arial" panose="020B0604020202020204" pitchFamily="34" charset="0"/>
              </a:rPr>
              <a:t>VaR</a:t>
            </a:r>
            <a:r>
              <a:rPr lang="en-US" sz="1100" dirty="0">
                <a:solidFill>
                  <a:schemeClr val="tx1"/>
                </a:solidFill>
                <a:latin typeface="Arial" panose="020B0604020202020204" pitchFamily="34" charset="0"/>
                <a:ea typeface="Arial Unicode MS" pitchFamily="34" charset="-128"/>
                <a:cs typeface="Arial" panose="020B0604020202020204" pitchFamily="34" charset="0"/>
              </a:rPr>
              <a:t> position may grow with new risk </a:t>
            </a:r>
            <a:r>
              <a:rPr lang="en-US" sz="1100" dirty="0" smtClean="0">
                <a:solidFill>
                  <a:schemeClr val="tx1"/>
                </a:solidFill>
                <a:latin typeface="Arial" panose="020B0604020202020204" pitchFamily="34" charset="0"/>
                <a:ea typeface="Arial Unicode MS" pitchFamily="34" charset="-128"/>
                <a:cs typeface="Arial" panose="020B0604020202020204" pitchFamily="34" charset="0"/>
              </a:rPr>
              <a:t>balance limits</a:t>
            </a:r>
            <a:endParaRPr lang="en-US" sz="1100" dirty="0">
              <a:solidFill>
                <a:schemeClr val="tx1"/>
              </a:solidFill>
              <a:latin typeface="Arial" panose="020B0604020202020204" pitchFamily="34" charset="0"/>
              <a:ea typeface="Arial Unicode MS" pitchFamily="34" charset="-128"/>
              <a:cs typeface="Arial" panose="020B0604020202020204" pitchFamily="34" charset="0"/>
            </a:endParaRPr>
          </a:p>
          <a:p>
            <a:pPr marL="344488" lvl="2" indent="-176213" defTabSz="881063">
              <a:lnSpc>
                <a:spcPct val="100000"/>
              </a:lnSpc>
              <a:spcBef>
                <a:spcPts val="240"/>
              </a:spcBef>
              <a:buClrTx/>
              <a:buFont typeface="Arial"/>
              <a:buChar char="–"/>
              <a:defRPr/>
            </a:pPr>
            <a:r>
              <a:rPr lang="en-US" sz="1100" dirty="0">
                <a:solidFill>
                  <a:schemeClr val="tx1"/>
                </a:solidFill>
                <a:latin typeface="Arial" panose="020B0604020202020204" pitchFamily="34" charset="0"/>
                <a:ea typeface="Arial Unicode MS" pitchFamily="34" charset="-128"/>
                <a:cs typeface="Arial" panose="020B0604020202020204" pitchFamily="34" charset="0"/>
              </a:rPr>
              <a:t>Increased market volatility may elevate the </a:t>
            </a:r>
            <a:r>
              <a:rPr lang="en-US" sz="1100" dirty="0" err="1">
                <a:solidFill>
                  <a:schemeClr val="tx1"/>
                </a:solidFill>
                <a:latin typeface="Arial" panose="020B0604020202020204" pitchFamily="34" charset="0"/>
                <a:ea typeface="Arial Unicode MS" pitchFamily="34" charset="-128"/>
                <a:cs typeface="Arial" panose="020B0604020202020204" pitchFamily="34" charset="0"/>
              </a:rPr>
              <a:t>VaR</a:t>
            </a:r>
            <a:r>
              <a:rPr lang="en-US" sz="1100" dirty="0">
                <a:solidFill>
                  <a:schemeClr val="tx1"/>
                </a:solidFill>
                <a:latin typeface="Arial" panose="020B0604020202020204" pitchFamily="34" charset="0"/>
                <a:ea typeface="Arial Unicode MS" pitchFamily="34" charset="-128"/>
                <a:cs typeface="Arial" panose="020B0604020202020204" pitchFamily="34" charset="0"/>
              </a:rPr>
              <a:t> metric even it the position does not change</a:t>
            </a:r>
          </a:p>
          <a:p>
            <a:pPr marL="168275" indent="-168275" defTabSz="979488">
              <a:lnSpc>
                <a:spcPct val="100000"/>
              </a:lnSpc>
              <a:buFont typeface="Arial" panose="020B0604020202020204" pitchFamily="34" charset="0"/>
              <a:buChar char="•"/>
            </a:pPr>
            <a:r>
              <a:rPr lang="en-US" sz="1100" dirty="0" smtClean="0">
                <a:latin typeface="Arial" panose="020B0604020202020204" pitchFamily="34" charset="0"/>
                <a:ea typeface="Arial Unicode MS" pitchFamily="34" charset="-128"/>
                <a:cs typeface="Arial" panose="020B0604020202020204" pitchFamily="34" charset="0"/>
              </a:rPr>
              <a:t>This metric does not include SC </a:t>
            </a:r>
            <a:r>
              <a:rPr lang="en-US" sz="1100" dirty="0" err="1" smtClean="0">
                <a:latin typeface="Arial" panose="020B0604020202020204" pitchFamily="34" charset="0"/>
                <a:ea typeface="Arial Unicode MS" pitchFamily="34" charset="-128"/>
                <a:cs typeface="Arial" panose="020B0604020202020204" pitchFamily="34" charset="0"/>
              </a:rPr>
              <a:t>VaR</a:t>
            </a:r>
            <a:r>
              <a:rPr lang="en-US" sz="1100" dirty="0">
                <a:latin typeface="Arial" panose="020B0604020202020204" pitchFamily="34" charset="0"/>
                <a:ea typeface="Arial Unicode MS" pitchFamily="34" charset="-128"/>
                <a:cs typeface="Arial" panose="020B0604020202020204" pitchFamily="34" charset="0"/>
              </a:rPr>
              <a:t>, as </a:t>
            </a:r>
            <a:r>
              <a:rPr lang="en-US" sz="1100" dirty="0" smtClean="0">
                <a:latin typeface="Arial" panose="020B0604020202020204" pitchFamily="34" charset="0"/>
                <a:ea typeface="Arial Unicode MS" pitchFamily="34" charset="-128"/>
                <a:cs typeface="Arial" panose="020B0604020202020204" pitchFamily="34" charset="0"/>
              </a:rPr>
              <a:t>SC received </a:t>
            </a:r>
            <a:r>
              <a:rPr lang="en-US" sz="1100" dirty="0">
                <a:latin typeface="Arial" panose="020B0604020202020204" pitchFamily="34" charset="0"/>
                <a:ea typeface="Arial Unicode MS" pitchFamily="34" charset="-128"/>
                <a:cs typeface="Arial" panose="020B0604020202020204" pitchFamily="34" charset="0"/>
              </a:rPr>
              <a:t>hedge accounting treatment in recent </a:t>
            </a:r>
            <a:r>
              <a:rPr lang="en-US" sz="1100" dirty="0" smtClean="0">
                <a:latin typeface="Arial" panose="020B0604020202020204" pitchFamily="34" charset="0"/>
                <a:ea typeface="Arial Unicode MS" pitchFamily="34" charset="-128"/>
                <a:cs typeface="Arial" panose="020B0604020202020204" pitchFamily="34" charset="0"/>
              </a:rPr>
              <a:t>hedges and will continue to monitor its </a:t>
            </a:r>
            <a:r>
              <a:rPr lang="en-US" sz="1100" dirty="0" err="1" smtClean="0">
                <a:latin typeface="Arial" panose="020B0604020202020204" pitchFamily="34" charset="0"/>
                <a:ea typeface="Arial Unicode MS" pitchFamily="34" charset="-128"/>
                <a:cs typeface="Arial" panose="020B0604020202020204" pitchFamily="34" charset="0"/>
              </a:rPr>
              <a:t>VaR</a:t>
            </a:r>
            <a:r>
              <a:rPr lang="en-US" sz="1100" dirty="0" smtClean="0">
                <a:latin typeface="Arial" panose="020B0604020202020204" pitchFamily="34" charset="0"/>
                <a:ea typeface="Arial Unicode MS" pitchFamily="34" charset="-128"/>
                <a:cs typeface="Arial" panose="020B0604020202020204" pitchFamily="34" charset="0"/>
              </a:rPr>
              <a:t> as a reporting metric</a:t>
            </a:r>
            <a:endParaRPr lang="en-US" sz="1100" dirty="0">
              <a:latin typeface="Arial" panose="020B0604020202020204" pitchFamily="34" charset="0"/>
              <a:ea typeface="Arial Unicode MS" pitchFamily="34" charset="-128"/>
              <a:cs typeface="Arial" panose="020B0604020202020204" pitchFamily="34" charset="0"/>
            </a:endParaRPr>
          </a:p>
        </p:txBody>
      </p:sp>
      <p:sp>
        <p:nvSpPr>
          <p:cNvPr id="36" name="Rectangle 35"/>
          <p:cNvSpPr/>
          <p:nvPr/>
        </p:nvSpPr>
        <p:spPr bwMode="auto">
          <a:xfrm>
            <a:off x="3030693" y="2795302"/>
            <a:ext cx="642257" cy="263511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$7M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37" name="Rectangle 36"/>
          <p:cNvSpPr/>
          <p:nvPr/>
        </p:nvSpPr>
        <p:spPr bwMode="auto">
          <a:xfrm>
            <a:off x="3037200" y="1976697"/>
            <a:ext cx="642257" cy="333219"/>
          </a:xfrm>
          <a:prstGeom prst="rect">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$0.55M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38" name="TextBox 37"/>
          <p:cNvSpPr txBox="1"/>
          <p:nvPr/>
        </p:nvSpPr>
        <p:spPr>
          <a:xfrm>
            <a:off x="1336714" y="4304103"/>
            <a:ext cx="546155" cy="153888"/>
          </a:xfrm>
          <a:prstGeom prst="rect">
            <a:avLst/>
          </a:prstGeom>
          <a:noFill/>
        </p:spPr>
        <p:txBody>
          <a:bodyPr wrap="square" lIns="0" tIns="0" rIns="0" bIns="0" rtlCol="0">
            <a:spAutoFit/>
          </a:bodyPr>
          <a:lstStyle/>
          <a:p>
            <a:pPr algn="l">
              <a:lnSpc>
                <a:spcPct val="100000"/>
              </a:lnSpc>
            </a:pPr>
            <a:r>
              <a:rPr lang="en-US" dirty="0" smtClean="0"/>
              <a:t>SBNA</a:t>
            </a:r>
            <a:endParaRPr lang="en-US" dirty="0"/>
          </a:p>
        </p:txBody>
      </p:sp>
      <p:sp>
        <p:nvSpPr>
          <p:cNvPr id="39" name="TextBox 38"/>
          <p:cNvSpPr txBox="1"/>
          <p:nvPr/>
        </p:nvSpPr>
        <p:spPr>
          <a:xfrm>
            <a:off x="1336714" y="3076425"/>
            <a:ext cx="531508" cy="153888"/>
          </a:xfrm>
          <a:prstGeom prst="rect">
            <a:avLst/>
          </a:prstGeom>
          <a:noFill/>
        </p:spPr>
        <p:txBody>
          <a:bodyPr wrap="square" lIns="0" tIns="0" rIns="0" bIns="0" rtlCol="0">
            <a:spAutoFit/>
          </a:bodyPr>
          <a:lstStyle/>
          <a:p>
            <a:pPr algn="l">
              <a:lnSpc>
                <a:spcPct val="100000"/>
              </a:lnSpc>
            </a:pPr>
            <a:r>
              <a:rPr lang="en-US" dirty="0" smtClean="0"/>
              <a:t>SIS</a:t>
            </a:r>
            <a:endParaRPr lang="en-US" dirty="0"/>
          </a:p>
        </p:txBody>
      </p:sp>
      <p:sp>
        <p:nvSpPr>
          <p:cNvPr id="40" name="TextBox 39"/>
          <p:cNvSpPr txBox="1"/>
          <p:nvPr/>
        </p:nvSpPr>
        <p:spPr>
          <a:xfrm>
            <a:off x="1336714" y="2902882"/>
            <a:ext cx="770131" cy="153888"/>
          </a:xfrm>
          <a:prstGeom prst="rect">
            <a:avLst/>
          </a:prstGeom>
          <a:noFill/>
        </p:spPr>
        <p:txBody>
          <a:bodyPr wrap="square" lIns="0" tIns="0" rIns="0" bIns="0" rtlCol="0">
            <a:spAutoFit/>
          </a:bodyPr>
          <a:lstStyle/>
          <a:p>
            <a:pPr algn="l">
              <a:lnSpc>
                <a:spcPct val="100000"/>
              </a:lnSpc>
            </a:pPr>
            <a:r>
              <a:rPr lang="en-US" dirty="0" smtClean="0"/>
              <a:t>BSPR</a:t>
            </a:r>
            <a:endParaRPr lang="en-US" dirty="0"/>
          </a:p>
        </p:txBody>
      </p:sp>
      <p:sp>
        <p:nvSpPr>
          <p:cNvPr id="64" name="TextBox 63"/>
          <p:cNvSpPr txBox="1"/>
          <p:nvPr/>
        </p:nvSpPr>
        <p:spPr>
          <a:xfrm>
            <a:off x="361795" y="5495641"/>
            <a:ext cx="1114136" cy="461665"/>
          </a:xfrm>
          <a:prstGeom prst="rect">
            <a:avLst/>
          </a:prstGeom>
          <a:noFill/>
        </p:spPr>
        <p:txBody>
          <a:bodyPr wrap="square" lIns="0" tIns="0" rIns="0" bIns="0" rtlCol="0">
            <a:spAutoFit/>
          </a:bodyPr>
          <a:lstStyle/>
          <a:p>
            <a:pPr>
              <a:lnSpc>
                <a:spcPct val="100000"/>
              </a:lnSpc>
            </a:pPr>
            <a:r>
              <a:rPr lang="en-US" b="1" dirty="0" smtClean="0">
                <a:solidFill>
                  <a:srgbClr val="FFC000"/>
                </a:solidFill>
              </a:rPr>
              <a:t>SHUSA</a:t>
            </a:r>
          </a:p>
          <a:p>
            <a:pPr>
              <a:lnSpc>
                <a:spcPct val="100000"/>
              </a:lnSpc>
            </a:pPr>
            <a:r>
              <a:rPr lang="en-US" b="1" dirty="0" smtClean="0">
                <a:solidFill>
                  <a:srgbClr val="FFC000"/>
                </a:solidFill>
              </a:rPr>
              <a:t>Amber trigger</a:t>
            </a:r>
          </a:p>
          <a:p>
            <a:pPr>
              <a:lnSpc>
                <a:spcPct val="100000"/>
              </a:lnSpc>
            </a:pPr>
            <a:r>
              <a:rPr lang="en-US" b="1" dirty="0" smtClean="0">
                <a:solidFill>
                  <a:srgbClr val="FFC000"/>
                </a:solidFill>
              </a:rPr>
              <a:t>$7M</a:t>
            </a:r>
            <a:endParaRPr lang="en-US" b="1" dirty="0">
              <a:solidFill>
                <a:srgbClr val="FFC000"/>
              </a:solidFill>
            </a:endParaRPr>
          </a:p>
        </p:txBody>
      </p:sp>
      <p:sp>
        <p:nvSpPr>
          <p:cNvPr id="65" name="TextBox 64"/>
          <p:cNvSpPr txBox="1"/>
          <p:nvPr/>
        </p:nvSpPr>
        <p:spPr>
          <a:xfrm>
            <a:off x="2807623" y="5495641"/>
            <a:ext cx="1114136" cy="461665"/>
          </a:xfrm>
          <a:prstGeom prst="rect">
            <a:avLst/>
          </a:prstGeom>
          <a:noFill/>
        </p:spPr>
        <p:txBody>
          <a:bodyPr wrap="square" lIns="0" tIns="0" rIns="0" bIns="0" rtlCol="0">
            <a:spAutoFit/>
          </a:bodyPr>
          <a:lstStyle/>
          <a:p>
            <a:pPr>
              <a:lnSpc>
                <a:spcPct val="100000"/>
              </a:lnSpc>
            </a:pPr>
            <a:r>
              <a:rPr lang="en-US" b="1" dirty="0" smtClean="0">
                <a:solidFill>
                  <a:srgbClr val="FF0000"/>
                </a:solidFill>
              </a:rPr>
              <a:t>SHUSA </a:t>
            </a:r>
          </a:p>
          <a:p>
            <a:pPr>
              <a:lnSpc>
                <a:spcPct val="100000"/>
              </a:lnSpc>
            </a:pPr>
            <a:r>
              <a:rPr lang="en-US" b="1" dirty="0" smtClean="0">
                <a:solidFill>
                  <a:srgbClr val="FF0000"/>
                </a:solidFill>
              </a:rPr>
              <a:t>Red limit</a:t>
            </a:r>
          </a:p>
          <a:p>
            <a:pPr>
              <a:lnSpc>
                <a:spcPct val="100000"/>
              </a:lnSpc>
            </a:pPr>
            <a:r>
              <a:rPr lang="en-US" b="1" dirty="0" smtClean="0">
                <a:solidFill>
                  <a:srgbClr val="FF0000"/>
                </a:solidFill>
              </a:rPr>
              <a:t>$9M</a:t>
            </a:r>
            <a:endParaRPr lang="en-US" b="1" dirty="0">
              <a:solidFill>
                <a:srgbClr val="FF0000"/>
              </a:solidFill>
            </a:endParaRPr>
          </a:p>
        </p:txBody>
      </p:sp>
      <p:sp>
        <p:nvSpPr>
          <p:cNvPr id="75" name="TextBox 74"/>
          <p:cNvSpPr txBox="1"/>
          <p:nvPr/>
        </p:nvSpPr>
        <p:spPr>
          <a:xfrm>
            <a:off x="3037200" y="1758993"/>
            <a:ext cx="642257" cy="169277"/>
          </a:xfrm>
          <a:prstGeom prst="rect">
            <a:avLst/>
          </a:prstGeom>
          <a:noFill/>
        </p:spPr>
        <p:txBody>
          <a:bodyPr wrap="square" lIns="0" tIns="0" rIns="0" bIns="0" rtlCol="0">
            <a:spAutoFit/>
          </a:bodyPr>
          <a:lstStyle/>
          <a:p>
            <a:pPr>
              <a:lnSpc>
                <a:spcPct val="100000"/>
              </a:lnSpc>
            </a:pPr>
            <a:r>
              <a:rPr lang="en-US" sz="1100" b="1" dirty="0" smtClean="0">
                <a:solidFill>
                  <a:schemeClr val="accent1"/>
                </a:solidFill>
              </a:rPr>
              <a:t>Red limit </a:t>
            </a:r>
          </a:p>
        </p:txBody>
      </p:sp>
      <p:cxnSp>
        <p:nvCxnSpPr>
          <p:cNvPr id="76" name="Straight Connector 75"/>
          <p:cNvCxnSpPr/>
          <p:nvPr/>
        </p:nvCxnSpPr>
        <p:spPr bwMode="auto">
          <a:xfrm>
            <a:off x="360261" y="5430419"/>
            <a:ext cx="4555293"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4" name="Rectangle 43"/>
          <p:cNvSpPr/>
          <p:nvPr/>
        </p:nvSpPr>
        <p:spPr bwMode="auto">
          <a:xfrm>
            <a:off x="3037200" y="2343695"/>
            <a:ext cx="642257" cy="64008"/>
          </a:xfrm>
          <a:prstGeom prst="rect">
            <a:avLst/>
          </a:prstGeom>
          <a:solidFill>
            <a:srgbClr val="A6E2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$0.19M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47" name="TextBox 46"/>
          <p:cNvSpPr txBox="1"/>
          <p:nvPr/>
        </p:nvSpPr>
        <p:spPr>
          <a:xfrm>
            <a:off x="3746279" y="2066362"/>
            <a:ext cx="1113409" cy="153888"/>
          </a:xfrm>
          <a:prstGeom prst="rect">
            <a:avLst/>
          </a:prstGeom>
          <a:noFill/>
          <a:ln>
            <a:noFill/>
          </a:ln>
        </p:spPr>
        <p:txBody>
          <a:bodyPr wrap="square" lIns="0" tIns="0" rIns="0" bIns="0" rtlCol="0">
            <a:spAutoFit/>
          </a:bodyPr>
          <a:lstStyle/>
          <a:p>
            <a:pPr algn="l">
              <a:lnSpc>
                <a:spcPct val="100000"/>
              </a:lnSpc>
            </a:pPr>
            <a:r>
              <a:rPr lang="en-US" dirty="0" smtClean="0"/>
              <a:t>SHUSA red buffer</a:t>
            </a:r>
            <a:endParaRPr lang="en-US" dirty="0"/>
          </a:p>
        </p:txBody>
      </p:sp>
      <p:sp>
        <p:nvSpPr>
          <p:cNvPr id="48" name="Rectangle 47"/>
          <p:cNvSpPr/>
          <p:nvPr/>
        </p:nvSpPr>
        <p:spPr bwMode="auto">
          <a:xfrm>
            <a:off x="602140" y="3331676"/>
            <a:ext cx="642257" cy="2098743"/>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ea typeface="ＭＳ Ｐゴシック" pitchFamily="-112" charset="-128"/>
                <a:cs typeface="ＭＳ Ｐゴシック" pitchFamily="-112" charset="-128"/>
              </a:rPr>
              <a:t>$5.4M</a:t>
            </a:r>
            <a:endParaRPr kumimoji="0" lang="en-US" b="0" i="0" u="none" strike="noStrike" cap="none" normalizeH="0" baseline="0" dirty="0">
              <a:ln>
                <a:noFill/>
              </a:ln>
              <a:solidFill>
                <a:schemeClr val="bg1"/>
              </a:solidFill>
              <a:effectLst/>
              <a:ea typeface="ＭＳ Ｐゴシック" pitchFamily="-112" charset="-128"/>
              <a:cs typeface="ＭＳ Ｐゴシック" pitchFamily="-112" charset="-128"/>
            </a:endParaRPr>
          </a:p>
        </p:txBody>
      </p:sp>
      <p:sp>
        <p:nvSpPr>
          <p:cNvPr id="49" name="Rectangle 48"/>
          <p:cNvSpPr/>
          <p:nvPr/>
        </p:nvSpPr>
        <p:spPr bwMode="auto">
          <a:xfrm>
            <a:off x="608647" y="3012924"/>
            <a:ext cx="642257" cy="280891"/>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$1M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0" name="Rectangle 49"/>
          <p:cNvSpPr/>
          <p:nvPr/>
        </p:nvSpPr>
        <p:spPr bwMode="auto">
          <a:xfrm>
            <a:off x="608647" y="2929041"/>
            <a:ext cx="642257" cy="46023"/>
          </a:xfrm>
          <a:prstGeom prst="rect">
            <a:avLst/>
          </a:prstGeom>
          <a:solidFill>
            <a:srgbClr val="A6E2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$0.15M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51" name="Rectangle 50"/>
          <p:cNvSpPr/>
          <p:nvPr/>
        </p:nvSpPr>
        <p:spPr bwMode="auto">
          <a:xfrm>
            <a:off x="608647" y="2799741"/>
            <a:ext cx="642257" cy="91440"/>
          </a:xfrm>
          <a:prstGeom prst="rect">
            <a:avLst/>
          </a:prstGeom>
          <a:solidFill>
            <a:srgbClr val="FFC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ea typeface="ＭＳ Ｐゴシック" pitchFamily="-112" charset="-128"/>
                <a:cs typeface="ＭＳ Ｐゴシック" pitchFamily="-112" charset="-128"/>
              </a:rPr>
              <a:t>$0.45M</a:t>
            </a:r>
            <a:endParaRPr kumimoji="0" lang="en-US"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53" name="TextBox 52"/>
          <p:cNvSpPr txBox="1"/>
          <p:nvPr/>
        </p:nvSpPr>
        <p:spPr>
          <a:xfrm>
            <a:off x="1336714" y="2770955"/>
            <a:ext cx="1292303" cy="153888"/>
          </a:xfrm>
          <a:prstGeom prst="rect">
            <a:avLst/>
          </a:prstGeom>
          <a:noFill/>
          <a:ln>
            <a:noFill/>
          </a:ln>
        </p:spPr>
        <p:txBody>
          <a:bodyPr wrap="square" lIns="0" tIns="0" rIns="0" bIns="0" rtlCol="0">
            <a:spAutoFit/>
          </a:bodyPr>
          <a:lstStyle/>
          <a:p>
            <a:pPr algn="l">
              <a:lnSpc>
                <a:spcPct val="100000"/>
              </a:lnSpc>
            </a:pPr>
            <a:r>
              <a:rPr lang="en-US" dirty="0" err="1" smtClean="0"/>
              <a:t>SHUSA</a:t>
            </a:r>
            <a:r>
              <a:rPr lang="en-US" dirty="0" smtClean="0"/>
              <a:t> amber buffer</a:t>
            </a:r>
            <a:endParaRPr lang="en-US" dirty="0"/>
          </a:p>
        </p:txBody>
      </p:sp>
      <p:sp>
        <p:nvSpPr>
          <p:cNvPr id="54" name="TextBox 53"/>
          <p:cNvSpPr txBox="1"/>
          <p:nvPr/>
        </p:nvSpPr>
        <p:spPr>
          <a:xfrm>
            <a:off x="3746279" y="4035917"/>
            <a:ext cx="546155" cy="153888"/>
          </a:xfrm>
          <a:prstGeom prst="rect">
            <a:avLst/>
          </a:prstGeom>
          <a:noFill/>
        </p:spPr>
        <p:txBody>
          <a:bodyPr wrap="square" lIns="0" tIns="0" rIns="0" bIns="0" rtlCol="0">
            <a:spAutoFit/>
          </a:bodyPr>
          <a:lstStyle/>
          <a:p>
            <a:pPr algn="l">
              <a:lnSpc>
                <a:spcPct val="100000"/>
              </a:lnSpc>
            </a:pPr>
            <a:r>
              <a:rPr lang="en-US" dirty="0" smtClean="0"/>
              <a:t>SBNA</a:t>
            </a:r>
            <a:endParaRPr lang="en-US" dirty="0"/>
          </a:p>
        </p:txBody>
      </p:sp>
      <p:sp>
        <p:nvSpPr>
          <p:cNvPr id="55" name="Rectangle 54"/>
          <p:cNvSpPr/>
          <p:nvPr/>
        </p:nvSpPr>
        <p:spPr bwMode="auto">
          <a:xfrm>
            <a:off x="3037200" y="2441482"/>
            <a:ext cx="642257" cy="32004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smtClean="0">
                <a:ea typeface="ＭＳ Ｐゴシック" pitchFamily="-112" charset="-128"/>
                <a:cs typeface="ＭＳ Ｐゴシック" pitchFamily="-112" charset="-128"/>
              </a:rPr>
              <a:t>$1.25M</a:t>
            </a:r>
            <a:endParaRPr kumimoji="0" lang="en-US" b="0" i="0" u="none" strike="noStrike" cap="none" normalizeH="0" baseline="0" dirty="0">
              <a:ln>
                <a:noFill/>
              </a:ln>
              <a:solidFill>
                <a:schemeClr val="tx1"/>
              </a:solidFill>
              <a:effectLst/>
              <a:ea typeface="ＭＳ Ｐゴシック" pitchFamily="-112" charset="-128"/>
              <a:cs typeface="ＭＳ Ｐゴシック" pitchFamily="-112" charset="-128"/>
            </a:endParaRPr>
          </a:p>
        </p:txBody>
      </p:sp>
      <p:sp>
        <p:nvSpPr>
          <p:cNvPr id="56" name="TextBox 55"/>
          <p:cNvSpPr txBox="1"/>
          <p:nvPr/>
        </p:nvSpPr>
        <p:spPr>
          <a:xfrm>
            <a:off x="3746279" y="2524558"/>
            <a:ext cx="531508" cy="153888"/>
          </a:xfrm>
          <a:prstGeom prst="rect">
            <a:avLst/>
          </a:prstGeom>
          <a:noFill/>
        </p:spPr>
        <p:txBody>
          <a:bodyPr wrap="square" lIns="0" tIns="0" rIns="0" bIns="0" rtlCol="0">
            <a:spAutoFit/>
          </a:bodyPr>
          <a:lstStyle/>
          <a:p>
            <a:pPr algn="l">
              <a:lnSpc>
                <a:spcPct val="100000"/>
              </a:lnSpc>
            </a:pPr>
            <a:r>
              <a:rPr lang="en-US" dirty="0" smtClean="0"/>
              <a:t>SIS</a:t>
            </a:r>
            <a:endParaRPr lang="en-US" dirty="0"/>
          </a:p>
        </p:txBody>
      </p:sp>
      <p:sp>
        <p:nvSpPr>
          <p:cNvPr id="57" name="TextBox 56"/>
          <p:cNvSpPr txBox="1"/>
          <p:nvPr/>
        </p:nvSpPr>
        <p:spPr>
          <a:xfrm>
            <a:off x="3746279" y="2298755"/>
            <a:ext cx="578611" cy="153888"/>
          </a:xfrm>
          <a:prstGeom prst="rect">
            <a:avLst/>
          </a:prstGeom>
          <a:noFill/>
        </p:spPr>
        <p:txBody>
          <a:bodyPr wrap="square" lIns="0" tIns="0" rIns="0" bIns="0" rtlCol="0">
            <a:spAutoFit/>
          </a:bodyPr>
          <a:lstStyle/>
          <a:p>
            <a:pPr algn="l">
              <a:lnSpc>
                <a:spcPct val="100000"/>
              </a:lnSpc>
            </a:pPr>
            <a:r>
              <a:rPr lang="en-US" dirty="0" smtClean="0"/>
              <a:t>BSPR</a:t>
            </a:r>
            <a:endParaRPr lang="en-US" dirty="0"/>
          </a:p>
        </p:txBody>
      </p:sp>
      <p:sp>
        <p:nvSpPr>
          <p:cNvPr id="59" name="TextBox 58"/>
          <p:cNvSpPr txBox="1"/>
          <p:nvPr/>
        </p:nvSpPr>
        <p:spPr>
          <a:xfrm>
            <a:off x="602140" y="2380262"/>
            <a:ext cx="642257" cy="338554"/>
          </a:xfrm>
          <a:prstGeom prst="rect">
            <a:avLst/>
          </a:prstGeom>
          <a:noFill/>
          <a:ln>
            <a:noFill/>
          </a:ln>
        </p:spPr>
        <p:txBody>
          <a:bodyPr wrap="square" lIns="0" tIns="0" rIns="0" bIns="0" rtlCol="0">
            <a:spAutoFit/>
          </a:bodyPr>
          <a:lstStyle>
            <a:defPPr>
              <a:defRPr lang="en-GB"/>
            </a:defPPr>
            <a:lvl1pPr algn="l">
              <a:lnSpc>
                <a:spcPct val="100000"/>
              </a:lnSpc>
            </a:lvl1pPr>
          </a:lstStyle>
          <a:p>
            <a:pPr algn="ctr"/>
            <a:r>
              <a:rPr lang="en-US" sz="1100" b="1" dirty="0">
                <a:solidFill>
                  <a:srgbClr val="FFC000"/>
                </a:solidFill>
              </a:rPr>
              <a:t>Amber </a:t>
            </a:r>
          </a:p>
          <a:p>
            <a:pPr algn="ctr"/>
            <a:r>
              <a:rPr lang="en-US" sz="1100" b="1" dirty="0" smtClean="0">
                <a:solidFill>
                  <a:srgbClr val="FFC000"/>
                </a:solidFill>
              </a:rPr>
              <a:t>trigger</a:t>
            </a:r>
            <a:endParaRPr lang="en-US" sz="1100" b="1" dirty="0">
              <a:solidFill>
                <a:srgbClr val="FFC000"/>
              </a:solidFill>
            </a:endParaRPr>
          </a:p>
        </p:txBody>
      </p:sp>
      <p:grpSp>
        <p:nvGrpSpPr>
          <p:cNvPr id="42" name="Group 41"/>
          <p:cNvGrpSpPr/>
          <p:nvPr/>
        </p:nvGrpSpPr>
        <p:grpSpPr>
          <a:xfrm>
            <a:off x="350611" y="72184"/>
            <a:ext cx="3764090" cy="189008"/>
            <a:chOff x="403281" y="164517"/>
            <a:chExt cx="3764090" cy="189008"/>
          </a:xfrm>
        </p:grpSpPr>
        <p:sp>
          <p:nvSpPr>
            <p:cNvPr id="43"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Calibration – </a:t>
              </a:r>
              <a:r>
                <a:rPr lang="en-US" sz="1200" dirty="0" err="1">
                  <a:solidFill>
                    <a:schemeClr val="accent1"/>
                  </a:solidFill>
                </a:rPr>
                <a:t>MtM</a:t>
              </a:r>
              <a:r>
                <a:rPr lang="en-US" sz="1200" dirty="0">
                  <a:solidFill>
                    <a:schemeClr val="accent1"/>
                  </a:solidFill>
                </a:rPr>
                <a:t> VaR</a:t>
              </a:r>
            </a:p>
          </p:txBody>
        </p:sp>
        <p:sp>
          <p:nvSpPr>
            <p:cNvPr id="45" name="Oval 44"/>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
        <p:nvSpPr>
          <p:cNvPr id="2" name="TextBox 1"/>
          <p:cNvSpPr txBox="1"/>
          <p:nvPr/>
        </p:nvSpPr>
        <p:spPr>
          <a:xfrm>
            <a:off x="375850" y="1470025"/>
            <a:ext cx="3945788"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smtClean="0">
                <a:solidFill>
                  <a:schemeClr val="accent1"/>
                </a:solidFill>
                <a:latin typeface="+mj-lt"/>
              </a:rPr>
              <a:t>VaR triggers and limits by entity</a:t>
            </a:r>
            <a:endParaRPr lang="en-US" sz="1400" b="1">
              <a:solidFill>
                <a:schemeClr val="accent1"/>
              </a:solidFill>
              <a:latin typeface="+mj-lt"/>
            </a:endParaRPr>
          </a:p>
        </p:txBody>
      </p:sp>
      <p:sp>
        <p:nvSpPr>
          <p:cNvPr id="3" name="TextBox 2"/>
          <p:cNvSpPr txBox="1"/>
          <p:nvPr/>
        </p:nvSpPr>
        <p:spPr>
          <a:xfrm>
            <a:off x="5673012" y="1470025"/>
            <a:ext cx="258111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Calibration approach</a:t>
            </a:r>
            <a:endParaRPr lang="en-US" sz="1400" b="1" dirty="0">
              <a:solidFill>
                <a:schemeClr val="accent1"/>
              </a:solidFill>
              <a:latin typeface="+mj-lt"/>
            </a:endParaRPr>
          </a:p>
        </p:txBody>
      </p:sp>
      <p:cxnSp>
        <p:nvCxnSpPr>
          <p:cNvPr id="46" name="Straight Connector 45"/>
          <p:cNvCxnSpPr/>
          <p:nvPr/>
        </p:nvCxnSpPr>
        <p:spPr>
          <a:xfrm>
            <a:off x="5393860" y="1461713"/>
            <a:ext cx="0" cy="452854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3"/>
            <a:endCxn id="40" idx="1"/>
          </p:cNvCxnSpPr>
          <p:nvPr/>
        </p:nvCxnSpPr>
        <p:spPr>
          <a:xfrm>
            <a:off x="1250904" y="2952053"/>
            <a:ext cx="85810" cy="27773"/>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stCxn id="51" idx="3"/>
            <a:endCxn id="53" idx="1"/>
          </p:cNvCxnSpPr>
          <p:nvPr/>
        </p:nvCxnSpPr>
        <p:spPr>
          <a:xfrm>
            <a:off x="1250904" y="2845461"/>
            <a:ext cx="85810" cy="2438"/>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992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ct 63" hidden="1"/>
          <p:cNvGraphicFramePr>
            <a:graphicFrameLocks noChangeAspect="1"/>
          </p:cNvGraphicFramePr>
          <p:nvPr>
            <p:custDataLst>
              <p:tags r:id="rId2"/>
            </p:custDataLst>
            <p:extLst>
              <p:ext uri="{D42A27DB-BD31-4B8C-83A1-F6EECF244321}">
                <p14:modId xmlns:p14="http://schemas.microsoft.com/office/powerpoint/2010/main" val="24121182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4188"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1588" y="1588"/>
                        <a:ext cx="1587" cy="1587"/>
                      </a:xfrm>
                      <a:prstGeom prst="rect">
                        <a:avLst/>
                      </a:prstGeom>
                    </p:spPr>
                  </p:pic>
                </p:oleObj>
              </mc:Fallback>
            </mc:AlternateContent>
          </a:graphicData>
        </a:graphic>
      </p:graphicFrame>
      <p:sp>
        <p:nvSpPr>
          <p:cNvPr id="63" name="Rectangle 62" hidden="1"/>
          <p:cNvSpPr/>
          <p:nvPr>
            <p:custDataLst>
              <p:tags r:id="rId3"/>
            </p:custDataLst>
          </p:nvPr>
        </p:nvSpPr>
        <p:spPr bwMode="auto">
          <a:xfrm>
            <a:off x="0" y="0"/>
            <a:ext cx="158750" cy="158750"/>
          </a:xfrm>
          <a:prstGeom prst="rect">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nSpc>
                <a:spcPct val="100000"/>
              </a:lnSpc>
            </a:pPr>
            <a:endParaRPr lang="en-GB" dirty="0" smtClean="0">
              <a:solidFill>
                <a:schemeClr val="tx1"/>
              </a:solidFill>
              <a:latin typeface="Arial"/>
              <a:cs typeface="Arial"/>
              <a:sym typeface="Arial"/>
            </a:endParaRPr>
          </a:p>
        </p:txBody>
      </p:sp>
      <p:sp>
        <p:nvSpPr>
          <p:cNvPr id="3" name="Content Placeholder 2"/>
          <p:cNvSpPr>
            <a:spLocks noGrp="1"/>
          </p:cNvSpPr>
          <p:nvPr>
            <p:ph sz="quarter" idx="11"/>
          </p:nvPr>
        </p:nvSpPr>
        <p:spPr>
          <a:xfrm>
            <a:off x="348437" y="452510"/>
            <a:ext cx="8666245" cy="435610"/>
          </a:xfrm>
        </p:spPr>
        <p:txBody>
          <a:bodyPr/>
          <a:lstStyle/>
          <a:p>
            <a:r>
              <a:rPr lang="en-US" dirty="0"/>
              <a:t>Calibration: </a:t>
            </a:r>
            <a:r>
              <a:rPr lang="en-US" b="0" dirty="0"/>
              <a:t>SHUSA </a:t>
            </a:r>
            <a:r>
              <a:rPr lang="en-US" b="0" dirty="0" smtClean="0"/>
              <a:t>and Entity VaR</a:t>
            </a:r>
            <a:endParaRPr lang="en-GB" b="0" dirty="0"/>
          </a:p>
        </p:txBody>
      </p:sp>
      <p:sp>
        <p:nvSpPr>
          <p:cNvPr id="5" name="Text Placeholder 9"/>
          <p:cNvSpPr txBox="1">
            <a:spLocks/>
          </p:cNvSpPr>
          <p:nvPr/>
        </p:nvSpPr>
        <p:spPr bwMode="gray">
          <a:xfrm>
            <a:off x="366713" y="1470025"/>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ts val="0"/>
              </a:spcBef>
              <a:spcAft>
                <a:spcPct val="0"/>
              </a:spcAft>
              <a:buNone/>
              <a:defRPr sz="1200" b="1">
                <a:solidFill>
                  <a:schemeClr val="accent1"/>
                </a:solidFill>
                <a:latin typeface="+mn-lt"/>
                <a:ea typeface="+mn-ea"/>
                <a:cs typeface="+mn-cs"/>
                <a:sym typeface="+mn-lt"/>
              </a:defRPr>
            </a:lvl1pPr>
            <a:lvl2pPr marL="0" indent="0" algn="l" rtl="0" eaLnBrk="1" fontAlgn="base" hangingPunct="1">
              <a:lnSpc>
                <a:spcPct val="100000"/>
              </a:lnSpc>
              <a:spcBef>
                <a:spcPts val="0"/>
              </a:spcBef>
              <a:spcAft>
                <a:spcPct val="0"/>
              </a:spcAft>
              <a:buFont typeface="Arial" charset="0"/>
              <a:buNone/>
              <a:defRPr sz="1200" baseline="0">
                <a:solidFill>
                  <a:schemeClr val="accent1"/>
                </a:solidFill>
                <a:latin typeface="+mn-lt"/>
                <a:ea typeface="+mn-ea"/>
                <a:cs typeface="+mn-cs"/>
                <a:sym typeface="+mn-lt"/>
              </a:defRPr>
            </a:lvl2pPr>
            <a:lvl3pPr marL="54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3pPr>
            <a:lvl4pPr marL="720000" indent="-179388" algn="l" rtl="0" eaLnBrk="1" fontAlgn="base" hangingPunct="1">
              <a:spcBef>
                <a:spcPts val="300"/>
              </a:spcBef>
              <a:spcAft>
                <a:spcPts val="0"/>
              </a:spcAft>
              <a:buFont typeface="Arial" charset="0"/>
              <a:buChar char="-"/>
              <a:defRPr sz="1000">
                <a:solidFill>
                  <a:schemeClr val="accent2"/>
                </a:solidFill>
                <a:latin typeface="+mn-lt"/>
                <a:ea typeface="+mn-ea"/>
                <a:cs typeface="+mn-cs"/>
                <a:sym typeface="+mn-lt"/>
              </a:defRPr>
            </a:lvl4pPr>
            <a:lvl5pPr marL="900000" indent="-180000" algn="l" rtl="0" eaLnBrk="1" fontAlgn="base" hangingPunct="1">
              <a:spcBef>
                <a:spcPts val="300"/>
              </a:spcBef>
              <a:spcAft>
                <a:spcPts val="0"/>
              </a:spcAft>
              <a:buFont typeface="Arial" panose="020B0604020202020204" pitchFamily="34" charset="0"/>
              <a:buChar char="-"/>
              <a:defRPr sz="1000">
                <a:solidFill>
                  <a:schemeClr val="accent2"/>
                </a:solidFill>
                <a:latin typeface="+mn-lt"/>
                <a:ea typeface="+mn-ea"/>
                <a:cs typeface="+mn-cs"/>
                <a:sym typeface="+mn-lt"/>
              </a:defRPr>
            </a:lvl5pPr>
            <a:lvl6pPr marL="108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6pPr>
            <a:lvl7pPr marL="1260000" indent="-180000" algn="l" rtl="0" eaLnBrk="1" fontAlgn="base" hangingPunct="1">
              <a:spcBef>
                <a:spcPts val="300"/>
              </a:spcBef>
              <a:spcAft>
                <a:spcPts val="0"/>
              </a:spcAft>
              <a:buFont typeface="Arial" charset="0"/>
              <a:buChar char="-"/>
              <a:defRPr sz="1400">
                <a:solidFill>
                  <a:schemeClr val="tx1"/>
                </a:solidFill>
                <a:latin typeface="+mn-lt"/>
                <a:cs typeface="+mn-cs"/>
              </a:defRPr>
            </a:lvl7pPr>
            <a:lvl8pPr marL="1440000" indent="-180000" algn="l" rtl="0" eaLnBrk="1" fontAlgn="base" hangingPunct="1">
              <a:spcBef>
                <a:spcPts val="300"/>
              </a:spcBef>
              <a:spcAft>
                <a:spcPts val="0"/>
              </a:spcAft>
              <a:buFont typeface="Arial" charset="0"/>
              <a:buChar char="-"/>
              <a:defRPr sz="1400">
                <a:solidFill>
                  <a:schemeClr val="tx1"/>
                </a:solidFill>
                <a:latin typeface="+mn-lt"/>
                <a:cs typeface="+mn-cs"/>
              </a:defRPr>
            </a:lvl8pPr>
            <a:lvl9pPr marL="1620000" indent="-180000" algn="l" rtl="0" eaLnBrk="1" fontAlgn="base" hangingPunct="1">
              <a:spcBef>
                <a:spcPts val="300"/>
              </a:spcBef>
              <a:spcAft>
                <a:spcPts val="0"/>
              </a:spcAft>
              <a:buFont typeface="Arial" charset="0"/>
              <a:buChar char="-"/>
              <a:defRPr sz="1400" baseline="0">
                <a:solidFill>
                  <a:schemeClr val="tx1"/>
                </a:solidFill>
                <a:latin typeface="+mn-lt"/>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err="1" smtClean="0">
                <a:ln>
                  <a:noFill/>
                </a:ln>
                <a:solidFill>
                  <a:srgbClr val="FF0000"/>
                </a:solidFill>
                <a:effectLst/>
                <a:uLnTx/>
                <a:uFillTx/>
                <a:latin typeface="Arial"/>
                <a:ea typeface="+mn-ea"/>
                <a:cs typeface="+mn-cs"/>
                <a:sym typeface="+mn-lt"/>
              </a:rPr>
              <a:t>VaR</a:t>
            </a:r>
            <a:r>
              <a:rPr kumimoji="0" lang="en-US" sz="1400" b="1" i="0" u="none" strike="noStrike" kern="0" cap="none" spc="0" normalizeH="0" baseline="0" noProof="0" dirty="0" smtClean="0">
                <a:ln>
                  <a:noFill/>
                </a:ln>
                <a:solidFill>
                  <a:srgbClr val="FF0000"/>
                </a:solidFill>
                <a:effectLst/>
                <a:uLnTx/>
                <a:uFillTx/>
                <a:latin typeface="Arial"/>
                <a:ea typeface="+mn-ea"/>
                <a:cs typeface="+mn-cs"/>
                <a:sym typeface="+mn-lt"/>
              </a:rPr>
              <a:t> and limits, end of month</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smtClean="0">
                <a:ln>
                  <a:noFill/>
                </a:ln>
                <a:solidFill>
                  <a:srgbClr val="FF0000"/>
                </a:solidFill>
                <a:effectLst/>
                <a:uLnTx/>
                <a:uFillTx/>
                <a:latin typeface="Arial"/>
                <a:ea typeface="+mn-ea"/>
                <a:cs typeface="+mn-cs"/>
                <a:sym typeface="+mn-lt"/>
              </a:rPr>
              <a:t>$MM, Feb 2014–March 2016</a:t>
            </a:r>
            <a:endParaRPr kumimoji="0" lang="en-US" sz="1400" b="0" i="0" u="none" strike="noStrike" kern="0" cap="none" spc="0" normalizeH="0" baseline="0" noProof="0" dirty="0">
              <a:ln>
                <a:noFill/>
              </a:ln>
              <a:solidFill>
                <a:srgbClr val="FF0000"/>
              </a:solidFill>
              <a:effectLst/>
              <a:uLnTx/>
              <a:uFillTx/>
              <a:latin typeface="Arial"/>
              <a:ea typeface="+mn-ea"/>
              <a:cs typeface="+mn-cs"/>
              <a:sym typeface="+mn-lt"/>
            </a:endParaRPr>
          </a:p>
        </p:txBody>
      </p:sp>
      <p:graphicFrame>
        <p:nvGraphicFramePr>
          <p:cNvPr id="6" name="Object 5"/>
          <p:cNvGraphicFramePr>
            <a:graphicFrameLocks/>
          </p:cNvGraphicFramePr>
          <p:nvPr>
            <p:custDataLst>
              <p:tags r:id="rId4"/>
            </p:custDataLst>
            <p:extLst>
              <p:ext uri="{D42A27DB-BD31-4B8C-83A1-F6EECF244321}">
                <p14:modId xmlns:p14="http://schemas.microsoft.com/office/powerpoint/2010/main" val="2842850234"/>
              </p:ext>
            </p:extLst>
          </p:nvPr>
        </p:nvGraphicFramePr>
        <p:xfrm>
          <a:off x="571500" y="2057399"/>
          <a:ext cx="8705844" cy="3171960"/>
        </p:xfrm>
        <a:graphic>
          <a:graphicData uri="http://schemas.openxmlformats.org/presentationml/2006/ole">
            <mc:AlternateContent xmlns:mc="http://schemas.openxmlformats.org/markup-compatibility/2006">
              <mc:Choice xmlns:v="urn:schemas-microsoft-com:vml" Requires="v">
                <p:oleObj spid="_x0000_s294189" name="Chart" r:id="rId50" imgW="8705844" imgH="3171960" progId="MSGraph.Chart.8">
                  <p:embed followColorScheme="full"/>
                </p:oleObj>
              </mc:Choice>
              <mc:Fallback>
                <p:oleObj name="Chart" r:id="rId50" imgW="8705844" imgH="3171960" progId="MSGraph.Chart.8">
                  <p:embed followColorScheme="full"/>
                  <p:pic>
                    <p:nvPicPr>
                      <p:cNvPr id="0" name=""/>
                      <p:cNvPicPr/>
                      <p:nvPr/>
                    </p:nvPicPr>
                    <p:blipFill>
                      <a:blip r:embed="rId51"/>
                      <a:stretch>
                        <a:fillRect/>
                      </a:stretch>
                    </p:blipFill>
                    <p:spPr>
                      <a:xfrm>
                        <a:off x="571500" y="2057399"/>
                        <a:ext cx="8705844" cy="3171960"/>
                      </a:xfrm>
                      <a:prstGeom prst="rect">
                        <a:avLst/>
                      </a:prstGeom>
                    </p:spPr>
                  </p:pic>
                </p:oleObj>
              </mc:Fallback>
            </mc:AlternateContent>
          </a:graphicData>
        </a:graphic>
      </p:graphicFrame>
      <p:sp>
        <p:nvSpPr>
          <p:cNvPr id="7" name="Text Placeholder 109"/>
          <p:cNvSpPr>
            <a:spLocks noGrp="1"/>
          </p:cNvSpPr>
          <p:nvPr>
            <p:custDataLst>
              <p:tags r:id="rId5"/>
            </p:custDataLst>
          </p:nvPr>
        </p:nvSpPr>
        <p:spPr bwMode="gray">
          <a:xfrm>
            <a:off x="523875" y="504825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7E58929B-8471-482E-B4BE-7434098C0DF9}" type="datetime'''''0'''''''''''''''''''''''''''''''''''''''''''''">
              <a:rPr lang="en-US" sz="1000">
                <a:solidFill>
                  <a:schemeClr val="tx1"/>
                </a:solidFill>
                <a:latin typeface="Arial"/>
                <a:ea typeface="ＭＳ Ｐゴシック"/>
                <a:cs typeface="Arial"/>
                <a:sym typeface="Arial"/>
              </a:rPr>
              <a:pPr/>
              <a:t>0</a:t>
            </a:fld>
            <a:endParaRPr lang="en-US" sz="1000" dirty="0">
              <a:solidFill>
                <a:schemeClr val="tx1"/>
              </a:solidFill>
              <a:latin typeface="Arial"/>
              <a:ea typeface="ＭＳ Ｐゴシック"/>
              <a:cs typeface="Arial"/>
              <a:sym typeface="Arial"/>
            </a:endParaRPr>
          </a:p>
        </p:txBody>
      </p:sp>
      <p:sp>
        <p:nvSpPr>
          <p:cNvPr id="8" name="Text Placeholder 114"/>
          <p:cNvSpPr>
            <a:spLocks noGrp="1"/>
          </p:cNvSpPr>
          <p:nvPr>
            <p:custDataLst>
              <p:tags r:id="rId6"/>
            </p:custDataLst>
          </p:nvPr>
        </p:nvSpPr>
        <p:spPr bwMode="gray">
          <a:xfrm>
            <a:off x="454025" y="2076450"/>
            <a:ext cx="1397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r">
              <a:lnSpc>
                <a:spcPct val="100000"/>
              </a:lnSpc>
              <a:spcBef>
                <a:spcPct val="0"/>
              </a:spcBef>
            </a:pPr>
            <a:fld id="{3DC332B2-9F95-450F-AEBD-6B50D6B06932}" type="datetime'''''''''''''''''''''''''''''''''''''1''0'''''''''''''''">
              <a:rPr lang="en-US" sz="1000">
                <a:solidFill>
                  <a:schemeClr val="tx1"/>
                </a:solidFill>
                <a:latin typeface="Arial"/>
                <a:ea typeface="ＭＳ Ｐゴシック"/>
                <a:cs typeface="Arial"/>
                <a:sym typeface="Arial"/>
              </a:rPr>
              <a:pPr/>
              <a:t>10</a:t>
            </a:fld>
            <a:endParaRPr lang="en-US" sz="1000" dirty="0">
              <a:solidFill>
                <a:schemeClr val="tx1"/>
              </a:solidFill>
              <a:latin typeface="Arial"/>
              <a:ea typeface="ＭＳ Ｐゴシック"/>
              <a:cs typeface="Arial"/>
              <a:sym typeface="Arial"/>
            </a:endParaRPr>
          </a:p>
        </p:txBody>
      </p:sp>
      <p:sp>
        <p:nvSpPr>
          <p:cNvPr id="124" name="Text Placeholder 6168"/>
          <p:cNvSpPr>
            <a:spLocks noGrp="1"/>
          </p:cNvSpPr>
          <p:nvPr>
            <p:custDataLst>
              <p:tags r:id="rId7"/>
            </p:custDataLst>
          </p:nvPr>
        </p:nvSpPr>
        <p:spPr bwMode="gray">
          <a:xfrm>
            <a:off x="523875" y="26670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CC3A97AC-17A9-4C43-B642-0479D7DD1425}" type="datetime'''''''''''''''''''''''''''8'''''''''''''">
              <a:rPr lang="en-US" sz="1000">
                <a:latin typeface="Arial"/>
                <a:cs typeface="Arial"/>
                <a:sym typeface="Arial"/>
              </a:rPr>
              <a:pPr marL="0" indent="0" algn="r">
                <a:lnSpc>
                  <a:spcPct val="100000"/>
                </a:lnSpc>
                <a:spcBef>
                  <a:spcPct val="0"/>
                </a:spcBef>
                <a:buNone/>
              </a:pPr>
              <a:t>8</a:t>
            </a:fld>
            <a:endParaRPr lang="en-US" sz="1000" dirty="0">
              <a:latin typeface="Arial"/>
              <a:cs typeface="Arial"/>
              <a:sym typeface="Arial"/>
            </a:endParaRPr>
          </a:p>
        </p:txBody>
      </p:sp>
      <p:sp>
        <p:nvSpPr>
          <p:cNvPr id="122" name="Text Placeholder 6166"/>
          <p:cNvSpPr>
            <a:spLocks noGrp="1"/>
          </p:cNvSpPr>
          <p:nvPr>
            <p:custDataLst>
              <p:tags r:id="rId8"/>
            </p:custDataLst>
          </p:nvPr>
        </p:nvSpPr>
        <p:spPr bwMode="gray">
          <a:xfrm>
            <a:off x="523875" y="326707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1EA51999-6F00-4237-9294-DFDF0EC2FF28}" type="datetime'''''''''''''''''''''''''''''''6'">
              <a:rPr lang="en-US" sz="1000">
                <a:latin typeface="Arial"/>
                <a:cs typeface="Arial"/>
                <a:sym typeface="Arial"/>
              </a:rPr>
              <a:pPr marL="0" indent="0" algn="r">
                <a:lnSpc>
                  <a:spcPct val="100000"/>
                </a:lnSpc>
                <a:spcBef>
                  <a:spcPct val="0"/>
                </a:spcBef>
                <a:buNone/>
              </a:pPr>
              <a:t>6</a:t>
            </a:fld>
            <a:endParaRPr lang="en-US" sz="1000" dirty="0">
              <a:latin typeface="Arial"/>
              <a:cs typeface="Arial"/>
              <a:sym typeface="Arial"/>
            </a:endParaRPr>
          </a:p>
        </p:txBody>
      </p:sp>
      <p:sp>
        <p:nvSpPr>
          <p:cNvPr id="121" name="Text Placeholder 6165"/>
          <p:cNvSpPr>
            <a:spLocks noGrp="1"/>
          </p:cNvSpPr>
          <p:nvPr>
            <p:custDataLst>
              <p:tags r:id="rId9"/>
            </p:custDataLst>
          </p:nvPr>
        </p:nvSpPr>
        <p:spPr bwMode="gray">
          <a:xfrm>
            <a:off x="523875" y="3857625"/>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5F538D19-0BB5-4EA9-ACDE-6F83E66BA781}" type="datetime'''4'''''''''''''''''''''''''''''''''''''''''''''''''">
              <a:rPr lang="en-US" sz="1000">
                <a:latin typeface="Arial"/>
                <a:cs typeface="Arial"/>
                <a:sym typeface="Arial"/>
              </a:rPr>
              <a:pPr marL="0" indent="0" algn="r">
                <a:lnSpc>
                  <a:spcPct val="100000"/>
                </a:lnSpc>
                <a:spcBef>
                  <a:spcPct val="0"/>
                </a:spcBef>
                <a:buNone/>
              </a:pPr>
              <a:t>4</a:t>
            </a:fld>
            <a:endParaRPr lang="en-US" sz="1000" dirty="0">
              <a:latin typeface="Arial"/>
              <a:cs typeface="Arial"/>
              <a:sym typeface="Arial"/>
            </a:endParaRPr>
          </a:p>
        </p:txBody>
      </p:sp>
      <p:sp>
        <p:nvSpPr>
          <p:cNvPr id="119" name="Text Placeholder 6163"/>
          <p:cNvSpPr>
            <a:spLocks noGrp="1"/>
          </p:cNvSpPr>
          <p:nvPr>
            <p:custDataLst>
              <p:tags r:id="rId10"/>
            </p:custDataLst>
          </p:nvPr>
        </p:nvSpPr>
        <p:spPr bwMode="gray">
          <a:xfrm>
            <a:off x="523875" y="4457700"/>
            <a:ext cx="6985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00000"/>
              </a:lnSpc>
              <a:spcBef>
                <a:spcPct val="0"/>
              </a:spcBef>
              <a:buNone/>
            </a:pPr>
            <a:fld id="{430317E5-AC2D-4B2F-BA04-67F517AC72A8}" type="datetime'''''''''''''''''''''''''''''''''''''''''''''2'''''''''">
              <a:rPr lang="en-US" sz="1000">
                <a:latin typeface="Arial"/>
                <a:cs typeface="Arial"/>
                <a:sym typeface="Arial"/>
              </a:rPr>
              <a:pPr marL="0" indent="0" algn="r">
                <a:lnSpc>
                  <a:spcPct val="100000"/>
                </a:lnSpc>
                <a:spcBef>
                  <a:spcPct val="0"/>
                </a:spcBef>
                <a:buNone/>
              </a:pPr>
              <a:t>2</a:t>
            </a:fld>
            <a:endParaRPr lang="en-US" sz="1000" dirty="0">
              <a:latin typeface="Arial"/>
              <a:cs typeface="Arial"/>
              <a:sym typeface="Arial"/>
            </a:endParaRPr>
          </a:p>
        </p:txBody>
      </p:sp>
      <p:sp>
        <p:nvSpPr>
          <p:cNvPr id="27" name="Text Placeholder 42"/>
          <p:cNvSpPr>
            <a:spLocks noGrp="1"/>
          </p:cNvSpPr>
          <p:nvPr>
            <p:custDataLst>
              <p:tags r:id="rId11"/>
            </p:custDataLst>
          </p:nvPr>
        </p:nvSpPr>
        <p:spPr bwMode="gray">
          <a:xfrm>
            <a:off x="884238" y="41481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61EBA09F-E23F-4C70-89E2-3B5F0F29BD33}" type="datetime'2''''''''''''''''''''''''''''.''''''''''''''8'''''''''">
              <a:rPr lang="en-US" sz="800">
                <a:solidFill>
                  <a:schemeClr val="tx1"/>
                </a:solidFill>
                <a:latin typeface="Arial"/>
                <a:cs typeface="Arial"/>
                <a:sym typeface="Arial"/>
              </a:rPr>
              <a:pPr/>
              <a:t>2.8</a:t>
            </a:fld>
            <a:endParaRPr lang="en-US" sz="800" dirty="0">
              <a:solidFill>
                <a:schemeClr val="tx1"/>
              </a:solidFill>
              <a:latin typeface="Arial"/>
              <a:ea typeface="ＭＳ Ｐゴシック"/>
              <a:cs typeface="Arial"/>
              <a:sym typeface="Arial"/>
            </a:endParaRPr>
          </a:p>
        </p:txBody>
      </p:sp>
      <p:sp>
        <p:nvSpPr>
          <p:cNvPr id="78" name="Text Placeholder 11"/>
          <p:cNvSpPr>
            <a:spLocks noGrp="1"/>
          </p:cNvSpPr>
          <p:nvPr>
            <p:custDataLst>
              <p:tags r:id="rId12"/>
            </p:custDataLst>
          </p:nvPr>
        </p:nvSpPr>
        <p:spPr bwMode="auto">
          <a:xfrm>
            <a:off x="8694738" y="5241925"/>
            <a:ext cx="4143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3D50EFB4-7F51-4A1D-91C7-FFC45FE8BCAE}" type="datetime'''''3''''''''''''1''''''''''''''-''''''''''Ma''r''''''-1''6'''">
              <a:rPr lang="en-US" sz="1000">
                <a:latin typeface="Arial"/>
                <a:cs typeface="Arial"/>
                <a:sym typeface="Arial"/>
              </a:rPr>
              <a:pPr/>
              <a:t>31-Mar-16</a:t>
            </a:fld>
            <a:endParaRPr lang="en-US" sz="1000" dirty="0">
              <a:latin typeface="Arial"/>
              <a:cs typeface="Arial"/>
              <a:sym typeface="Arial"/>
            </a:endParaRPr>
          </a:p>
        </p:txBody>
      </p:sp>
      <p:sp>
        <p:nvSpPr>
          <p:cNvPr id="87" name="Text Placeholder 20"/>
          <p:cNvSpPr>
            <a:spLocks noGrp="1"/>
          </p:cNvSpPr>
          <p:nvPr>
            <p:custDataLst>
              <p:tags r:id="rId13"/>
            </p:custDataLst>
          </p:nvPr>
        </p:nvSpPr>
        <p:spPr bwMode="gray">
          <a:xfrm>
            <a:off x="8809038" y="41671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1039DAEF-2E8C-4D5A-B671-822B0F3192C2}" type="datetime'''''''''''''2''''''''''''''.7'''''''">
              <a:rPr lang="en-US" sz="800">
                <a:latin typeface="Arial"/>
                <a:cs typeface="Arial"/>
                <a:sym typeface="Arial"/>
              </a:rPr>
              <a:pPr/>
              <a:t>2.7</a:t>
            </a:fld>
            <a:endParaRPr lang="en-US" sz="800" dirty="0">
              <a:latin typeface="Arial"/>
              <a:cs typeface="Arial"/>
              <a:sym typeface="Arial"/>
            </a:endParaRPr>
          </a:p>
        </p:txBody>
      </p:sp>
      <p:sp>
        <p:nvSpPr>
          <p:cNvPr id="77" name="Text Placeholder 10"/>
          <p:cNvSpPr>
            <a:spLocks noGrp="1"/>
          </p:cNvSpPr>
          <p:nvPr>
            <p:custDataLst>
              <p:tags r:id="rId14"/>
            </p:custDataLst>
          </p:nvPr>
        </p:nvSpPr>
        <p:spPr bwMode="auto">
          <a:xfrm>
            <a:off x="8128000" y="5241925"/>
            <a:ext cx="4127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253BEA8-88D5-4BA3-8B05-E10E25AA76CA}" type="datetime'''''''''''29''''''-''''''F''''''''''''''e''''b-1''''''6'''">
              <a:rPr lang="en-US" sz="1000">
                <a:latin typeface="Arial"/>
                <a:cs typeface="Arial"/>
                <a:sym typeface="Arial"/>
              </a:rPr>
              <a:pPr/>
              <a:t>29-Feb-16</a:t>
            </a:fld>
            <a:endParaRPr lang="en-US" sz="1000" dirty="0">
              <a:latin typeface="Arial"/>
              <a:cs typeface="Arial"/>
              <a:sym typeface="Arial"/>
            </a:endParaRPr>
          </a:p>
        </p:txBody>
      </p:sp>
      <p:sp>
        <p:nvSpPr>
          <p:cNvPr id="86" name="Text Placeholder 19"/>
          <p:cNvSpPr>
            <a:spLocks noGrp="1"/>
          </p:cNvSpPr>
          <p:nvPr>
            <p:custDataLst>
              <p:tags r:id="rId15"/>
            </p:custDataLst>
          </p:nvPr>
        </p:nvSpPr>
        <p:spPr bwMode="gray">
          <a:xfrm>
            <a:off x="8242300" y="41576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D2CA8AE-B4B8-4548-AA23-107492FB8DCF}" type="datetime'''''''''2''''''''''''''.''''''''''''''''8'''">
              <a:rPr lang="en-US" sz="800">
                <a:latin typeface="Arial"/>
                <a:cs typeface="Arial"/>
                <a:sym typeface="Arial"/>
              </a:rPr>
              <a:pPr/>
              <a:t>2.8</a:t>
            </a:fld>
            <a:endParaRPr lang="en-US" sz="800" dirty="0">
              <a:latin typeface="Arial"/>
              <a:cs typeface="Arial"/>
              <a:sym typeface="Arial"/>
            </a:endParaRPr>
          </a:p>
        </p:txBody>
      </p:sp>
      <p:sp>
        <p:nvSpPr>
          <p:cNvPr id="76" name="Text Placeholder 9"/>
          <p:cNvSpPr>
            <a:spLocks noGrp="1"/>
          </p:cNvSpPr>
          <p:nvPr>
            <p:custDataLst>
              <p:tags r:id="rId16"/>
            </p:custDataLst>
          </p:nvPr>
        </p:nvSpPr>
        <p:spPr bwMode="auto">
          <a:xfrm>
            <a:off x="7569200"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5DB0CE-2DC8-4243-B65B-244A941BBCF7}" type="datetime'29''''''''''''''''''''''-''''J''a''''n''''-''1''''''6'''''">
              <a:rPr lang="en-US" sz="1000">
                <a:latin typeface="Arial"/>
                <a:cs typeface="Arial"/>
                <a:sym typeface="Arial"/>
              </a:rPr>
              <a:pPr/>
              <a:t>29-Jan-16</a:t>
            </a:fld>
            <a:endParaRPr lang="en-US" sz="1000" dirty="0">
              <a:latin typeface="Arial"/>
              <a:cs typeface="Arial"/>
              <a:sym typeface="Arial"/>
            </a:endParaRPr>
          </a:p>
        </p:txBody>
      </p:sp>
      <p:sp>
        <p:nvSpPr>
          <p:cNvPr id="85" name="Text Placeholder 18"/>
          <p:cNvSpPr>
            <a:spLocks noGrp="1"/>
          </p:cNvSpPr>
          <p:nvPr>
            <p:custDataLst>
              <p:tags r:id="rId17"/>
            </p:custDataLst>
          </p:nvPr>
        </p:nvSpPr>
        <p:spPr bwMode="gray">
          <a:xfrm>
            <a:off x="7675563" y="430053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66026D59-EEDE-4A4C-93A1-68DD988340E7}" type="datetime'''2''''.''''3'''''''''''''''''''''''''">
              <a:rPr lang="en-US" sz="800">
                <a:latin typeface="Arial"/>
                <a:cs typeface="Arial"/>
                <a:sym typeface="Arial"/>
              </a:rPr>
              <a:pPr/>
              <a:t>2.3</a:t>
            </a:fld>
            <a:endParaRPr lang="en-US" sz="800" dirty="0">
              <a:latin typeface="Arial"/>
              <a:cs typeface="Arial"/>
              <a:sym typeface="Arial"/>
            </a:endParaRPr>
          </a:p>
        </p:txBody>
      </p:sp>
      <p:sp>
        <p:nvSpPr>
          <p:cNvPr id="75" name="Text Placeholder 7"/>
          <p:cNvSpPr>
            <a:spLocks noGrp="1"/>
          </p:cNvSpPr>
          <p:nvPr>
            <p:custDataLst>
              <p:tags r:id="rId18"/>
            </p:custDataLst>
          </p:nvPr>
        </p:nvSpPr>
        <p:spPr bwMode="auto">
          <a:xfrm>
            <a:off x="6991350" y="5241925"/>
            <a:ext cx="4206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D0AB6F67-9FF0-4EA8-AEF9-8F13CC895668}" type="datetime'31-''D''''''''''''e''''''''c''''''-''''''''1''''5'">
              <a:rPr lang="en-US" sz="1000">
                <a:latin typeface="Arial"/>
                <a:cs typeface="Arial"/>
                <a:sym typeface="Arial"/>
              </a:rPr>
              <a:pPr/>
              <a:t>31-Dec-15</a:t>
            </a:fld>
            <a:endParaRPr lang="en-US" sz="1000" dirty="0">
              <a:latin typeface="Arial"/>
              <a:cs typeface="Arial"/>
              <a:sym typeface="Arial"/>
            </a:endParaRPr>
          </a:p>
        </p:txBody>
      </p:sp>
      <p:sp>
        <p:nvSpPr>
          <p:cNvPr id="84" name="Text Placeholder 17"/>
          <p:cNvSpPr>
            <a:spLocks noGrp="1"/>
          </p:cNvSpPr>
          <p:nvPr>
            <p:custDataLst>
              <p:tags r:id="rId19"/>
            </p:custDataLst>
          </p:nvPr>
        </p:nvSpPr>
        <p:spPr bwMode="gray">
          <a:xfrm>
            <a:off x="7108825" y="43576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E0DAD63D-8BC5-4E1A-9EF6-F24899139D9C}" type="datetime'''''''''2''''''''.''''''''''''1'''''''''''''''">
              <a:rPr lang="en-US" sz="800">
                <a:latin typeface="Arial"/>
                <a:cs typeface="Arial"/>
                <a:sym typeface="Arial"/>
              </a:rPr>
              <a:pPr/>
              <a:t>2.1</a:t>
            </a:fld>
            <a:endParaRPr lang="en-US" sz="800" dirty="0">
              <a:latin typeface="Arial"/>
              <a:cs typeface="Arial"/>
              <a:sym typeface="Arial"/>
            </a:endParaRPr>
          </a:p>
        </p:txBody>
      </p:sp>
      <p:sp>
        <p:nvSpPr>
          <p:cNvPr id="74" name="Text Placeholder 5"/>
          <p:cNvSpPr>
            <a:spLocks noGrp="1"/>
          </p:cNvSpPr>
          <p:nvPr>
            <p:custDataLst>
              <p:tags r:id="rId20"/>
            </p:custDataLst>
          </p:nvPr>
        </p:nvSpPr>
        <p:spPr bwMode="auto">
          <a:xfrm>
            <a:off x="6424613" y="5241925"/>
            <a:ext cx="42068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B4B933F-CC7A-4DD3-A0A1-406ED057888D}" type="datetime'''''3''''0''''''-''''''''''''N''''''o''v''-1''''''''''5'">
              <a:rPr lang="en-US" sz="1000">
                <a:latin typeface="Arial"/>
                <a:cs typeface="Arial"/>
                <a:sym typeface="Arial"/>
              </a:rPr>
              <a:pPr/>
              <a:t>30-Nov-15</a:t>
            </a:fld>
            <a:endParaRPr lang="en-US" sz="1000" dirty="0">
              <a:latin typeface="Arial"/>
              <a:cs typeface="Arial"/>
              <a:sym typeface="Arial"/>
            </a:endParaRPr>
          </a:p>
        </p:txBody>
      </p:sp>
      <p:sp>
        <p:nvSpPr>
          <p:cNvPr id="83" name="Text Placeholder 16"/>
          <p:cNvSpPr>
            <a:spLocks noGrp="1"/>
          </p:cNvSpPr>
          <p:nvPr>
            <p:custDataLst>
              <p:tags r:id="rId21"/>
            </p:custDataLst>
          </p:nvPr>
        </p:nvSpPr>
        <p:spPr bwMode="gray">
          <a:xfrm>
            <a:off x="6542088" y="43100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725CE44B-7989-46F5-80A8-BAA5514BFCC6}" type="datetime'''''''''''2''''''.''''''''''''2'''''''''''''''''''''''''">
              <a:rPr lang="en-US" sz="800">
                <a:latin typeface="Arial"/>
                <a:cs typeface="Arial"/>
                <a:sym typeface="Arial"/>
              </a:rPr>
              <a:pPr/>
              <a:t>2.2</a:t>
            </a:fld>
            <a:endParaRPr lang="en-US" sz="800" dirty="0">
              <a:latin typeface="Arial"/>
              <a:cs typeface="Arial"/>
              <a:sym typeface="Arial"/>
            </a:endParaRPr>
          </a:p>
        </p:txBody>
      </p:sp>
      <p:sp>
        <p:nvSpPr>
          <p:cNvPr id="26" name="Text Placeholder 26"/>
          <p:cNvSpPr>
            <a:spLocks noGrp="1"/>
          </p:cNvSpPr>
          <p:nvPr>
            <p:custDataLst>
              <p:tags r:id="rId22"/>
            </p:custDataLst>
          </p:nvPr>
        </p:nvSpPr>
        <p:spPr bwMode="auto">
          <a:xfrm>
            <a:off x="777875"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40B328A-EE26-42C0-B3DF-63305377142B}" type="datetime'3''''''0''''''''-J''''''''''a''''''''''''n-''''15'''''''">
              <a:rPr lang="en-US" sz="1000">
                <a:solidFill>
                  <a:schemeClr val="tx1"/>
                </a:solidFill>
                <a:latin typeface="Arial"/>
                <a:cs typeface="Arial"/>
                <a:sym typeface="Arial"/>
              </a:rPr>
              <a:pPr/>
              <a:t>30-Jan-15</a:t>
            </a:fld>
            <a:endParaRPr lang="en-US" sz="1000" dirty="0">
              <a:solidFill>
                <a:schemeClr val="tx1"/>
              </a:solidFill>
              <a:latin typeface="Arial"/>
              <a:ea typeface="ＭＳ Ｐゴシック"/>
              <a:cs typeface="Arial"/>
              <a:sym typeface="Arial"/>
            </a:endParaRPr>
          </a:p>
        </p:txBody>
      </p:sp>
      <p:sp>
        <p:nvSpPr>
          <p:cNvPr id="82" name="Text Placeholder 15"/>
          <p:cNvSpPr>
            <a:spLocks noGrp="1"/>
          </p:cNvSpPr>
          <p:nvPr>
            <p:custDataLst>
              <p:tags r:id="rId23"/>
            </p:custDataLst>
          </p:nvPr>
        </p:nvSpPr>
        <p:spPr bwMode="gray">
          <a:xfrm>
            <a:off x="5980113" y="43291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27536F6B-3E73-4DE1-968E-7430E03CB062}" type="datetime'''''''''''''''''''2''''''''''''''''.''2'''''''''''''''''">
              <a:rPr lang="en-US" sz="800">
                <a:latin typeface="Arial"/>
                <a:cs typeface="Arial"/>
                <a:sym typeface="Arial"/>
              </a:rPr>
              <a:pPr/>
              <a:t>2.2</a:t>
            </a:fld>
            <a:endParaRPr lang="en-US" sz="800" dirty="0">
              <a:latin typeface="Arial"/>
              <a:cs typeface="Arial"/>
              <a:sym typeface="Arial"/>
            </a:endParaRPr>
          </a:p>
        </p:txBody>
      </p:sp>
      <p:sp>
        <p:nvSpPr>
          <p:cNvPr id="72" name="Text Placeholder 3"/>
          <p:cNvSpPr>
            <a:spLocks noGrp="1"/>
          </p:cNvSpPr>
          <p:nvPr>
            <p:custDataLst>
              <p:tags r:id="rId24"/>
            </p:custDataLst>
          </p:nvPr>
        </p:nvSpPr>
        <p:spPr bwMode="auto">
          <a:xfrm>
            <a:off x="5295900" y="5241925"/>
            <a:ext cx="419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5AAF663E-224E-4F25-874C-23078A8ECDFD}" type="datetime'3''''0''-''''''''S''ep''''-''''''''''''''''''1''''''5'''''''">
              <a:rPr lang="en-US" sz="1000">
                <a:latin typeface="Arial"/>
                <a:cs typeface="Arial"/>
                <a:sym typeface="Arial"/>
              </a:rPr>
              <a:pPr/>
              <a:t>30-Sep-15</a:t>
            </a:fld>
            <a:endParaRPr lang="en-US" sz="1000" dirty="0">
              <a:latin typeface="Arial"/>
              <a:cs typeface="Arial"/>
              <a:sym typeface="Arial"/>
            </a:endParaRPr>
          </a:p>
        </p:txBody>
      </p:sp>
      <p:sp>
        <p:nvSpPr>
          <p:cNvPr id="81" name="Text Placeholder 14"/>
          <p:cNvSpPr>
            <a:spLocks noGrp="1"/>
          </p:cNvSpPr>
          <p:nvPr>
            <p:custDataLst>
              <p:tags r:id="rId25"/>
            </p:custDataLst>
          </p:nvPr>
        </p:nvSpPr>
        <p:spPr bwMode="gray">
          <a:xfrm>
            <a:off x="5413375" y="43195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873A2B8C-A3EB-4A8F-9ED1-F3BF022035AE}" type="datetime'2''''''''''''''''''''''''''''''''''''.2'''''">
              <a:rPr lang="en-US" sz="800">
                <a:latin typeface="Arial"/>
                <a:cs typeface="Arial"/>
                <a:sym typeface="Arial"/>
              </a:rPr>
              <a:pPr/>
              <a:t>2.2</a:t>
            </a:fld>
            <a:endParaRPr lang="en-US" sz="800" dirty="0">
              <a:latin typeface="Arial"/>
              <a:cs typeface="Arial"/>
              <a:sym typeface="Arial"/>
            </a:endParaRPr>
          </a:p>
        </p:txBody>
      </p:sp>
      <p:sp>
        <p:nvSpPr>
          <p:cNvPr id="71" name="Text Placeholder 1"/>
          <p:cNvSpPr>
            <a:spLocks noGrp="1"/>
          </p:cNvSpPr>
          <p:nvPr>
            <p:custDataLst>
              <p:tags r:id="rId26"/>
            </p:custDataLst>
          </p:nvPr>
        </p:nvSpPr>
        <p:spPr bwMode="auto">
          <a:xfrm>
            <a:off x="4729163" y="5241925"/>
            <a:ext cx="41910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081484FC-76E5-4C75-A95F-020E929C3EA5}" type="datetime'3''''''1''''''''''-A''ug''''-''1''''''''5'''''''''''''''">
              <a:rPr lang="en-US" sz="1000">
                <a:latin typeface="Arial"/>
                <a:cs typeface="Arial"/>
                <a:sym typeface="Arial"/>
              </a:rPr>
              <a:pPr/>
              <a:t>31-Aug-15</a:t>
            </a:fld>
            <a:endParaRPr lang="en-US" sz="1000" dirty="0">
              <a:latin typeface="Arial"/>
              <a:cs typeface="Arial"/>
              <a:sym typeface="Arial"/>
            </a:endParaRPr>
          </a:p>
        </p:txBody>
      </p:sp>
      <p:sp>
        <p:nvSpPr>
          <p:cNvPr id="80" name="Text Placeholder 13"/>
          <p:cNvSpPr>
            <a:spLocks noGrp="1"/>
          </p:cNvSpPr>
          <p:nvPr>
            <p:custDataLst>
              <p:tags r:id="rId27"/>
            </p:custDataLst>
          </p:nvPr>
        </p:nvSpPr>
        <p:spPr bwMode="gray">
          <a:xfrm>
            <a:off x="4846638" y="42148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9093B378-E09A-4441-BC27-AAC613C2F92B}" type="datetime'''''''''''''''''2''''''''''.''''6'''''''''''''''''''''">
              <a:rPr lang="en-US" sz="800">
                <a:latin typeface="Arial"/>
                <a:cs typeface="Arial"/>
                <a:sym typeface="Arial"/>
              </a:rPr>
              <a:pPr/>
              <a:t>2.6</a:t>
            </a:fld>
            <a:endParaRPr lang="en-US" sz="800" dirty="0">
              <a:latin typeface="Arial"/>
              <a:cs typeface="Arial"/>
              <a:sym typeface="Arial"/>
            </a:endParaRPr>
          </a:p>
        </p:txBody>
      </p:sp>
      <p:sp>
        <p:nvSpPr>
          <p:cNvPr id="20" name="Text Placeholder 32"/>
          <p:cNvSpPr>
            <a:spLocks noGrp="1"/>
          </p:cNvSpPr>
          <p:nvPr>
            <p:custDataLst>
              <p:tags r:id="rId28"/>
            </p:custDataLst>
          </p:nvPr>
        </p:nvSpPr>
        <p:spPr bwMode="auto">
          <a:xfrm>
            <a:off x="4102100" y="5241925"/>
            <a:ext cx="539750" cy="1524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282990B9-2852-4D4D-9615-E8FFF871EF1D}" type="datetime'''''3''1''''''''''''''-''''J''u''''l''-''1''''5'''''''''''''">
              <a:rPr lang="en-US" sz="1000">
                <a:solidFill>
                  <a:schemeClr val="tx1"/>
                </a:solidFill>
                <a:latin typeface="Arial"/>
                <a:cs typeface="Arial"/>
                <a:sym typeface="Arial"/>
              </a:rPr>
              <a:pPr/>
              <a:t>31-Jul-15</a:t>
            </a:fld>
            <a:endParaRPr lang="en-US" sz="1000" dirty="0">
              <a:solidFill>
                <a:schemeClr val="tx1"/>
              </a:solidFill>
              <a:latin typeface="Arial"/>
              <a:ea typeface="ＭＳ Ｐゴシック"/>
              <a:cs typeface="Arial"/>
              <a:sym typeface="Arial"/>
            </a:endParaRPr>
          </a:p>
        </p:txBody>
      </p:sp>
      <p:sp>
        <p:nvSpPr>
          <p:cNvPr id="21" name="Text Placeholder 48"/>
          <p:cNvSpPr>
            <a:spLocks noGrp="1"/>
          </p:cNvSpPr>
          <p:nvPr>
            <p:custDataLst>
              <p:tags r:id="rId29"/>
            </p:custDataLst>
          </p:nvPr>
        </p:nvSpPr>
        <p:spPr bwMode="gray">
          <a:xfrm>
            <a:off x="4279900" y="42910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0A23703E-D384-4988-9C0A-2194653B439F}" type="datetime'''''''''''''2''''''''''''.''''''''''''''''''3'''''''''''''''">
              <a:rPr lang="en-US" sz="800">
                <a:solidFill>
                  <a:schemeClr val="tx1"/>
                </a:solidFill>
                <a:latin typeface="Arial"/>
                <a:cs typeface="Arial"/>
                <a:sym typeface="Arial"/>
              </a:rPr>
              <a:pPr/>
              <a:t>2.3</a:t>
            </a:fld>
            <a:endParaRPr lang="en-US" sz="800" dirty="0">
              <a:solidFill>
                <a:schemeClr val="tx1"/>
              </a:solidFill>
              <a:latin typeface="Arial"/>
              <a:ea typeface="ＭＳ Ｐゴシック"/>
              <a:cs typeface="Arial"/>
              <a:sym typeface="Arial"/>
            </a:endParaRPr>
          </a:p>
        </p:txBody>
      </p:sp>
      <p:sp>
        <p:nvSpPr>
          <p:cNvPr id="22" name="Text Placeholder 31"/>
          <p:cNvSpPr>
            <a:spLocks noGrp="1"/>
          </p:cNvSpPr>
          <p:nvPr>
            <p:custDataLst>
              <p:tags r:id="rId30"/>
            </p:custDataLst>
          </p:nvPr>
        </p:nvSpPr>
        <p:spPr bwMode="auto">
          <a:xfrm>
            <a:off x="3606800" y="5241925"/>
            <a:ext cx="39846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9DA18EFF-E711-4704-A574-30B849789D27}" type="datetime'''''''''''3''''''''''0''''''''-''J''u''''''n-1''''''5'">
              <a:rPr lang="en-US" sz="1000">
                <a:solidFill>
                  <a:schemeClr val="tx1"/>
                </a:solidFill>
                <a:latin typeface="Arial"/>
                <a:cs typeface="Arial"/>
                <a:sym typeface="Arial"/>
              </a:rPr>
              <a:pPr/>
              <a:t>30-Jun-15</a:t>
            </a:fld>
            <a:endParaRPr lang="en-US" sz="1000" dirty="0">
              <a:solidFill>
                <a:schemeClr val="tx1"/>
              </a:solidFill>
              <a:latin typeface="Arial"/>
              <a:ea typeface="ＭＳ Ｐゴシック"/>
              <a:cs typeface="Arial"/>
              <a:sym typeface="Arial"/>
            </a:endParaRPr>
          </a:p>
        </p:txBody>
      </p:sp>
      <p:sp>
        <p:nvSpPr>
          <p:cNvPr id="23" name="Text Placeholder 47"/>
          <p:cNvSpPr>
            <a:spLocks noGrp="1"/>
          </p:cNvSpPr>
          <p:nvPr>
            <p:custDataLst>
              <p:tags r:id="rId31"/>
            </p:custDataLst>
          </p:nvPr>
        </p:nvSpPr>
        <p:spPr bwMode="gray">
          <a:xfrm>
            <a:off x="3713163" y="42052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B0D1870-E42F-430A-BA0D-69551442904E}" type="datetime'''''''''''''''2''''''''.''''''''''''''''6'''''">
              <a:rPr lang="en-US" sz="800">
                <a:solidFill>
                  <a:schemeClr val="tx1"/>
                </a:solidFill>
                <a:latin typeface="Arial"/>
                <a:cs typeface="Arial"/>
                <a:sym typeface="Arial"/>
              </a:rPr>
              <a:pPr/>
              <a:t>2.6</a:t>
            </a:fld>
            <a:endParaRPr lang="en-US" sz="800" dirty="0">
              <a:solidFill>
                <a:schemeClr val="tx1"/>
              </a:solidFill>
              <a:latin typeface="Arial"/>
              <a:ea typeface="ＭＳ Ｐゴシック"/>
              <a:cs typeface="Arial"/>
              <a:sym typeface="Arial"/>
            </a:endParaRPr>
          </a:p>
        </p:txBody>
      </p:sp>
      <p:sp>
        <p:nvSpPr>
          <p:cNvPr id="15" name="Text Placeholder 30"/>
          <p:cNvSpPr>
            <a:spLocks noGrp="1"/>
          </p:cNvSpPr>
          <p:nvPr>
            <p:custDataLst>
              <p:tags r:id="rId32"/>
            </p:custDataLst>
          </p:nvPr>
        </p:nvSpPr>
        <p:spPr bwMode="auto">
          <a:xfrm>
            <a:off x="3025775" y="5241925"/>
            <a:ext cx="434975"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32C8FBD6-584C-4FF3-A732-9433FC1630DD}" type="datetime'''2''''''''9-''M''a''y''''-''''''''''''''1''''''5'''''''''''">
              <a:rPr lang="en-US" sz="1000">
                <a:solidFill>
                  <a:schemeClr val="tx1"/>
                </a:solidFill>
                <a:latin typeface="Arial"/>
                <a:ea typeface="ＭＳ Ｐゴシック"/>
                <a:cs typeface="Arial"/>
                <a:sym typeface="Arial"/>
              </a:rPr>
              <a:pPr/>
              <a:t>29-May-15</a:t>
            </a:fld>
            <a:endParaRPr lang="en-US" sz="1000" dirty="0">
              <a:solidFill>
                <a:schemeClr val="tx1"/>
              </a:solidFill>
              <a:latin typeface="Arial"/>
              <a:ea typeface="ＭＳ Ｐゴシック"/>
              <a:cs typeface="Arial"/>
              <a:sym typeface="Arial"/>
            </a:endParaRPr>
          </a:p>
        </p:txBody>
      </p:sp>
      <p:sp>
        <p:nvSpPr>
          <p:cNvPr id="16" name="Text Placeholder 46"/>
          <p:cNvSpPr>
            <a:spLocks noGrp="1"/>
          </p:cNvSpPr>
          <p:nvPr>
            <p:custDataLst>
              <p:tags r:id="rId33"/>
            </p:custDataLst>
          </p:nvPr>
        </p:nvSpPr>
        <p:spPr bwMode="gray">
          <a:xfrm>
            <a:off x="3151188" y="41767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C94402DA-A4D2-4AFD-9E15-F9B6BA39BBA9}" type="datetime'''''''''2''.''''''''''''''''''''7'''''''''''''''''''''''">
              <a:rPr lang="en-US" sz="800">
                <a:solidFill>
                  <a:schemeClr val="tx1"/>
                </a:solidFill>
                <a:latin typeface="Arial"/>
                <a:cs typeface="Arial"/>
                <a:sym typeface="Arial"/>
              </a:rPr>
              <a:pPr/>
              <a:t>2.7</a:t>
            </a:fld>
            <a:endParaRPr lang="en-US" sz="800" dirty="0">
              <a:solidFill>
                <a:schemeClr val="tx1"/>
              </a:solidFill>
              <a:latin typeface="Arial"/>
              <a:ea typeface="ＭＳ Ｐゴシック"/>
              <a:cs typeface="Arial"/>
              <a:sym typeface="Arial"/>
            </a:endParaRPr>
          </a:p>
        </p:txBody>
      </p:sp>
      <p:sp>
        <p:nvSpPr>
          <p:cNvPr id="17" name="Text Placeholder 29"/>
          <p:cNvSpPr>
            <a:spLocks noGrp="1"/>
          </p:cNvSpPr>
          <p:nvPr>
            <p:custDataLst>
              <p:tags r:id="rId34"/>
            </p:custDataLst>
          </p:nvPr>
        </p:nvSpPr>
        <p:spPr bwMode="auto">
          <a:xfrm>
            <a:off x="2481263" y="5241925"/>
            <a:ext cx="3921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A0F7AF39-4BE8-4251-8E69-A4AA50C1EB2D}" type="datetime'''3''''''''0''''-A''''''''''''''''p''''''r''''''''''-''1''''5'">
              <a:rPr lang="en-US" sz="1000">
                <a:solidFill>
                  <a:schemeClr val="tx1"/>
                </a:solidFill>
                <a:latin typeface="Arial"/>
                <a:cs typeface="Arial"/>
                <a:sym typeface="Arial"/>
              </a:rPr>
              <a:pPr/>
              <a:t>30-Apr-15</a:t>
            </a:fld>
            <a:endParaRPr lang="en-US" sz="1000" dirty="0">
              <a:solidFill>
                <a:schemeClr val="tx1"/>
              </a:solidFill>
              <a:latin typeface="Arial"/>
              <a:ea typeface="ＭＳ Ｐゴシック"/>
              <a:cs typeface="Arial"/>
              <a:sym typeface="Arial"/>
            </a:endParaRPr>
          </a:p>
        </p:txBody>
      </p:sp>
      <p:sp>
        <p:nvSpPr>
          <p:cNvPr id="19" name="Text Placeholder 45"/>
          <p:cNvSpPr>
            <a:spLocks noGrp="1"/>
          </p:cNvSpPr>
          <p:nvPr>
            <p:custDataLst>
              <p:tags r:id="rId35"/>
            </p:custDataLst>
          </p:nvPr>
        </p:nvSpPr>
        <p:spPr bwMode="gray">
          <a:xfrm>
            <a:off x="2584450" y="419576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4BAFD54-0EC9-47A6-B26E-EF5C653E3647}" type="datetime'''''''''2.''''''6'''''''''''''''''''">
              <a:rPr lang="en-US" sz="800">
                <a:solidFill>
                  <a:schemeClr val="tx1"/>
                </a:solidFill>
                <a:latin typeface="Arial"/>
                <a:cs typeface="Arial"/>
                <a:sym typeface="Arial"/>
              </a:rPr>
              <a:pPr/>
              <a:t>2.6</a:t>
            </a:fld>
            <a:endParaRPr lang="en-US" sz="800" dirty="0">
              <a:solidFill>
                <a:schemeClr val="tx1"/>
              </a:solidFill>
              <a:latin typeface="Arial"/>
              <a:ea typeface="ＭＳ Ｐゴシック"/>
              <a:cs typeface="Arial"/>
              <a:sym typeface="Arial"/>
            </a:endParaRPr>
          </a:p>
        </p:txBody>
      </p:sp>
      <p:sp>
        <p:nvSpPr>
          <p:cNvPr id="18" name="Text Placeholder 28"/>
          <p:cNvSpPr>
            <a:spLocks noGrp="1"/>
          </p:cNvSpPr>
          <p:nvPr>
            <p:custDataLst>
              <p:tags r:id="rId36"/>
            </p:custDataLst>
          </p:nvPr>
        </p:nvSpPr>
        <p:spPr bwMode="auto">
          <a:xfrm>
            <a:off x="1903413" y="5241925"/>
            <a:ext cx="414338"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B1CCABFA-2913-4320-A01B-1835968E0A0B}" type="datetime'''3''1-''''M''''a''''r''''''''''''''''''''''-15'''''">
              <a:rPr lang="en-US" sz="1000">
                <a:solidFill>
                  <a:schemeClr val="tx1"/>
                </a:solidFill>
                <a:latin typeface="Arial"/>
                <a:cs typeface="Arial"/>
                <a:sym typeface="Arial"/>
              </a:rPr>
              <a:pPr/>
              <a:t>31-Mar-15</a:t>
            </a:fld>
            <a:endParaRPr lang="en-US" sz="1000" dirty="0">
              <a:solidFill>
                <a:schemeClr val="tx1"/>
              </a:solidFill>
              <a:latin typeface="Arial"/>
              <a:ea typeface="ＭＳ Ｐゴシック"/>
              <a:cs typeface="Arial"/>
              <a:sym typeface="Arial"/>
            </a:endParaRPr>
          </a:p>
        </p:txBody>
      </p:sp>
      <p:sp>
        <p:nvSpPr>
          <p:cNvPr id="14" name="Text Placeholder 44"/>
          <p:cNvSpPr>
            <a:spLocks noGrp="1"/>
          </p:cNvSpPr>
          <p:nvPr>
            <p:custDataLst>
              <p:tags r:id="rId37"/>
            </p:custDataLst>
          </p:nvPr>
        </p:nvSpPr>
        <p:spPr bwMode="gray">
          <a:xfrm>
            <a:off x="2017713" y="4100513"/>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55780033-ECEF-4D74-90D1-81AD11171A5E}" type="datetime'''''''''2''''''''''''.''''''9'''''''">
              <a:rPr lang="en-US" sz="800">
                <a:solidFill>
                  <a:schemeClr val="tx1"/>
                </a:solidFill>
                <a:latin typeface="Arial"/>
                <a:cs typeface="Arial"/>
                <a:sym typeface="Arial"/>
              </a:rPr>
              <a:pPr/>
              <a:t>2.9</a:t>
            </a:fld>
            <a:endParaRPr lang="en-US" sz="800" dirty="0">
              <a:solidFill>
                <a:schemeClr val="tx1"/>
              </a:solidFill>
              <a:latin typeface="Arial"/>
              <a:ea typeface="ＭＳ Ｐゴシック"/>
              <a:cs typeface="Arial"/>
              <a:sym typeface="Arial"/>
            </a:endParaRPr>
          </a:p>
        </p:txBody>
      </p:sp>
      <p:sp>
        <p:nvSpPr>
          <p:cNvPr id="24" name="Text Placeholder 27"/>
          <p:cNvSpPr>
            <a:spLocks noGrp="1"/>
          </p:cNvSpPr>
          <p:nvPr>
            <p:custDataLst>
              <p:tags r:id="rId38"/>
            </p:custDataLst>
          </p:nvPr>
        </p:nvSpPr>
        <p:spPr bwMode="auto">
          <a:xfrm>
            <a:off x="1336675" y="5241925"/>
            <a:ext cx="412750"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EED9BA9C-61C1-452C-94CB-1E2A77BE7CB2}" type="datetime'''''''''''''2''7''''''''-F''''''''''''e''''''b''-''15'''">
              <a:rPr lang="en-US" sz="1000">
                <a:solidFill>
                  <a:schemeClr val="tx1"/>
                </a:solidFill>
                <a:latin typeface="Arial"/>
                <a:cs typeface="Arial"/>
                <a:sym typeface="Arial"/>
              </a:rPr>
              <a:pPr/>
              <a:t>27-Feb-15</a:t>
            </a:fld>
            <a:endParaRPr lang="en-US" sz="1000" dirty="0">
              <a:solidFill>
                <a:schemeClr val="tx1"/>
              </a:solidFill>
              <a:latin typeface="Arial"/>
              <a:ea typeface="ＭＳ Ｐゴシック"/>
              <a:cs typeface="Arial"/>
              <a:sym typeface="Arial"/>
            </a:endParaRPr>
          </a:p>
        </p:txBody>
      </p:sp>
      <p:sp>
        <p:nvSpPr>
          <p:cNvPr id="25" name="Text Placeholder 43"/>
          <p:cNvSpPr>
            <a:spLocks noGrp="1"/>
          </p:cNvSpPr>
          <p:nvPr>
            <p:custDataLst>
              <p:tags r:id="rId39"/>
            </p:custDataLst>
          </p:nvPr>
        </p:nvSpPr>
        <p:spPr bwMode="gray">
          <a:xfrm>
            <a:off x="1450975" y="4052888"/>
            <a:ext cx="184150" cy="122238"/>
          </a:xfrm>
          <a:prstGeom prst="rect">
            <a:avLst/>
          </a:prstGeom>
          <a:noFill/>
          <a:extLst>
            <a:ext uri="{909E8E84-426E-40DD-AFC4-6F175D3DCCD1}">
              <a14:hiddenFill xmlns:a14="http://schemas.microsoft.com/office/drawing/2010/main">
                <a:solidFill>
                  <a:scrgbClr r="0" g="0" b="0"/>
                </a:solidFill>
              </a14:hiddenFill>
            </a:ext>
          </a:extLst>
        </p:spPr>
        <p:txBody>
          <a:bodyPr wrap="none" lIns="20638" tIns="0" rIns="20638" bIns="0" numCol="1" spcCol="0" anchor="b"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gn="ctr">
              <a:lnSpc>
                <a:spcPct val="100000"/>
              </a:lnSpc>
              <a:spcBef>
                <a:spcPct val="0"/>
              </a:spcBef>
            </a:pPr>
            <a:fld id="{415B4E0E-52CD-4C56-8F67-279092FB3D44}" type="datetime'3''''''''''''''''''''''''''.''''''''''1'''''''''''''''''''''''">
              <a:rPr lang="en-US" sz="800">
                <a:solidFill>
                  <a:schemeClr val="tx1"/>
                </a:solidFill>
                <a:latin typeface="Arial"/>
                <a:cs typeface="Arial"/>
                <a:sym typeface="Arial"/>
              </a:rPr>
              <a:pPr/>
              <a:t>3.1</a:t>
            </a:fld>
            <a:endParaRPr lang="en-US" sz="800" dirty="0">
              <a:solidFill>
                <a:schemeClr val="tx1"/>
              </a:solidFill>
              <a:latin typeface="Arial"/>
              <a:ea typeface="ＭＳ Ｐゴシック"/>
              <a:cs typeface="Arial"/>
              <a:sym typeface="Arial"/>
            </a:endParaRPr>
          </a:p>
        </p:txBody>
      </p:sp>
      <p:sp>
        <p:nvSpPr>
          <p:cNvPr id="73" name="Text Placeholder 4"/>
          <p:cNvSpPr>
            <a:spLocks noGrp="1"/>
          </p:cNvSpPr>
          <p:nvPr>
            <p:custDataLst>
              <p:tags r:id="rId40"/>
            </p:custDataLst>
          </p:nvPr>
        </p:nvSpPr>
        <p:spPr bwMode="auto">
          <a:xfrm>
            <a:off x="5876925" y="5241925"/>
            <a:ext cx="392113" cy="30480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spcBef>
                <a:spcPct val="0"/>
              </a:spcBef>
              <a:buNone/>
            </a:pPr>
            <a:fld id="{4C7F45A8-05CB-49D7-94BA-1A111280718F}" type="datetime'3''''''''0''''''''''''-''''''''''''''''O''c''''''''t''''-15'">
              <a:rPr lang="en-US" sz="1000">
                <a:latin typeface="Arial"/>
                <a:cs typeface="Arial"/>
                <a:sym typeface="Arial"/>
              </a:rPr>
              <a:pPr/>
              <a:t>30-Oct-15</a:t>
            </a:fld>
            <a:endParaRPr lang="en-US" sz="1000" dirty="0">
              <a:latin typeface="Arial"/>
              <a:cs typeface="Arial"/>
              <a:sym typeface="Arial"/>
            </a:endParaRPr>
          </a:p>
        </p:txBody>
      </p:sp>
      <p:sp>
        <p:nvSpPr>
          <p:cNvPr id="4" name="Rectangle 3"/>
          <p:cNvSpPr/>
          <p:nvPr>
            <p:custDataLst>
              <p:tags r:id="rId41"/>
            </p:custDataLst>
          </p:nvPr>
        </p:nvSpPr>
        <p:spPr bwMode="auto">
          <a:xfrm>
            <a:off x="5461000" y="5730875"/>
            <a:ext cx="179387" cy="133350"/>
          </a:xfrm>
          <a:prstGeom prst="rect">
            <a:avLst/>
          </a:prstGeom>
          <a:solidFill>
            <a:srgbClr val="808080"/>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50" name="Rectangle 49"/>
          <p:cNvSpPr/>
          <p:nvPr>
            <p:custDataLst>
              <p:tags r:id="rId42"/>
            </p:custDataLst>
          </p:nvPr>
        </p:nvSpPr>
        <p:spPr bwMode="auto">
          <a:xfrm>
            <a:off x="4645025" y="5730875"/>
            <a:ext cx="179387" cy="133350"/>
          </a:xfrm>
          <a:prstGeom prst="rect">
            <a:avLst/>
          </a:prstGeom>
          <a:solidFill>
            <a:srgbClr val="C0C0C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cs typeface="ＭＳ Ｐゴシック" pitchFamily="-112" charset="-128"/>
            </a:endParaRPr>
          </a:p>
        </p:txBody>
      </p:sp>
      <p:sp>
        <p:nvSpPr>
          <p:cNvPr id="2" name="Rectangle 1"/>
          <p:cNvSpPr/>
          <p:nvPr>
            <p:custDataLst>
              <p:tags r:id="rId43"/>
            </p:custDataLst>
          </p:nvPr>
        </p:nvSpPr>
        <p:spPr bwMode="auto">
          <a:xfrm>
            <a:off x="3856038" y="5730875"/>
            <a:ext cx="179388" cy="133350"/>
          </a:xfrm>
          <a:prstGeom prst="rect">
            <a:avLst/>
          </a:prstGeom>
          <a:solidFill>
            <a:srgbClr val="F8B8BC"/>
          </a:solidFill>
          <a:ln w="952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latin typeface="Arial" panose="020B0604020202020204" pitchFamily="34" charset="0"/>
              <a:cs typeface="Arial" panose="020B0604020202020204" pitchFamily="34" charset="0"/>
            </a:endParaRPr>
          </a:p>
        </p:txBody>
      </p:sp>
      <p:sp>
        <p:nvSpPr>
          <p:cNvPr id="55" name="Text Placeholder 3"/>
          <p:cNvSpPr>
            <a:spLocks noGrp="1"/>
          </p:cNvSpPr>
          <p:nvPr>
            <p:custDataLst>
              <p:tags r:id="rId44"/>
            </p:custDataLst>
          </p:nvPr>
        </p:nvSpPr>
        <p:spPr bwMode="auto">
          <a:xfrm>
            <a:off x="4875213" y="5727700"/>
            <a:ext cx="484188"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153988" indent="-153988" algn="l" rtl="0" eaLnBrk="1" fontAlgn="base" hangingPunct="1">
              <a:spcBef>
                <a:spcPct val="20000"/>
              </a:spcBef>
              <a:spcAft>
                <a:spcPct val="0"/>
              </a:spcAft>
              <a:defRPr sz="1600">
                <a:solidFill>
                  <a:schemeClr val="tx2"/>
                </a:solidFill>
                <a:latin typeface="+mn-lt"/>
                <a:ea typeface="+mn-ea"/>
                <a:cs typeface="+mn-cs"/>
              </a:defRPr>
            </a:lvl1pPr>
            <a:lvl2pPr marL="461963" indent="-231775" algn="l" rtl="0" eaLnBrk="1" fontAlgn="base" hangingPunct="1">
              <a:lnSpc>
                <a:spcPct val="120000"/>
              </a:lnSpc>
              <a:spcBef>
                <a:spcPct val="20000"/>
              </a:spcBef>
              <a:spcAft>
                <a:spcPct val="0"/>
              </a:spcAft>
              <a:buClr>
                <a:schemeClr val="tx1"/>
              </a:buClr>
              <a:buFont typeface="Wingdings" pitchFamily="2" charset="2"/>
              <a:buChar char="§"/>
              <a:defRPr sz="1400">
                <a:solidFill>
                  <a:schemeClr val="tx2"/>
                </a:solidFill>
                <a:latin typeface="Arial" charset="0"/>
                <a:ea typeface="+mn-ea"/>
                <a:cs typeface="+mn-cs"/>
              </a:defRPr>
            </a:lvl2pPr>
            <a:lvl3pPr marL="625475" indent="-163513" algn="l" rtl="0" eaLnBrk="1" fontAlgn="base" hangingPunct="1">
              <a:lnSpc>
                <a:spcPct val="160000"/>
              </a:lnSpc>
              <a:spcBef>
                <a:spcPct val="20000"/>
              </a:spcBef>
              <a:spcAft>
                <a:spcPct val="0"/>
              </a:spcAft>
              <a:buClr>
                <a:schemeClr val="tx1"/>
              </a:buClr>
              <a:buChar char="•"/>
              <a:defRPr sz="1200">
                <a:solidFill>
                  <a:schemeClr val="tx2"/>
                </a:solidFill>
                <a:latin typeface="Arial" charset="0"/>
                <a:ea typeface="+mn-ea"/>
                <a:cs typeface="+mn-cs"/>
              </a:defRPr>
            </a:lvl3pPr>
            <a:lvl4pPr marL="741363" indent="-115888" algn="l" rtl="0" eaLnBrk="1" fontAlgn="base" hangingPunct="1">
              <a:spcBef>
                <a:spcPct val="20000"/>
              </a:spcBef>
              <a:spcAft>
                <a:spcPct val="0"/>
              </a:spcAft>
              <a:buClr>
                <a:schemeClr val="tx1"/>
              </a:buClr>
              <a:buChar char="–"/>
              <a:defRPr sz="1000">
                <a:solidFill>
                  <a:schemeClr val="tx2"/>
                </a:solidFill>
                <a:latin typeface="Arial" charset="0"/>
                <a:ea typeface="+mn-ea"/>
                <a:cs typeface="+mn-cs"/>
              </a:defRPr>
            </a:lvl4pPr>
            <a:lvl5pPr marL="857250" indent="-115888" algn="l" rtl="0" eaLnBrk="1" fontAlgn="base" hangingPunct="1">
              <a:spcBef>
                <a:spcPct val="20000"/>
              </a:spcBef>
              <a:spcAft>
                <a:spcPct val="0"/>
              </a:spcAft>
              <a:buClr>
                <a:schemeClr val="tx1"/>
              </a:buClr>
              <a:defRPr sz="800">
                <a:solidFill>
                  <a:schemeClr val="tx2"/>
                </a:solidFill>
                <a:latin typeface="Arial" charset="0"/>
                <a:ea typeface="+mn-ea"/>
                <a:cs typeface="+mn-cs"/>
              </a:defRPr>
            </a:lvl5pPr>
            <a:lvl6pPr marL="2227263" indent="-228600" algn="l" rtl="0" eaLnBrk="1" fontAlgn="base" hangingPunct="1">
              <a:spcBef>
                <a:spcPct val="20000"/>
              </a:spcBef>
              <a:spcAft>
                <a:spcPct val="0"/>
              </a:spcAft>
              <a:defRPr sz="2000">
                <a:solidFill>
                  <a:schemeClr val="tx1"/>
                </a:solidFill>
                <a:latin typeface="Arial" charset="0"/>
                <a:ea typeface="+mn-ea"/>
                <a:cs typeface="+mn-cs"/>
              </a:defRPr>
            </a:lvl6pPr>
            <a:lvl7pPr marL="2684463" indent="-228600" algn="l" rtl="0" eaLnBrk="1" fontAlgn="base" hangingPunct="1">
              <a:spcBef>
                <a:spcPct val="20000"/>
              </a:spcBef>
              <a:spcAft>
                <a:spcPct val="0"/>
              </a:spcAft>
              <a:defRPr sz="2000">
                <a:solidFill>
                  <a:schemeClr val="tx1"/>
                </a:solidFill>
                <a:latin typeface="Arial" charset="0"/>
                <a:ea typeface="+mn-ea"/>
                <a:cs typeface="+mn-cs"/>
              </a:defRPr>
            </a:lvl7pPr>
            <a:lvl8pPr marL="3141663" indent="-228600" algn="l" rtl="0" eaLnBrk="1" fontAlgn="base" hangingPunct="1">
              <a:spcBef>
                <a:spcPct val="20000"/>
              </a:spcBef>
              <a:spcAft>
                <a:spcPct val="0"/>
              </a:spcAft>
              <a:defRPr sz="2000">
                <a:solidFill>
                  <a:schemeClr val="tx1"/>
                </a:solidFill>
                <a:latin typeface="Arial" charset="0"/>
                <a:ea typeface="+mn-ea"/>
                <a:cs typeface="+mn-cs"/>
              </a:defRPr>
            </a:lvl8pPr>
            <a:lvl9pPr marL="3598863" indent="-228600" algn="l" rtl="0" eaLnBrk="1" fontAlgn="base" hangingPunct="1">
              <a:spcBef>
                <a:spcPct val="20000"/>
              </a:spcBef>
              <a:spcAft>
                <a:spcPct val="0"/>
              </a:spcAft>
              <a:defRPr sz="2000">
                <a:solidFill>
                  <a:schemeClr val="tx1"/>
                </a:solidFill>
                <a:latin typeface="Arial" charset="0"/>
                <a:ea typeface="+mn-ea"/>
                <a:cs typeface="+mn-cs"/>
              </a:defRPr>
            </a:lvl9pPr>
          </a:lstStyle>
          <a:p>
            <a:pPr marL="0" indent="0">
              <a:lnSpc>
                <a:spcPct val="100000"/>
              </a:lnSpc>
              <a:spcBef>
                <a:spcPct val="0"/>
              </a:spcBef>
            </a:pPr>
            <a:fld id="{94E9C1C9-BCBE-43C0-8E68-155F8B537A2B}" type="datetime'''''''S''''''''''''''I''''''S'' ''''''''V''''''a''R'''''''">
              <a:rPr lang="en-US" sz="1000">
                <a:solidFill>
                  <a:schemeClr val="tx1"/>
                </a:solidFill>
                <a:latin typeface="Arial"/>
                <a:ea typeface="ＭＳ Ｐゴシック"/>
                <a:cs typeface="Arial"/>
                <a:sym typeface="Arial"/>
              </a:rPr>
              <a:pPr/>
              <a:t>SIS VaR</a:t>
            </a:fld>
            <a:endParaRPr lang="en-US" sz="1000" dirty="0">
              <a:solidFill>
                <a:schemeClr val="tx1"/>
              </a:solidFill>
              <a:latin typeface="Arial"/>
              <a:ea typeface="ＭＳ Ｐゴシック"/>
              <a:cs typeface="Arial"/>
              <a:sym typeface="Arial"/>
            </a:endParaRPr>
          </a:p>
        </p:txBody>
      </p:sp>
      <p:sp>
        <p:nvSpPr>
          <p:cNvPr id="88" name="Text Placeholder 21"/>
          <p:cNvSpPr>
            <a:spLocks noGrp="1"/>
          </p:cNvSpPr>
          <p:nvPr>
            <p:custDataLst>
              <p:tags r:id="rId45"/>
            </p:custDataLst>
          </p:nvPr>
        </p:nvSpPr>
        <p:spPr bwMode="auto">
          <a:xfrm>
            <a:off x="5691188" y="5727700"/>
            <a:ext cx="625475"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3E4E01F8-267D-48E4-B2E7-CB2014612C02}" type="datetime'''S''''''BN''''''A'''''''''''' ''''''''V''aR'''''''''">
              <a:rPr lang="en-US" sz="1000">
                <a:latin typeface="Arial"/>
                <a:ea typeface="ＭＳ Ｐゴシック"/>
                <a:cs typeface="Arial"/>
                <a:sym typeface="Arial"/>
              </a:rPr>
              <a:pPr/>
              <a:t>SBNA VaR</a:t>
            </a:fld>
            <a:endParaRPr lang="en-US" sz="1000" dirty="0">
              <a:latin typeface="Arial"/>
              <a:ea typeface="ＭＳ Ｐゴシック"/>
              <a:cs typeface="Arial"/>
              <a:sym typeface="Arial"/>
            </a:endParaRPr>
          </a:p>
        </p:txBody>
      </p:sp>
      <p:sp>
        <p:nvSpPr>
          <p:cNvPr id="79" name="Text Placeholder 12"/>
          <p:cNvSpPr>
            <a:spLocks noGrp="1"/>
          </p:cNvSpPr>
          <p:nvPr>
            <p:custDataLst>
              <p:tags r:id="rId46"/>
            </p:custDataLst>
          </p:nvPr>
        </p:nvSpPr>
        <p:spPr bwMode="auto">
          <a:xfrm>
            <a:off x="4086225" y="5727700"/>
            <a:ext cx="457200"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ct val="0"/>
              </a:spcBef>
              <a:buNone/>
            </a:pPr>
            <a:fld id="{F202FF10-040E-4E39-B71E-F2D208927E37}" type="datetime'P''''''''''''''''''''''''''R ''V''''a''''''''''R'''">
              <a:rPr lang="en-US" sz="1000">
                <a:latin typeface="Arial"/>
                <a:ea typeface="ＭＳ Ｐゴシック"/>
                <a:cs typeface="Arial"/>
                <a:sym typeface="Arial"/>
              </a:rPr>
              <a:pPr/>
              <a:t>PR VaR</a:t>
            </a:fld>
            <a:endParaRPr lang="en-US" sz="1000" dirty="0">
              <a:latin typeface="Arial"/>
              <a:ea typeface="ＭＳ Ｐゴシック"/>
              <a:cs typeface="Arial"/>
              <a:sym typeface="Arial"/>
            </a:endParaRPr>
          </a:p>
        </p:txBody>
      </p:sp>
      <p:sp>
        <p:nvSpPr>
          <p:cNvPr id="58" name="TextBox 57"/>
          <p:cNvSpPr txBox="1"/>
          <p:nvPr/>
        </p:nvSpPr>
        <p:spPr>
          <a:xfrm>
            <a:off x="7781043" y="2291024"/>
            <a:ext cx="1278859" cy="153888"/>
          </a:xfrm>
          <a:prstGeom prst="rect">
            <a:avLst/>
          </a:prstGeom>
          <a:noFill/>
        </p:spPr>
        <p:txBody>
          <a:bodyPr wrap="square" lIns="0" tIns="0" rIns="0" bIns="0" rtlCol="0">
            <a:spAutoFit/>
          </a:bodyPr>
          <a:lstStyle/>
          <a:p>
            <a:pPr algn="l">
              <a:lnSpc>
                <a:spcPct val="100000"/>
              </a:lnSpc>
            </a:pPr>
            <a:r>
              <a:rPr lang="en-US" b="1" dirty="0" smtClean="0">
                <a:solidFill>
                  <a:schemeClr val="accent1"/>
                </a:solidFill>
              </a:rPr>
              <a:t>Red limit: $9M </a:t>
            </a:r>
          </a:p>
        </p:txBody>
      </p:sp>
      <p:cxnSp>
        <p:nvCxnSpPr>
          <p:cNvPr id="59" name="Straight Connector 58"/>
          <p:cNvCxnSpPr/>
          <p:nvPr/>
        </p:nvCxnSpPr>
        <p:spPr bwMode="auto">
          <a:xfrm flipH="1">
            <a:off x="692150" y="2478469"/>
            <a:ext cx="850392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60" name="TextBox 59"/>
          <p:cNvSpPr txBox="1"/>
          <p:nvPr/>
        </p:nvSpPr>
        <p:spPr>
          <a:xfrm>
            <a:off x="7781042" y="3072385"/>
            <a:ext cx="1418933" cy="153888"/>
          </a:xfrm>
          <a:prstGeom prst="rect">
            <a:avLst/>
          </a:prstGeom>
          <a:noFill/>
        </p:spPr>
        <p:txBody>
          <a:bodyPr wrap="square" lIns="0" tIns="0" rIns="0" bIns="0" rtlCol="0">
            <a:spAutoFit/>
          </a:bodyPr>
          <a:lstStyle/>
          <a:p>
            <a:pPr algn="l">
              <a:lnSpc>
                <a:spcPct val="100000"/>
              </a:lnSpc>
            </a:pPr>
            <a:r>
              <a:rPr lang="en-US" b="1" dirty="0" smtClean="0">
                <a:solidFill>
                  <a:srgbClr val="FFC000"/>
                </a:solidFill>
              </a:rPr>
              <a:t>Amber trigger: $7M </a:t>
            </a:r>
          </a:p>
        </p:txBody>
      </p:sp>
      <p:cxnSp>
        <p:nvCxnSpPr>
          <p:cNvPr id="61" name="Straight Connector 60"/>
          <p:cNvCxnSpPr/>
          <p:nvPr/>
        </p:nvCxnSpPr>
        <p:spPr bwMode="auto">
          <a:xfrm flipH="1">
            <a:off x="692150" y="3034981"/>
            <a:ext cx="850392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62" name="Footnote"/>
          <p:cNvSpPr/>
          <p:nvPr/>
        </p:nvSpPr>
        <p:spPr bwMode="auto">
          <a:xfrm>
            <a:off x="366713" y="6141164"/>
            <a:ext cx="882491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l">
              <a:lnSpc>
                <a:spcPct val="100000"/>
              </a:lnSpc>
              <a:spcBef>
                <a:spcPts val="0"/>
              </a:spcBef>
              <a:spcAft>
                <a:spcPts val="0"/>
              </a:spcAft>
            </a:pPr>
            <a:r>
              <a:rPr lang="en-US" sz="800" dirty="0">
                <a:latin typeface="+mn-lt"/>
                <a:sym typeface="+mn-lt"/>
              </a:rPr>
              <a:t>Source: “MSR MPL History.xlsx”, </a:t>
            </a:r>
            <a:r>
              <a:rPr lang="en-US" sz="800" dirty="0" smtClean="0">
                <a:latin typeface="+mn-lt"/>
                <a:sym typeface="+mn-lt"/>
              </a:rPr>
              <a:t>“SC </a:t>
            </a:r>
            <a:r>
              <a:rPr lang="en-US" sz="800" dirty="0">
                <a:latin typeface="+mn-lt"/>
                <a:sym typeface="+mn-lt"/>
              </a:rPr>
              <a:t>VaR.xlsx”,“”ClientFacilitation_Control_Report_20150731</a:t>
            </a:r>
            <a:r>
              <a:rPr lang="en-US" sz="800" dirty="0" smtClean="0">
                <a:latin typeface="+mn-lt"/>
                <a:sym typeface="+mn-lt"/>
              </a:rPr>
              <a:t>”, monthly RAS reports (July 15 to March 16)</a:t>
            </a:r>
            <a:endParaRPr lang="en-US" sz="800" dirty="0">
              <a:latin typeface="+mn-lt"/>
              <a:sym typeface="+mn-lt"/>
            </a:endParaRPr>
          </a:p>
        </p:txBody>
      </p:sp>
      <p:grpSp>
        <p:nvGrpSpPr>
          <p:cNvPr id="57" name="Group 56"/>
          <p:cNvGrpSpPr/>
          <p:nvPr/>
        </p:nvGrpSpPr>
        <p:grpSpPr>
          <a:xfrm>
            <a:off x="350611" y="72184"/>
            <a:ext cx="3764090" cy="189008"/>
            <a:chOff x="403281" y="164517"/>
            <a:chExt cx="3764090" cy="189008"/>
          </a:xfrm>
        </p:grpSpPr>
        <p:sp>
          <p:nvSpPr>
            <p:cNvPr id="65" name="Text Box 75"/>
            <p:cNvSpPr txBox="1">
              <a:spLocks noChangeArrowheads="1"/>
            </p:cNvSpPr>
            <p:nvPr/>
          </p:nvSpPr>
          <p:spPr bwMode="gray">
            <a:xfrm>
              <a:off x="636148" y="166688"/>
              <a:ext cx="3531223" cy="18466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none" lIns="0" tIns="0" rIns="0" bIns="0">
              <a:spAutoFit/>
            </a:bodyPr>
            <a:lstStyle/>
            <a:p>
              <a:pPr algn="l">
                <a:lnSpc>
                  <a:spcPct val="100000"/>
                </a:lnSpc>
              </a:pPr>
              <a:r>
                <a:rPr lang="en-US" sz="1200" dirty="0">
                  <a:solidFill>
                    <a:schemeClr val="accent1"/>
                  </a:solidFill>
                </a:rPr>
                <a:t>Mark-to-market portfolio risk: Calibration – </a:t>
              </a:r>
              <a:r>
                <a:rPr lang="en-US" sz="1200" dirty="0" err="1">
                  <a:solidFill>
                    <a:schemeClr val="accent1"/>
                  </a:solidFill>
                </a:rPr>
                <a:t>MtM</a:t>
              </a:r>
              <a:r>
                <a:rPr lang="en-US" sz="1200" dirty="0">
                  <a:solidFill>
                    <a:schemeClr val="accent1"/>
                  </a:solidFill>
                </a:rPr>
                <a:t> VaR</a:t>
              </a:r>
            </a:p>
          </p:txBody>
        </p:sp>
        <p:sp>
          <p:nvSpPr>
            <p:cNvPr id="69" name="Oval 68"/>
            <p:cNvSpPr/>
            <p:nvPr/>
          </p:nvSpPr>
          <p:spPr bwMode="auto">
            <a:xfrm>
              <a:off x="403281" y="164517"/>
              <a:ext cx="189008" cy="189008"/>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b="1" dirty="0">
                  <a:solidFill>
                    <a:schemeClr val="bg1"/>
                  </a:solidFill>
                  <a:ea typeface="ＭＳ Ｐゴシック" pitchFamily="-112" charset="-128"/>
                  <a:cs typeface="ＭＳ Ｐゴシック" pitchFamily="-112" charset="-128"/>
                </a:rPr>
                <a:t>6</a:t>
              </a:r>
              <a:endParaRPr kumimoji="0" lang="en-US" b="1" i="0" u="none" strike="noStrike" cap="none" normalizeH="0" baseline="0" dirty="0">
                <a:ln>
                  <a:noFill/>
                </a:ln>
                <a:solidFill>
                  <a:schemeClr val="bg1"/>
                </a:solidFill>
                <a:effectLst/>
                <a:latin typeface="Arial"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280183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9766952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7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Content Placeholder 3"/>
          <p:cNvSpPr>
            <a:spLocks noGrp="1"/>
          </p:cNvSpPr>
          <p:nvPr>
            <p:ph sz="quarter" idx="11"/>
          </p:nvPr>
        </p:nvSpPr>
        <p:spPr/>
        <p:txBody>
          <a:bodyPr/>
          <a:lstStyle/>
          <a:p>
            <a:r>
              <a:rPr lang="en-GB" dirty="0" smtClean="0">
                <a:solidFill>
                  <a:schemeClr val="accent1"/>
                </a:solidFill>
              </a:rPr>
              <a:t>8. </a:t>
            </a:r>
            <a:r>
              <a:rPr lang="en-GB" dirty="0"/>
              <a:t>Operational risk</a:t>
            </a:r>
            <a:endParaRPr lang="en-GB" b="0" dirty="0"/>
          </a:p>
        </p:txBody>
      </p:sp>
      <p:sp>
        <p:nvSpPr>
          <p:cNvPr id="45" name="Rectangle 44"/>
          <p:cNvSpPr>
            <a:spLocks noChangeArrowheads="1"/>
          </p:cNvSpPr>
          <p:nvPr/>
        </p:nvSpPr>
        <p:spPr bwMode="gray">
          <a:xfrm>
            <a:off x="357891" y="1930042"/>
            <a:ext cx="834800" cy="232883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Capital adequacy</a:t>
            </a:r>
          </a:p>
        </p:txBody>
      </p:sp>
      <p:sp>
        <p:nvSpPr>
          <p:cNvPr id="48" name="Rectangle 13"/>
          <p:cNvSpPr>
            <a:spLocks noChangeArrowheads="1"/>
          </p:cNvSpPr>
          <p:nvPr/>
        </p:nvSpPr>
        <p:spPr bwMode="gray">
          <a:xfrm>
            <a:off x="1290657" y="2731050"/>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90893" tIns="36576" rIns="91440" bIns="36576" anchor="ctr"/>
          <a:lstStyle/>
          <a:p>
            <a:pPr algn="ctr">
              <a:tabLst>
                <a:tab pos="517525" algn="r"/>
              </a:tabLst>
            </a:pPr>
            <a:r>
              <a:rPr lang="en-US" altLang="zh-CN" sz="1000" b="1" dirty="0" smtClean="0">
                <a:solidFill>
                  <a:schemeClr val="accent2"/>
                </a:solidFill>
                <a:ea typeface="SimSun" pitchFamily="2" charset="-122"/>
              </a:rPr>
              <a:t>Liquidity/ funding risk</a:t>
            </a:r>
            <a:endParaRPr lang="en-US" altLang="zh-CN" sz="1000" b="1" dirty="0">
              <a:solidFill>
                <a:schemeClr val="accent2"/>
              </a:solidFill>
              <a:ea typeface="SimSun" pitchFamily="2" charset="-122"/>
            </a:endParaRPr>
          </a:p>
        </p:txBody>
      </p:sp>
      <p:sp>
        <p:nvSpPr>
          <p:cNvPr id="51" name="Rectangle 13"/>
          <p:cNvSpPr>
            <a:spLocks noChangeArrowheads="1"/>
          </p:cNvSpPr>
          <p:nvPr/>
        </p:nvSpPr>
        <p:spPr bwMode="gray">
          <a:xfrm>
            <a:off x="1290657" y="3131554"/>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a:tabLst>
                <a:tab pos="517525" algn="r"/>
              </a:tabLst>
            </a:pPr>
            <a:r>
              <a:rPr lang="en-US" altLang="zh-CN" sz="1000" b="1" dirty="0" smtClean="0">
                <a:solidFill>
                  <a:schemeClr val="accent2"/>
                </a:solidFill>
                <a:ea typeface="SimSun" pitchFamily="2" charset="-122"/>
              </a:rPr>
              <a:t>Interest rate </a:t>
            </a:r>
            <a:r>
              <a:rPr lang="en-US" altLang="zh-CN" b="1" dirty="0" smtClean="0">
                <a:solidFill>
                  <a:schemeClr val="accent2"/>
                </a:solidFill>
                <a:ea typeface="SimSun" pitchFamily="2" charset="-122"/>
              </a:rPr>
              <a:t>risk</a:t>
            </a:r>
            <a:r>
              <a:rPr lang="en-US" altLang="zh-CN" b="1" baseline="30000" dirty="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2" name="Rectangle 13"/>
          <p:cNvSpPr>
            <a:spLocks noChangeArrowheads="1"/>
          </p:cNvSpPr>
          <p:nvPr/>
        </p:nvSpPr>
        <p:spPr bwMode="gray">
          <a:xfrm>
            <a:off x="1290657" y="2330546"/>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Residual value risk</a:t>
            </a:r>
          </a:p>
        </p:txBody>
      </p:sp>
      <p:sp>
        <p:nvSpPr>
          <p:cNvPr id="53" name="Rectangle 19"/>
          <p:cNvSpPr>
            <a:spLocks noChangeArrowheads="1"/>
          </p:cNvSpPr>
          <p:nvPr/>
        </p:nvSpPr>
        <p:spPr bwMode="gray">
          <a:xfrm>
            <a:off x="357891" y="4333066"/>
            <a:ext cx="2595637" cy="326311"/>
          </a:xfrm>
          <a:prstGeom prst="rect">
            <a:avLst/>
          </a:prstGeom>
          <a:solidFill>
            <a:schemeClr val="accent1">
              <a:lumMod val="20000"/>
              <a:lumOff val="80000"/>
            </a:schemeClr>
          </a:solidFill>
          <a:ln w="9525" algn="ctr">
            <a:solidFill>
              <a:schemeClr val="accent1"/>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effectLst/>
                <a:uLnTx/>
                <a:uFillTx/>
                <a:ea typeface="SimSun" pitchFamily="2" charset="-122"/>
              </a:rPr>
              <a:t>Operational risk</a:t>
            </a:r>
          </a:p>
        </p:txBody>
      </p:sp>
      <p:sp>
        <p:nvSpPr>
          <p:cNvPr id="54" name="Rectangle 20"/>
          <p:cNvSpPr>
            <a:spLocks noChangeArrowheads="1"/>
          </p:cNvSpPr>
          <p:nvPr/>
        </p:nvSpPr>
        <p:spPr bwMode="gray">
          <a:xfrm>
            <a:off x="357891" y="5134074"/>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Compliance and reputational risk</a:t>
            </a:r>
          </a:p>
        </p:txBody>
      </p:sp>
      <p:sp>
        <p:nvSpPr>
          <p:cNvPr id="55" name="Rectangle 20"/>
          <p:cNvSpPr>
            <a:spLocks noChangeArrowheads="1"/>
          </p:cNvSpPr>
          <p:nvPr/>
        </p:nvSpPr>
        <p:spPr bwMode="gray">
          <a:xfrm>
            <a:off x="357891" y="473357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algn="ctr">
              <a:tabLst>
                <a:tab pos="517525" algn="r"/>
              </a:tabLst>
            </a:pPr>
            <a:r>
              <a:rPr lang="en-US" altLang="zh-CN" sz="1000" b="1" dirty="0" smtClean="0">
                <a:solidFill>
                  <a:schemeClr val="accent2"/>
                </a:solidFill>
                <a:ea typeface="SimSun" pitchFamily="2" charset="-122"/>
              </a:rPr>
              <a:t>Model risk</a:t>
            </a:r>
            <a:endParaRPr lang="en-US" altLang="zh-CN" sz="1000" b="1" dirty="0">
              <a:solidFill>
                <a:schemeClr val="accent2"/>
              </a:solidFill>
              <a:ea typeface="SimSun" pitchFamily="2" charset="-122"/>
            </a:endParaRPr>
          </a:p>
        </p:txBody>
      </p:sp>
      <p:sp>
        <p:nvSpPr>
          <p:cNvPr id="56" name="Rectangle 13"/>
          <p:cNvSpPr>
            <a:spLocks noChangeArrowheads="1"/>
          </p:cNvSpPr>
          <p:nvPr/>
        </p:nvSpPr>
        <p:spPr bwMode="gray">
          <a:xfrm>
            <a:off x="1290657" y="3532058"/>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235458" tIns="36576" rIns="91440" bIns="36576" anchor="ctr"/>
          <a:lstStyle/>
          <a:p>
            <a:pPr algn="ctr">
              <a:tabLst>
                <a:tab pos="517525" algn="r"/>
              </a:tabLst>
            </a:pPr>
            <a:r>
              <a:rPr lang="en-US" altLang="zh-CN" sz="1000" b="1" dirty="0" smtClean="0">
                <a:solidFill>
                  <a:schemeClr val="accent2"/>
                </a:solidFill>
                <a:ea typeface="SimSun" pitchFamily="2" charset="-122"/>
              </a:rPr>
              <a:t>Mark-to-market</a:t>
            </a:r>
          </a:p>
          <a:p>
            <a:pPr algn="ctr">
              <a:tabLst>
                <a:tab pos="517525" algn="r"/>
              </a:tabLst>
            </a:pPr>
            <a:r>
              <a:rPr lang="en-US" altLang="zh-CN" sz="1000" b="1" dirty="0" smtClean="0">
                <a:solidFill>
                  <a:schemeClr val="accent2"/>
                </a:solidFill>
                <a:ea typeface="SimSun" pitchFamily="2" charset="-122"/>
              </a:rPr>
              <a:t>portfolio risk</a:t>
            </a:r>
            <a:r>
              <a:rPr lang="en-US" altLang="zh-CN" sz="1000" b="1" baseline="30000" dirty="0" smtClean="0">
                <a:solidFill>
                  <a:schemeClr val="accent2"/>
                </a:solidFill>
                <a:ea typeface="SimSun" pitchFamily="2" charset="-122"/>
              </a:rPr>
              <a:t>1</a:t>
            </a:r>
            <a:endParaRPr lang="en-US" altLang="zh-CN" sz="1000" b="1" dirty="0">
              <a:solidFill>
                <a:schemeClr val="accent2"/>
              </a:solidFill>
              <a:ea typeface="SimSun" pitchFamily="2" charset="-122"/>
            </a:endParaRPr>
          </a:p>
        </p:txBody>
      </p:sp>
      <p:sp>
        <p:nvSpPr>
          <p:cNvPr id="57" name="Oval 56"/>
          <p:cNvSpPr/>
          <p:nvPr/>
        </p:nvSpPr>
        <p:spPr bwMode="auto">
          <a:xfrm>
            <a:off x="407320"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58" name="Oval 57"/>
          <p:cNvSpPr/>
          <p:nvPr/>
        </p:nvSpPr>
        <p:spPr bwMode="auto">
          <a:xfrm>
            <a:off x="1313898" y="318955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59" name="Oval 58"/>
          <p:cNvSpPr/>
          <p:nvPr/>
        </p:nvSpPr>
        <p:spPr bwMode="auto">
          <a:xfrm>
            <a:off x="1313898" y="3590057"/>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60" name="Oval 59"/>
          <p:cNvSpPr/>
          <p:nvPr/>
        </p:nvSpPr>
        <p:spPr bwMode="auto">
          <a:xfrm>
            <a:off x="407320" y="4391065"/>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61" name="Oval 60"/>
          <p:cNvSpPr/>
          <p:nvPr/>
        </p:nvSpPr>
        <p:spPr bwMode="auto">
          <a:xfrm>
            <a:off x="407320" y="479156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62" name="Oval 61"/>
          <p:cNvSpPr/>
          <p:nvPr/>
        </p:nvSpPr>
        <p:spPr bwMode="auto">
          <a:xfrm>
            <a:off x="407320" y="519207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63" name="Rectangle 13"/>
          <p:cNvSpPr>
            <a:spLocks noChangeArrowheads="1"/>
          </p:cNvSpPr>
          <p:nvPr/>
        </p:nvSpPr>
        <p:spPr bwMode="gray">
          <a:xfrm>
            <a:off x="1290657" y="1930042"/>
            <a:ext cx="1662871" cy="326311"/>
          </a:xfrm>
          <a:prstGeom prst="rect">
            <a:avLst/>
          </a:prstGeom>
          <a:solidFill>
            <a:schemeClr val="bg1">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Credit risk</a:t>
            </a:r>
          </a:p>
        </p:txBody>
      </p:sp>
      <p:sp>
        <p:nvSpPr>
          <p:cNvPr id="64" name="Oval 63"/>
          <p:cNvSpPr/>
          <p:nvPr/>
        </p:nvSpPr>
        <p:spPr bwMode="auto">
          <a:xfrm>
            <a:off x="1313898" y="198804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65" name="Oval 64"/>
          <p:cNvSpPr/>
          <p:nvPr/>
        </p:nvSpPr>
        <p:spPr bwMode="auto">
          <a:xfrm>
            <a:off x="1313898" y="2388545"/>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66" name="Oval 65"/>
          <p:cNvSpPr/>
          <p:nvPr/>
        </p:nvSpPr>
        <p:spPr bwMode="auto">
          <a:xfrm>
            <a:off x="1313898" y="278904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graphicFrame>
        <p:nvGraphicFramePr>
          <p:cNvPr id="67" name="Table 66"/>
          <p:cNvGraphicFramePr>
            <a:graphicFrameLocks noGrp="1"/>
          </p:cNvGraphicFramePr>
          <p:nvPr>
            <p:extLst>
              <p:ext uri="{D42A27DB-BD31-4B8C-83A1-F6EECF244321}">
                <p14:modId xmlns:p14="http://schemas.microsoft.com/office/powerpoint/2010/main" val="3936058330"/>
              </p:ext>
            </p:extLst>
          </p:nvPr>
        </p:nvGraphicFramePr>
        <p:xfrm>
          <a:off x="3545632" y="1794351"/>
          <a:ext cx="5645993" cy="4066540"/>
        </p:xfrm>
        <a:graphic>
          <a:graphicData uri="http://schemas.openxmlformats.org/drawingml/2006/table">
            <a:tbl>
              <a:tblPr firstRow="1" bandRow="1"/>
              <a:tblGrid>
                <a:gridCol w="288196"/>
                <a:gridCol w="1268952"/>
                <a:gridCol w="2281060"/>
                <a:gridCol w="1807785"/>
              </a:tblGrid>
              <a:tr h="0">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i="0" baseline="0" dirty="0" smtClean="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No change</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baseline="0" dirty="0" smtClean="0">
                          <a:solidFill>
                            <a:schemeClr val="accent1"/>
                          </a:solidFill>
                          <a:latin typeface="Arial" panose="020B0604020202020204" pitchFamily="34" charset="0"/>
                          <a:cs typeface="Arial" panose="020B0604020202020204" pitchFamily="34" charset="0"/>
                        </a:rPr>
                        <a:t>Updated limit</a:t>
                      </a:r>
                    </a:p>
                  </a:txBody>
                  <a:tcPr marL="48014" marR="96028" anchor="ctr">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GB" sz="900" b="1" dirty="0" smtClean="0">
                          <a:solidFill>
                            <a:schemeClr val="accent1"/>
                          </a:solidFill>
                          <a:latin typeface="Arial" panose="020B0604020202020204" pitchFamily="34" charset="0"/>
                          <a:cs typeface="Arial" panose="020B0604020202020204" pitchFamily="34" charset="0"/>
                        </a:rPr>
                        <a:t>New metric</a:t>
                      </a:r>
                      <a:r>
                        <a:rPr lang="en-GB" sz="900" b="1" baseline="0" dirty="0" smtClean="0">
                          <a:solidFill>
                            <a:schemeClr val="accent1"/>
                          </a:solidFill>
                          <a:latin typeface="Arial" panose="020B0604020202020204" pitchFamily="34" charset="0"/>
                          <a:cs typeface="Arial" panose="020B0604020202020204" pitchFamily="34" charset="0"/>
                        </a:rPr>
                        <a:t> or d</a:t>
                      </a:r>
                      <a:r>
                        <a:rPr lang="en-GB" sz="900" b="1" dirty="0" smtClean="0">
                          <a:solidFill>
                            <a:schemeClr val="accent1"/>
                          </a:solidFill>
                          <a:latin typeface="Arial" panose="020B0604020202020204" pitchFamily="34" charset="0"/>
                          <a:cs typeface="Arial" panose="020B0604020202020204" pitchFamily="34" charset="0"/>
                        </a:rPr>
                        <a:t>efinition</a:t>
                      </a:r>
                      <a:endParaRPr lang="en-GB" sz="900" b="1" dirty="0">
                        <a:solidFill>
                          <a:schemeClr val="accent1"/>
                        </a:solidFill>
                        <a:latin typeface="Arial" panose="020B0604020202020204" pitchFamily="34" charset="0"/>
                        <a:cs typeface="Arial" panose="020B0604020202020204" pitchFamily="34" charset="0"/>
                      </a:endParaRPr>
                    </a:p>
                  </a:txBody>
                  <a:tcPr marL="48014" marR="96028"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baseline="0" dirty="0" smtClean="0">
                          <a:solidFill>
                            <a:schemeClr val="accent2"/>
                          </a:solidFill>
                          <a:latin typeface="Arial" panose="020B0604020202020204" pitchFamily="34" charset="0"/>
                          <a:cs typeface="Arial" panose="020B0604020202020204" pitchFamily="34" charset="0"/>
                        </a:rPr>
                        <a:t>*SC Total </a:t>
                      </a:r>
                      <a:r>
                        <a:rPr lang="en-US" sz="900" b="0" baseline="0" dirty="0" err="1" smtClean="0">
                          <a:solidFill>
                            <a:schemeClr val="accent2"/>
                          </a:solidFill>
                          <a:latin typeface="Arial" panose="020B0604020202020204" pitchFamily="34" charset="0"/>
                          <a:cs typeface="Arial" panose="020B0604020202020204" pitchFamily="34" charset="0"/>
                        </a:rPr>
                        <a:t>RWA</a:t>
                      </a:r>
                      <a:endParaRPr lang="en-US" sz="900" b="0" baseline="0" dirty="0" smtClean="0">
                        <a:solidFill>
                          <a:schemeClr val="accent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dirty="0" smtClean="0">
                          <a:solidFill>
                            <a:schemeClr val="accent2"/>
                          </a:solidFill>
                          <a:latin typeface="Arial" panose="020B0604020202020204" pitchFamily="34" charset="0"/>
                          <a:cs typeface="Arial" panose="020B0604020202020204" pitchFamily="34" charset="0"/>
                        </a:rPr>
                        <a:t>*Capital ratios</a:t>
                      </a:r>
                      <a:endParaRPr lang="en-US" sz="900" b="0" i="0" baseline="0" dirty="0" smtClean="0">
                        <a:solidFill>
                          <a:schemeClr val="accent2"/>
                        </a:solidFill>
                        <a:latin typeface="Arial" panose="020B0604020202020204" pitchFamily="34" charset="0"/>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accent2"/>
                          </a:solidFill>
                          <a:latin typeface="Arial" panose="020B0604020202020204" pitchFamily="34" charset="0"/>
                          <a:cs typeface="Arial" panose="020B0604020202020204" pitchFamily="34" charset="0"/>
                        </a:rPr>
                        <a:t>PPNR Impairment</a:t>
                      </a:r>
                    </a:p>
                    <a:p>
                      <a:pPr marL="119063" indent="-119063">
                        <a:lnSpc>
                          <a:spcPct val="100000"/>
                        </a:lnSpc>
                        <a:spcBef>
                          <a:spcPts val="100"/>
                        </a:spcBef>
                        <a:buFont typeface="Arial" panose="020B0604020202020204" pitchFamily="34" charset="0"/>
                        <a:buChar char="•"/>
                      </a:pPr>
                      <a:r>
                        <a:rPr lang="en-US" sz="900" b="0" i="0" dirty="0" smtClean="0">
                          <a:solidFill>
                            <a:schemeClr val="accent2"/>
                          </a:solidFill>
                          <a:latin typeface="Arial" panose="020B0604020202020204" pitchFamily="34" charset="0"/>
                          <a:cs typeface="Arial" panose="020B0604020202020204" pitchFamily="34" charset="0"/>
                        </a:rPr>
                        <a:t>*</a:t>
                      </a:r>
                      <a:r>
                        <a:rPr lang="en-US" sz="900" b="0" i="0" baseline="0" dirty="0" smtClean="0">
                          <a:solidFill>
                            <a:schemeClr val="accent2"/>
                          </a:solidFill>
                          <a:latin typeface="Arial" panose="020B0604020202020204" pitchFamily="34" charset="0"/>
                          <a:cs typeface="Arial" panose="020B0604020202020204" pitchFamily="34" charset="0"/>
                        </a:rPr>
                        <a:t>Loss in Stress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u="none" strike="noStrike" baseline="0" dirty="0" smtClean="0">
                        <a:solidFill>
                          <a:schemeClr val="accent2"/>
                        </a:solidFill>
                        <a:effectLst/>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SC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a:t>
                      </a: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Total Credit Losses</a:t>
                      </a:r>
                      <a:endParaRPr lang="en-US" sz="900" b="0" i="0" kern="1200" baseline="0" dirty="0" smtClean="0">
                        <a:solidFill>
                          <a:schemeClr val="accent2"/>
                        </a:solidFill>
                        <a:latin typeface="Arial" panose="020B0604020202020204" pitchFamily="34" charset="0"/>
                        <a:ea typeface="+mn-ea"/>
                        <a:cs typeface="Arial" panose="020B0604020202020204" pitchFamily="34" charset="0"/>
                      </a:endParaRP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Net Charge-off Rate</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60/61+ DPD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
                          <a:schemeClr val="accent2"/>
                        </a:buClr>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*Total Subprime Assets as % SHUSA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Exposure </a:t>
                      </a:r>
                      <a:r>
                        <a:rPr lang="en-US" sz="900" b="0" i="0" kern="1200" dirty="0" smtClean="0">
                          <a:solidFill>
                            <a:schemeClr val="accent2"/>
                          </a:solidFill>
                          <a:latin typeface="Arial" panose="020B0604020202020204" pitchFamily="34" charset="0"/>
                          <a:ea typeface="+mn-ea"/>
                          <a:cs typeface="Arial" panose="020B0604020202020204" pitchFamily="34" charset="0"/>
                        </a:rPr>
                        <a:t>*Concentration</a:t>
                      </a:r>
                      <a:r>
                        <a:rPr lang="en-US" sz="900" b="0" i="0" kern="1200" baseline="0" dirty="0" smtClean="0">
                          <a:solidFill>
                            <a:schemeClr val="accent2"/>
                          </a:solidFill>
                          <a:latin typeface="Arial" panose="020B0604020202020204" pitchFamily="34" charset="0"/>
                          <a:ea typeface="+mn-ea"/>
                          <a:cs typeface="Arial" panose="020B0604020202020204" pitchFamily="34" charset="0"/>
                        </a:rPr>
                        <a:t> exposures</a:t>
                      </a: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ＭＳ Ｐゴシック"/>
                          <a:cs typeface="Arial" panose="020B0604020202020204" pitchFamily="34" charset="0"/>
                        </a:rPr>
                        <a:t>Net Residual Risk/</a:t>
                      </a:r>
                      <a:r>
                        <a:rPr lang="en-US" sz="900" b="0" i="0" kern="1200" dirty="0" err="1" smtClean="0">
                          <a:solidFill>
                            <a:schemeClr val="accent2"/>
                          </a:solidFill>
                          <a:latin typeface="Arial" panose="020B0604020202020204" pitchFamily="34" charset="0"/>
                          <a:ea typeface="ＭＳ Ｐゴシック"/>
                          <a:cs typeface="Arial" panose="020B0604020202020204" pitchFamily="34" charset="0"/>
                        </a:rPr>
                        <a:t>CRLIT</a:t>
                      </a:r>
                      <a:endParaRPr lang="en-US" sz="900" b="0" i="0"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dirty="0" smtClean="0">
                          <a:solidFill>
                            <a:schemeClr val="accent2"/>
                          </a:solidFill>
                          <a:latin typeface="Arial" panose="020B0604020202020204" pitchFamily="34" charset="0"/>
                          <a:ea typeface="+mn-ea"/>
                          <a:cs typeface="Arial" panose="020B0604020202020204" pitchFamily="34" charset="0"/>
                        </a:rPr>
                        <a:t>*Stressed Survival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Period</a:t>
                      </a:r>
                    </a:p>
                    <a:p>
                      <a:pPr marL="119063" indent="-119063" algn="l" defTabSz="457200" rtl="0" eaLnBrk="1" latinLnBrk="0" hangingPunct="1">
                        <a:lnSpc>
                          <a:spcPct val="100000"/>
                        </a:lnSpc>
                        <a:spcBef>
                          <a:spcPts val="100"/>
                        </a:spcBef>
                        <a:buFont typeface="Arial" panose="020B0604020202020204" pitchFamily="34" charset="0"/>
                        <a:buChar cha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Modified (US)</a:t>
                      </a:r>
                    </a:p>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a:t>
                      </a:r>
                      <a:r>
                        <a:rPr lang="en-US" sz="900" b="0" i="0" kern="1200" dirty="0" smtClean="0">
                          <a:solidFill>
                            <a:schemeClr val="accent2"/>
                          </a:solidFill>
                          <a:latin typeface="Arial" panose="020B0604020202020204" pitchFamily="34" charset="0"/>
                          <a:ea typeface="+mn-ea"/>
                          <a:cs typeface="Arial" panose="020B0604020202020204" pitchFamily="34" charset="0"/>
                        </a:rPr>
                        <a:t>Liquidity Coverage Ratio (EUR)</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ＭＳ Ｐゴシック"/>
                          <a:cs typeface="Arial" panose="020B0604020202020204" pitchFamily="34" charset="0"/>
                        </a:rPr>
                        <a:t>*Structural Funding Ratio</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*Asset Encumbrance </a:t>
                      </a: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u="none" strike="noStrike" dirty="0" smtClean="0">
                          <a:solidFill>
                            <a:schemeClr val="accent2"/>
                          </a:solidFill>
                          <a:effectLst/>
                          <a:latin typeface="Arial" panose="020B0604020202020204" pitchFamily="34" charset="0"/>
                          <a:cs typeface="Arial" panose="020B0604020202020204" pitchFamily="34" charset="0"/>
                        </a:rPr>
                        <a:t>Liquidity Horizon – </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W</a:t>
                      </a:r>
                      <a:r>
                        <a:rPr lang="en-US" sz="900" b="0" i="0" u="none" strike="noStrike" dirty="0" smtClean="0">
                          <a:solidFill>
                            <a:schemeClr val="accent2"/>
                          </a:solidFill>
                          <a:effectLst/>
                          <a:latin typeface="Arial" panose="020B0604020202020204" pitchFamily="34" charset="0"/>
                          <a:cs typeface="Arial" panose="020B0604020202020204" pitchFamily="34" charset="0"/>
                        </a:rPr>
                        <a:t>holesale</a:t>
                      </a:r>
                      <a:r>
                        <a:rPr lang="en-US" sz="900" b="0" i="0" u="none" strike="noStrike" baseline="0" dirty="0" smtClean="0">
                          <a:solidFill>
                            <a:schemeClr val="accent2"/>
                          </a:solidFill>
                          <a:effectLst/>
                          <a:latin typeface="Arial" panose="020B0604020202020204" pitchFamily="34" charset="0"/>
                          <a:cs typeface="Arial" panose="020B0604020202020204" pitchFamily="34" charset="0"/>
                        </a:rPr>
                        <a:t> Scenario (SHUSA parent only)</a:t>
                      </a:r>
                      <a:endParaRPr lang="en-US" sz="900" b="0" i="0" u="none" strike="noStrike" dirty="0" smtClean="0">
                        <a:solidFill>
                          <a:schemeClr val="accent2"/>
                        </a:solidFill>
                        <a:effectLst/>
                        <a:latin typeface="Arial" panose="020B0604020202020204" pitchFamily="34" charset="0"/>
                        <a:cs typeface="Arial" panose="020B0604020202020204" pitchFamily="34" charset="0"/>
                      </a:endParaRPr>
                    </a:p>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*Net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Interest Income</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a:t>
                      </a:r>
                      <a:br>
                        <a:rPr lang="en-US" sz="900" b="0" i="0" kern="1200" dirty="0" smtClean="0">
                          <a:solidFill>
                            <a:schemeClr val="accent2"/>
                          </a:solidFill>
                          <a:latin typeface="Arial" panose="020B0604020202020204" pitchFamily="34" charset="0"/>
                          <a:ea typeface="+mn-ea"/>
                          <a:cs typeface="Arial" panose="020B0604020202020204" pitchFamily="34" charset="0"/>
                        </a:rPr>
                      </a:br>
                      <a:r>
                        <a:rPr lang="en-US" sz="900" b="0" i="0" kern="1200" dirty="0" smtClean="0">
                          <a:solidFill>
                            <a:schemeClr val="accent2"/>
                          </a:solidFill>
                          <a:latin typeface="Arial" panose="020B0604020202020204" pitchFamily="34" charset="0"/>
                          <a:ea typeface="+mn-ea"/>
                          <a:cs typeface="Arial" panose="020B0604020202020204" pitchFamily="34" charset="0"/>
                        </a:rPr>
                        <a:t>(+/- 100bps)</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*Market</a:t>
                      </a:r>
                      <a:r>
                        <a:rPr lang="en-US" sz="900" b="0" i="0" kern="1200" baseline="0" dirty="0" smtClean="0">
                          <a:solidFill>
                            <a:schemeClr val="accent2"/>
                          </a:solidFill>
                          <a:latin typeface="Arial" panose="020B0604020202020204" pitchFamily="34" charset="0"/>
                          <a:ea typeface="+mn-ea"/>
                          <a:cs typeface="Arial" panose="020B0604020202020204" pitchFamily="34" charset="0"/>
                        </a:rPr>
                        <a:t> Value of Equity</a:t>
                      </a:r>
                      <a:r>
                        <a:rPr lang="en-US" sz="900" b="0" i="0" kern="1200" dirty="0" smtClean="0">
                          <a:solidFill>
                            <a:schemeClr val="accent2"/>
                          </a:solidFill>
                          <a:latin typeface="Arial" panose="020B0604020202020204" pitchFamily="34" charset="0"/>
                          <a:ea typeface="+mn-ea"/>
                          <a:cs typeface="Arial" panose="020B0604020202020204" pitchFamily="34" charset="0"/>
                        </a:rPr>
                        <a:t> Sensitivity (+/- 100bps)</a:t>
                      </a: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1" i="0" kern="1200" dirty="0" smtClean="0">
                        <a:solidFill>
                          <a:schemeClr val="accent2"/>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dirty="0" smtClean="0">
                          <a:solidFill>
                            <a:schemeClr val="accent2"/>
                          </a:solidFill>
                          <a:latin typeface="Arial" panose="020B0604020202020204" pitchFamily="34" charset="0"/>
                          <a:ea typeface="+mn-ea"/>
                          <a:cs typeface="Arial" panose="020B0604020202020204" pitchFamily="34" charset="0"/>
                        </a:rPr>
                        <a:t>*Mark-to-market Value at Risk (VAR)</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dirty="0">
                        <a:solidFill>
                          <a:schemeClr val="accent2"/>
                        </a:solidFill>
                      </a:endParaRPr>
                    </a:p>
                  </a:txBody>
                  <a:tcPr marL="48014" marR="96028">
                    <a:lnL w="9525" cap="flat" cmpd="sng" algn="ctr">
                      <a:noFill/>
                      <a:prstDash val="dash"/>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dirty="0" smtClean="0">
                        <a:solidFill>
                          <a:schemeClr val="tx1"/>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dirty="0" smtClean="0">
                          <a:solidFill>
                            <a:schemeClr val="accent2"/>
                          </a:solidFill>
                          <a:latin typeface="Arial" panose="020B0604020202020204" pitchFamily="34" charset="0"/>
                          <a:ea typeface="ＭＳ Ｐゴシック"/>
                          <a:cs typeface="Arial" panose="020B0604020202020204" pitchFamily="34" charset="0"/>
                        </a:rPr>
                        <a:t>Evaluated</a:t>
                      </a:r>
                      <a:r>
                        <a:rPr lang="en-US" sz="900" b="0" i="1" kern="1200" baseline="0" dirty="0" smtClean="0">
                          <a:solidFill>
                            <a:schemeClr val="accent2"/>
                          </a:solidFill>
                          <a:latin typeface="Arial" panose="020B0604020202020204" pitchFamily="34" charset="0"/>
                          <a:ea typeface="ＭＳ Ｐゴシック"/>
                          <a:cs typeface="Arial" panose="020B0604020202020204" pitchFamily="34" charset="0"/>
                        </a:rPr>
                        <a:t> against all RAS metrics; 2015 metrics re-categorized to different risk types</a:t>
                      </a:r>
                      <a:endParaRPr lang="en-US" sz="900" b="0" i="1" kern="1200" dirty="0" smtClean="0">
                        <a:solidFill>
                          <a:schemeClr val="accent2"/>
                        </a:solidFill>
                        <a:latin typeface="Arial" panose="020B0604020202020204" pitchFamily="34" charset="0"/>
                        <a:ea typeface="ＭＳ Ｐゴシック"/>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nSpc>
                          <a:spcPct val="100000"/>
                        </a:lnSpc>
                        <a:spcBef>
                          <a:spcPts val="100"/>
                        </a:spcBef>
                        <a:buFont typeface="Arial" panose="020B0604020202020204" pitchFamily="34" charset="0"/>
                        <a:buChar char="•"/>
                      </a:pPr>
                      <a:endParaRPr lang="en-US" sz="900" b="1" i="0" baseline="0" dirty="0" smtClean="0">
                        <a:solidFill>
                          <a:schemeClr val="tx2"/>
                        </a:solidFill>
                        <a:latin typeface="Arial" panose="020B0604020202020204" pitchFamily="34" charset="0"/>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indent="-119063">
                        <a:lnSpc>
                          <a:spcPct val="100000"/>
                        </a:lnSpc>
                        <a:spcBef>
                          <a:spcPts val="100"/>
                        </a:spcBef>
                        <a:buFont typeface="Arial" panose="020B0604020202020204" pitchFamily="34" charset="0"/>
                        <a:buChar char="•"/>
                      </a:pPr>
                      <a:r>
                        <a:rPr lang="en-US" sz="900" b="0" i="0" dirty="0" smtClean="0">
                          <a:solidFill>
                            <a:schemeClr val="tx2"/>
                          </a:solidFill>
                          <a:latin typeface="Arial" panose="020B0604020202020204" pitchFamily="34" charset="0"/>
                          <a:cs typeface="Arial" panose="020B0604020202020204" pitchFamily="34" charset="0"/>
                        </a:rPr>
                        <a:t>*Gross Op.</a:t>
                      </a:r>
                      <a:r>
                        <a:rPr lang="en-US" sz="900" b="0" i="0" baseline="0" dirty="0" smtClean="0">
                          <a:solidFill>
                            <a:schemeClr val="tx2"/>
                          </a:solidFill>
                          <a:latin typeface="Arial" panose="020B0604020202020204" pitchFamily="34" charset="0"/>
                          <a:cs typeface="Arial" panose="020B0604020202020204" pitchFamily="34" charset="0"/>
                        </a:rPr>
                        <a:t> Risk </a:t>
                      </a:r>
                      <a:r>
                        <a:rPr lang="en-US" sz="900" b="0" i="0" dirty="0" smtClean="0">
                          <a:solidFill>
                            <a:schemeClr val="tx2"/>
                          </a:solidFill>
                          <a:latin typeface="Arial" panose="020B0604020202020204" pitchFamily="34" charset="0"/>
                          <a:cs typeface="Arial" panose="020B0604020202020204" pitchFamily="34" charset="0"/>
                        </a:rPr>
                        <a:t>Losses</a:t>
                      </a:r>
                      <a:r>
                        <a:rPr lang="en-US" sz="900" b="0" i="0" baseline="0" dirty="0" smtClean="0">
                          <a:solidFill>
                            <a:schemeClr val="tx2"/>
                          </a:solidFill>
                          <a:latin typeface="Arial" panose="020B0604020202020204" pitchFamily="34" charset="0"/>
                          <a:cs typeface="Arial" panose="020B0604020202020204" pitchFamily="34" charset="0"/>
                        </a:rPr>
                        <a:t>/Gross Margin </a:t>
                      </a:r>
                    </a:p>
                  </a:txBody>
                  <a:tcPr marL="48014" marR="96028">
                    <a:lnL w="12700"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19063" marR="0"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baseline="0" dirty="0" smtClean="0">
                          <a:solidFill>
                            <a:schemeClr val="tx2"/>
                          </a:solidFill>
                          <a:latin typeface="Arial" panose="020B0604020202020204" pitchFamily="34" charset="0"/>
                          <a:cs typeface="Arial" panose="020B0604020202020204" pitchFamily="34" charset="0"/>
                        </a:rPr>
                        <a:t>Material Op. Risk Events</a:t>
                      </a:r>
                      <a:endParaRPr lang="en-US" sz="900" b="0" i="0" dirty="0" smtClean="0">
                        <a:solidFill>
                          <a:schemeClr val="tx2"/>
                        </a:solidFill>
                        <a:latin typeface="Arial" panose="020B0604020202020204" pitchFamily="34" charset="0"/>
                        <a:cs typeface="Arial" panose="020B0604020202020204" pitchFamily="34" charset="0"/>
                      </a:endParaRPr>
                    </a:p>
                  </a:txBody>
                  <a:tcPr marL="48014" marR="96028">
                    <a:lnL w="9525" cap="flat" cmpd="sng" algn="ctr">
                      <a:noFill/>
                      <a:prstDash val="dash"/>
                      <a:round/>
                      <a:headEnd type="none" w="med" len="med"/>
                      <a:tailEnd type="none" w="med" len="med"/>
                    </a:lnL>
                    <a:lnR w="12700" cap="flat" cmpd="sng" algn="ctr">
                      <a:noFill/>
                      <a:prstDash val="sysDash"/>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u="none" strike="noStrike" dirty="0" smtClean="0">
                          <a:solidFill>
                            <a:schemeClr val="accent2"/>
                          </a:solidFill>
                          <a:effectLst/>
                          <a:latin typeface="Arial" panose="020B0604020202020204" pitchFamily="34" charset="0"/>
                          <a:cs typeface="Arial" panose="020B0604020202020204" pitchFamily="34" charset="0"/>
                        </a:rPr>
                        <a:t>Legacy Tier 1 Models In Production w/o Appropriate Approval</a:t>
                      </a:r>
                      <a:r>
                        <a:rPr lang="en-US" sz="900" b="0" i="0" kern="1200" baseline="0" dirty="0" smtClean="0">
                          <a:solidFill>
                            <a:schemeClr val="accent2"/>
                          </a:solidFill>
                          <a:latin typeface="Arial" panose="020B0604020202020204" pitchFamily="34" charset="0"/>
                          <a:ea typeface="+mn-ea"/>
                          <a:cs typeface="Arial" panose="020B0604020202020204" pitchFamily="34" charset="0"/>
                        </a:rPr>
                        <a:t> </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900" b="0" i="0"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19063" marR="0" lvl="1" indent="-119063"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900" b="0" i="0" kern="1200" baseline="0" dirty="0" smtClean="0">
                          <a:solidFill>
                            <a:schemeClr val="accent2"/>
                          </a:solidFill>
                          <a:latin typeface="Arial" panose="020B0604020202020204" pitchFamily="34" charset="0"/>
                          <a:ea typeface="+mn-ea"/>
                          <a:cs typeface="Arial" panose="020B0604020202020204" pitchFamily="34" charset="0"/>
                        </a:rPr>
                        <a:t>Open MRIAs and other equivalent matters requiring immediate attention</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r h="0">
                <a:tc>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endParaRPr lang="en-US" sz="900" b="0" i="1" kern="1200" baseline="0" dirty="0" smtClean="0">
                        <a:solidFill>
                          <a:schemeClr val="tx1"/>
                        </a:solidFill>
                        <a:latin typeface="Arial" panose="020B0604020202020204" pitchFamily="34" charset="0"/>
                        <a:ea typeface="+mn-ea"/>
                        <a:cs typeface="Arial" panose="020B0604020202020204" pitchFamily="34" charset="0"/>
                      </a:endParaRP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1" indent="0" algn="l" defTabSz="4572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900" b="0" i="1" kern="1200" baseline="0" dirty="0" smtClean="0">
                          <a:solidFill>
                            <a:schemeClr val="accent2"/>
                          </a:solidFill>
                          <a:latin typeface="Arial" panose="020B0604020202020204" pitchFamily="34" charset="0"/>
                          <a:ea typeface="+mn-ea"/>
                          <a:cs typeface="Arial" panose="020B0604020202020204" pitchFamily="34" charset="0"/>
                        </a:rPr>
                        <a:t>Included in BSI Miami RAS only</a:t>
                      </a:r>
                    </a:p>
                  </a:txBody>
                  <a:tcPr marL="48014" marR="96028">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20000"/>
                          <a:lumOff val="80000"/>
                        </a:schemeClr>
                      </a:solidFill>
                      <a:prstDash val="solid"/>
                      <a:round/>
                      <a:headEnd type="none" w="med" len="med"/>
                      <a:tailEnd type="none" w="med" len="med"/>
                    </a:lnT>
                    <a:lnB w="9525"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r>
            </a:tbl>
          </a:graphicData>
        </a:graphic>
      </p:graphicFrame>
      <p:sp>
        <p:nvSpPr>
          <p:cNvPr id="69" name="Rectangle 13"/>
          <p:cNvSpPr>
            <a:spLocks noChangeArrowheads="1"/>
          </p:cNvSpPr>
          <p:nvPr/>
        </p:nvSpPr>
        <p:spPr bwMode="gray">
          <a:xfrm>
            <a:off x="1290657" y="3932562"/>
            <a:ext cx="1662871" cy="326311"/>
          </a:xfrm>
          <a:prstGeom prst="rect">
            <a:avLst/>
          </a:prstGeom>
          <a:solidFill>
            <a:schemeClr val="accent3">
              <a:lumMod val="95000"/>
            </a:schemeClr>
          </a:solidFill>
          <a:ln w="9525" algn="ctr">
            <a:solidFill>
              <a:schemeClr val="accent2"/>
            </a:solidFill>
            <a:miter lim="800000"/>
            <a:headEnd/>
            <a:tailEnd/>
          </a:ln>
          <a:effectLst/>
          <a:extLst/>
        </p:spPr>
        <p:txBody>
          <a:bodyPr lIns="180594" tIns="36576" rIns="36576" bIns="36576" anchor="ctr"/>
          <a:lstStyle/>
          <a:p>
            <a:pPr marL="0" marR="0" lvl="0" indent="0" algn="ctr" defTabSz="914400" eaLnBrk="1" fontAlgn="auto" latinLnBrk="0" hangingPunct="1">
              <a:lnSpc>
                <a:spcPct val="100000"/>
              </a:lnSpc>
              <a:spcBef>
                <a:spcPts val="0"/>
              </a:spcBef>
              <a:spcAft>
                <a:spcPts val="0"/>
              </a:spcAft>
              <a:buClrTx/>
              <a:buSzTx/>
              <a:buFontTx/>
              <a:buNone/>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Strategic risk</a:t>
            </a:r>
          </a:p>
        </p:txBody>
      </p:sp>
      <p:sp>
        <p:nvSpPr>
          <p:cNvPr id="70" name="Oval 69"/>
          <p:cNvSpPr/>
          <p:nvPr/>
        </p:nvSpPr>
        <p:spPr bwMode="auto">
          <a:xfrm>
            <a:off x="1313898" y="399056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1" name="Oval 70"/>
          <p:cNvSpPr/>
          <p:nvPr/>
        </p:nvSpPr>
        <p:spPr bwMode="auto">
          <a:xfrm>
            <a:off x="3588126" y="20500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a:t>
            </a:r>
          </a:p>
        </p:txBody>
      </p:sp>
      <p:sp>
        <p:nvSpPr>
          <p:cNvPr id="72" name="Oval 71"/>
          <p:cNvSpPr/>
          <p:nvPr/>
        </p:nvSpPr>
        <p:spPr bwMode="auto">
          <a:xfrm>
            <a:off x="3588126" y="258098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2</a:t>
            </a:r>
          </a:p>
        </p:txBody>
      </p:sp>
      <p:sp>
        <p:nvSpPr>
          <p:cNvPr id="73" name="Oval 72"/>
          <p:cNvSpPr/>
          <p:nvPr/>
        </p:nvSpPr>
        <p:spPr bwMode="auto">
          <a:xfrm>
            <a:off x="3588126" y="309177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3</a:t>
            </a:r>
          </a:p>
        </p:txBody>
      </p:sp>
      <p:sp>
        <p:nvSpPr>
          <p:cNvPr id="74" name="Oval 73"/>
          <p:cNvSpPr/>
          <p:nvPr/>
        </p:nvSpPr>
        <p:spPr bwMode="auto">
          <a:xfrm>
            <a:off x="3588126" y="333276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4</a:t>
            </a:r>
          </a:p>
        </p:txBody>
      </p:sp>
      <p:sp>
        <p:nvSpPr>
          <p:cNvPr id="75" name="Oval 74"/>
          <p:cNvSpPr/>
          <p:nvPr/>
        </p:nvSpPr>
        <p:spPr bwMode="auto">
          <a:xfrm>
            <a:off x="3588126" y="4137648"/>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5</a:t>
            </a:r>
          </a:p>
        </p:txBody>
      </p:sp>
      <p:sp>
        <p:nvSpPr>
          <p:cNvPr id="76" name="Oval 75"/>
          <p:cNvSpPr/>
          <p:nvPr/>
        </p:nvSpPr>
        <p:spPr bwMode="auto">
          <a:xfrm>
            <a:off x="3588126" y="4498723"/>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6</a:t>
            </a:r>
          </a:p>
        </p:txBody>
      </p:sp>
      <p:sp>
        <p:nvSpPr>
          <p:cNvPr id="77" name="Oval 76"/>
          <p:cNvSpPr/>
          <p:nvPr/>
        </p:nvSpPr>
        <p:spPr bwMode="auto">
          <a:xfrm>
            <a:off x="3588126" y="4729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7</a:t>
            </a:r>
          </a:p>
        </p:txBody>
      </p:sp>
      <p:sp>
        <p:nvSpPr>
          <p:cNvPr id="78" name="Oval 77"/>
          <p:cNvSpPr/>
          <p:nvPr/>
        </p:nvSpPr>
        <p:spPr bwMode="auto">
          <a:xfrm>
            <a:off x="3588126" y="4951459"/>
            <a:ext cx="210312" cy="21031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8</a:t>
            </a:r>
          </a:p>
        </p:txBody>
      </p:sp>
      <p:sp>
        <p:nvSpPr>
          <p:cNvPr id="79" name="Oval 78"/>
          <p:cNvSpPr/>
          <p:nvPr/>
        </p:nvSpPr>
        <p:spPr bwMode="auto">
          <a:xfrm>
            <a:off x="3588126" y="5182590"/>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9</a:t>
            </a:r>
          </a:p>
        </p:txBody>
      </p:sp>
      <p:sp>
        <p:nvSpPr>
          <p:cNvPr id="80" name="Oval 79"/>
          <p:cNvSpPr/>
          <p:nvPr/>
        </p:nvSpPr>
        <p:spPr bwMode="auto">
          <a:xfrm>
            <a:off x="3588126" y="5413721"/>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10</a:t>
            </a:r>
          </a:p>
        </p:txBody>
      </p:sp>
      <p:sp>
        <p:nvSpPr>
          <p:cNvPr id="81" name="Rectangle 20"/>
          <p:cNvSpPr>
            <a:spLocks noChangeArrowheads="1"/>
          </p:cNvSpPr>
          <p:nvPr/>
        </p:nvSpPr>
        <p:spPr bwMode="gray">
          <a:xfrm>
            <a:off x="357891" y="5534580"/>
            <a:ext cx="2595637" cy="326311"/>
          </a:xfrm>
          <a:prstGeom prst="rect">
            <a:avLst/>
          </a:prstGeom>
          <a:solidFill>
            <a:schemeClr val="accent3">
              <a:lumMod val="95000"/>
            </a:schemeClr>
          </a:solidFill>
          <a:ln w="9525" algn="ctr">
            <a:solidFill>
              <a:schemeClr val="accent2"/>
            </a:solidFill>
            <a:miter lim="800000"/>
            <a:headEnd/>
            <a:tailEnd/>
          </a:ln>
          <a:effectLst/>
          <a:extLst/>
        </p:spPr>
        <p:txBody>
          <a:bodyPr lIns="36576" tIns="36576" rIns="36576" bIns="36576" anchor="ctr"/>
          <a:lstStyle/>
          <a:p>
            <a:pPr lvl="0" fontAlgn="auto">
              <a:lnSpc>
                <a:spcPct val="100000"/>
              </a:lnSpc>
              <a:spcBef>
                <a:spcPts val="0"/>
              </a:spcBef>
              <a:spcAft>
                <a:spcPts val="0"/>
              </a:spcAft>
              <a:tabLst>
                <a:tab pos="517525" algn="r"/>
              </a:tabLst>
              <a:defRPr/>
            </a:pPr>
            <a:r>
              <a:rPr kumimoji="0" lang="en-US" altLang="zh-CN" sz="1000" b="1" i="0" u="none" strike="noStrike" kern="0" cap="none" spc="0" normalizeH="0" baseline="0" noProof="0" dirty="0" smtClean="0">
                <a:ln>
                  <a:noFill/>
                </a:ln>
                <a:solidFill>
                  <a:schemeClr val="accent2"/>
                </a:solidFill>
                <a:effectLst/>
                <a:uLnTx/>
                <a:uFillTx/>
                <a:ea typeface="SimSun" pitchFamily="2" charset="-122"/>
              </a:rPr>
              <a:t>Fiduciary risk</a:t>
            </a:r>
            <a:r>
              <a:rPr lang="en-US" altLang="zh-CN" b="1" baseline="30000" dirty="0" smtClean="0">
                <a:solidFill>
                  <a:schemeClr val="accent2"/>
                </a:solidFill>
                <a:ea typeface="SimSun" pitchFamily="2" charset="-122"/>
              </a:rPr>
              <a:t>2</a:t>
            </a:r>
            <a:endParaRPr kumimoji="0" lang="en-US" altLang="zh-CN" sz="1000" b="1" i="0" u="none" strike="noStrike" kern="0" cap="none" spc="0" normalizeH="0" baseline="0" noProof="0" dirty="0" smtClean="0">
              <a:ln>
                <a:noFill/>
              </a:ln>
              <a:solidFill>
                <a:schemeClr val="accent2"/>
              </a:solidFill>
              <a:effectLst/>
              <a:uLnTx/>
              <a:uFillTx/>
              <a:ea typeface="SimSun" pitchFamily="2" charset="-122"/>
            </a:endParaRPr>
          </a:p>
        </p:txBody>
      </p:sp>
      <p:sp>
        <p:nvSpPr>
          <p:cNvPr id="83" name="Oval 82"/>
          <p:cNvSpPr/>
          <p:nvPr/>
        </p:nvSpPr>
        <p:spPr bwMode="auto">
          <a:xfrm>
            <a:off x="407320" y="5592579"/>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sp>
        <p:nvSpPr>
          <p:cNvPr id="84" name="Oval 83"/>
          <p:cNvSpPr/>
          <p:nvPr/>
        </p:nvSpPr>
        <p:spPr bwMode="auto">
          <a:xfrm>
            <a:off x="3588126" y="5644854"/>
            <a:ext cx="210312" cy="210312"/>
          </a:xfrm>
          <a:prstGeom prst="ellipse">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ea typeface="ＭＳ Ｐゴシック" pitchFamily="-112" charset="-128"/>
                <a:cs typeface="ＭＳ Ｐゴシック" pitchFamily="-112" charset="-128"/>
              </a:rPr>
              <a:t>11</a:t>
            </a:r>
          </a:p>
        </p:txBody>
      </p:sp>
      <p:cxnSp>
        <p:nvCxnSpPr>
          <p:cNvPr id="85" name="Straight Connector 84"/>
          <p:cNvCxnSpPr/>
          <p:nvPr/>
        </p:nvCxnSpPr>
        <p:spPr>
          <a:xfrm>
            <a:off x="3271213" y="1452871"/>
            <a:ext cx="0" cy="440802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32142" y="5931980"/>
            <a:ext cx="1859483" cy="119135"/>
          </a:xfrm>
          <a:prstGeom prst="rect">
            <a:avLst/>
          </a:prstGeom>
          <a:noFill/>
        </p:spPr>
        <p:txBody>
          <a:bodyPr wrap="square" lIns="0" tIns="0" rIns="0" bIns="0" rtlCol="0">
            <a:spAutoFit/>
          </a:bodyPr>
          <a:lstStyle/>
          <a:p>
            <a:pPr eaLnBrk="1" hangingPunct="1">
              <a:lnSpc>
                <a:spcPct val="86000"/>
              </a:lnSpc>
            </a:pPr>
            <a:r>
              <a:rPr lang="en-US" sz="900" dirty="0" smtClean="0">
                <a:solidFill>
                  <a:srgbClr val="000000"/>
                </a:solidFill>
                <a:ea typeface="ＭＳ Ｐゴシック"/>
              </a:rPr>
              <a:t>* </a:t>
            </a:r>
            <a:r>
              <a:rPr lang="en-US" sz="900" dirty="0">
                <a:solidFill>
                  <a:srgbClr val="000000"/>
                </a:solidFill>
                <a:ea typeface="ＭＳ Ｐゴシック"/>
              </a:rPr>
              <a:t>R</a:t>
            </a:r>
            <a:r>
              <a:rPr lang="en-US" sz="900" dirty="0" smtClean="0">
                <a:solidFill>
                  <a:srgbClr val="000000"/>
                </a:solidFill>
                <a:ea typeface="ＭＳ Ｐゴシック"/>
              </a:rPr>
              <a:t>eported in Santander Group RAS</a:t>
            </a:r>
            <a:endParaRPr lang="en-US" sz="900" dirty="0">
              <a:solidFill>
                <a:srgbClr val="000000"/>
              </a:solidFill>
              <a:ea typeface="ＭＳ Ｐゴシック"/>
            </a:endParaRPr>
          </a:p>
        </p:txBody>
      </p:sp>
      <p:sp>
        <p:nvSpPr>
          <p:cNvPr id="123" name="Footnote"/>
          <p:cNvSpPr/>
          <p:nvPr/>
        </p:nvSpPr>
        <p:spPr>
          <a:xfrm>
            <a:off x="362438" y="6018927"/>
            <a:ext cx="5000958" cy="246221"/>
          </a:xfrm>
          <a:prstGeom prst="rect">
            <a:avLst/>
          </a:prstGeom>
          <a:extLst/>
        </p:spPr>
        <p:txBody>
          <a:bodyPr vert="horz" wrap="square" lIns="0" tIns="0" rIns="0" bIns="0" numCol="1" anchor="t" anchorCtr="0" compatLnSpc="1">
            <a:prstTxWarp prst="textNoShape">
              <a:avLst/>
            </a:prstTxWarp>
            <a:spAutoFit/>
          </a:bodyPr>
          <a:lstStyle/>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Interest rate risk and Mark-to-market portfolio risk included Market Risk within the ERM Risk Taxonomy</a:t>
            </a:r>
          </a:p>
          <a:p>
            <a:pPr marL="112713" indent="-112713" algn="l" eaLnBrk="1" hangingPunct="1">
              <a:lnSpc>
                <a:spcPct val="100000"/>
              </a:lnSpc>
              <a:spcBef>
                <a:spcPts val="0"/>
              </a:spcBef>
              <a:spcAft>
                <a:spcPts val="0"/>
              </a:spcAft>
              <a:buAutoNum type="arabicPeriod"/>
            </a:pPr>
            <a:r>
              <a:rPr lang="en-US" sz="800" dirty="0" smtClean="0">
                <a:solidFill>
                  <a:srgbClr val="000000"/>
                </a:solidFill>
                <a:latin typeface="Arial" panose="020B0604020202020204" pitchFamily="34" charset="0"/>
                <a:cs typeface="Arial" panose="020B0604020202020204" pitchFamily="34" charset="0"/>
                <a:sym typeface="+mn-lt"/>
              </a:rPr>
              <a:t>Fiduciary risk included in Compliance Risk within the ERM Risk Taxonomy</a:t>
            </a:r>
            <a:endParaRPr lang="en-US" sz="800" dirty="0">
              <a:solidFill>
                <a:srgbClr val="000000"/>
              </a:solidFill>
              <a:latin typeface="Arial" panose="020B0604020202020204" pitchFamily="34" charset="0"/>
              <a:cs typeface="Arial" panose="020B0604020202020204" pitchFamily="34" charset="0"/>
              <a:sym typeface="+mn-lt"/>
            </a:endParaRPr>
          </a:p>
        </p:txBody>
      </p:sp>
      <p:sp>
        <p:nvSpPr>
          <p:cNvPr id="2" name="TextBox 1"/>
          <p:cNvSpPr txBox="1"/>
          <p:nvPr/>
        </p:nvSpPr>
        <p:spPr>
          <a:xfrm>
            <a:off x="349484" y="1466434"/>
            <a:ext cx="2727831"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Risk taxonomy</a:t>
            </a:r>
            <a:endParaRPr lang="en-US" sz="1400" b="1" dirty="0">
              <a:solidFill>
                <a:schemeClr val="accent1"/>
              </a:solidFill>
              <a:latin typeface="+mj-lt"/>
            </a:endParaRPr>
          </a:p>
        </p:txBody>
      </p:sp>
      <p:sp>
        <p:nvSpPr>
          <p:cNvPr id="3" name="TextBox 2"/>
          <p:cNvSpPr txBox="1"/>
          <p:nvPr/>
        </p:nvSpPr>
        <p:spPr>
          <a:xfrm>
            <a:off x="3545632" y="1466434"/>
            <a:ext cx="5198814" cy="215444"/>
          </a:xfrm>
          <a:prstGeom prst="rect">
            <a:avLst/>
          </a:prstGeom>
          <a:noFill/>
        </p:spPr>
        <p:txBody>
          <a:bodyPr vert="horz" wrap="square" lIns="0" tIns="0" rIns="0" bIns="0" rtlCol="0" anchor="t" anchorCtr="0">
            <a:spAutoFit/>
          </a:bodyPr>
          <a:lstStyle/>
          <a:p>
            <a:pPr algn="l">
              <a:lnSpc>
                <a:spcPct val="100000"/>
              </a:lnSpc>
              <a:spcBef>
                <a:spcPts val="0"/>
              </a:spcBef>
              <a:spcAft>
                <a:spcPts val="0"/>
              </a:spcAft>
            </a:pPr>
            <a:r>
              <a:rPr lang="en-US" sz="1400" b="1" dirty="0" smtClean="0">
                <a:solidFill>
                  <a:schemeClr val="accent1"/>
                </a:solidFill>
                <a:latin typeface="+mj-lt"/>
              </a:rPr>
              <a:t>Metrics in the </a:t>
            </a:r>
            <a:r>
              <a:rPr lang="en-US" sz="1400" b="1" dirty="0" err="1" smtClean="0">
                <a:solidFill>
                  <a:schemeClr val="accent1"/>
                </a:solidFill>
                <a:latin typeface="+mj-lt"/>
              </a:rPr>
              <a:t>SHUSA</a:t>
            </a:r>
            <a:r>
              <a:rPr lang="en-US" sz="1400" b="1" dirty="0" smtClean="0">
                <a:solidFill>
                  <a:schemeClr val="accent1"/>
                </a:solidFill>
                <a:latin typeface="+mj-lt"/>
              </a:rPr>
              <a:t> RAS</a:t>
            </a:r>
            <a:endParaRPr lang="en-US" sz="1400" b="1" dirty="0">
              <a:solidFill>
                <a:schemeClr val="accent1"/>
              </a:solidFill>
              <a:latin typeface="+mj-lt"/>
            </a:endParaRPr>
          </a:p>
        </p:txBody>
      </p:sp>
    </p:spTree>
    <p:extLst>
      <p:ext uri="{BB962C8B-B14F-4D97-AF65-F5344CB8AC3E}">
        <p14:creationId xmlns:p14="http://schemas.microsoft.com/office/powerpoint/2010/main" val="24829061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19bde990ad741f46f5ea7ce4e19f2444f18fb"/>
  <p:tag name="THINKCELLPRESENTATIONDONOTDELETE" val="&lt;?xml version=&quot;1.0&quot; encoding=&quot;UTF-16&quot; standalone=&quot;yes&quot;?&gt;&#10;&lt;root reqver=&quot;21047&quot;&gt;&lt;version val=&quot;23263&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precDefaultWeek/&gt;&lt;m_precDefaultDay&gt;&lt;m_bNumberIsYear val=&quot;0&quot;/&gt;&lt;m_strFormatTime&gt;%#d&lt;/m_strFormatTime&gt;&lt;/m_precDefaultDay&gt;&lt;m_mruColor&gt;&lt;m_vecMRU length=&quot;4&quot;&gt;&lt;elem m_fUsage=&quot;5.10345556720985890000E+000&quot;&gt;&lt;m_msothmcolidx val=&quot;0&quot;/&gt;&lt;m_rgb r=&quot;ff&quot; g=&quot;bf&quot; b=&quot;27&quot;/&gt;&lt;m_ppcolschidx tagver0=&quot;23004&quot; tagname0=&quot;m_ppcolschidxUNRECOGNIZED&quot; val=&quot;0&quot;/&gt;&lt;m_nBrightness val=&quot;0&quot;/&gt;&lt;/elem&gt;&lt;elem m_fUsage=&quot;2.94169829509000010000E+000&quot;&gt;&lt;m_msothmcolidx val=&quot;0&quot;/&gt;&lt;m_rgb r=&quot;ff&quot; g=&quot;0&quot; b=&quot;0&quot;/&gt;&lt;m_ppcolschidx tagver0=&quot;23004&quot; tagname0=&quot;m_ppcolschidxUNRECOGNIZED&quot; val=&quot;0&quot;/&gt;&lt;m_nBrightness val=&quot;0&quot;/&gt;&lt;/elem&gt;&lt;elem m_fUsage=&quot;1.87549554668257110000E+000&quot;&gt;&lt;m_msothmcolidx val=&quot;0&quot;/&gt;&lt;m_rgb r=&quot;eb&quot; g=&quot;3&quot; b=&quot;26&quot;/&gt;&lt;m_ppcolschidx tagver0=&quot;23004&quot; tagname0=&quot;m_ppcolschidxUNRECOGNIZED&quot; val=&quot;0&quot;/&gt;&lt;m_nBrightness val=&quot;0&quot;/&gt;&lt;/elem&gt;&lt;elem m_fUsage=&quot;2.78128389443693810000E-002&quot;&gt;&lt;m_msothmcolidx val=&quot;0&quot;/&gt;&lt;m_rgb r=&quot;ff&quot; g=&quot;fa&quot; b=&quot;26&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J4QVEv.xhEqSK2bfp7G0NA"/>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znBqCOAe.U6IyARc4.kAjg"/>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r.QHPRUaa0yMt5XEWryiAg"/>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n_ZLnli.5kWdM6r9_lY8BA"/>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bDuV5FO4CUe0cuZIwT6VI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Z.G.DwefBEuRqUYxCntU3Q"/>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6kzcH3.SBEiWbvMWGc6.rw"/>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k3bIuiPpOEiAhyUIPttpgg"/>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KqGVwrBWdUmvWiiXWNOyGQ"/>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f.kkVbl9GUOvwOJZYc1rHQ"/>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0WjomIeIMUi3O.Th4Dld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Oh4amF1QU0ag4duM6H0QuA"/>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XS6Vzt_cC0uAnuioJLC8Tg"/>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1tZnTVCoTUK8NVs38U1lJA"/>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Am14ARL9MUWPTs2znc.gTQ"/>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5VZPyOevJUeHEDqcZO3Szw"/>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a5mNPgwb1kaBUv29tG.UJQ"/>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3Tp.IV3pQkiF_z7l0Hog5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yKTEK6b0wUOkwB7B4NCaFA"/>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8QWurKWJsUuq2y2DbY.RWg"/>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K.mLh_2yOkGCeVzJF2Utcg"/>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jd2coV2iukOTOm0cvQ5tRw"/>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FSunyfrGU0Ognwh_oenpRQ"/>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w10M68ch90KpOCewBCD8uA"/>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zi7D_SDh4k2EB9v14CWd1w"/>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lWd.v9zEPE.bgGnmEbn48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0QWBgzQhF0Gyg6QOWWADyw"/>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_QMEDDpa4keKgqy1cW9i7w"/>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UEjMtZhhrU6gZgnJ.8.kbA"/>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pZTVNAbM40ywW1rGpd2F3Q"/>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0gkZbFq_NkuSbObE7NcLzg"/>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j4ZW30ydV0mup2kSH4vGIQ"/>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F9DL7UvTxkW7DMzMBkjbpA"/>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LLsCoL7nDkOFDl1GhO0kEQ"/>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1RrJmPMtN0eFzljIugJ7Ew"/>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ulM_P17UuUWQnrEdCBw3B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yis7I0Z4fk.ZTSavb0kP6g"/>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Pvu.lBEz0USSMeintEYcQ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CfZhv3PuJUmwfamrguwqiw"/>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7e_R8l.mGkyTh5b0_TxzwQ"/>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6hFw2BXzwUGe5pZJtrQJDg"/>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urUaDocMNUOxjS32.ics2g"/>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rCf8d_Lj90O6bfSNEzZCPw"/>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zgTa5ffmtUyT8S34MpWkBg"/>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nu4Hl.IzM0qbmVR3dfzSXA"/>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tRWuQvaGlYk.C630GYmbwYQ"/>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bCuZ2lAe9kS2JFbDTyGU2w"/>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FcBLIyOer060IBLjpKdBB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cLEHD3.BCEydCJUgqylI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Nj5gpQet5UOlJ.aLf_hVbw"/>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m8g00VFvskKgnhPdtEMy5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3ei5Ttxg8Emy3ePvJYeISA"/>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pVj5s7G42E2gqjhJ2AYSg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DA2b4bpr3kmmoJ_muyizOQ"/>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CMyM9KA_nUWrWpSTZl5rxg"/>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W5.Zlx1.UkCaYaxSA2zcH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syGpxQqkFkSayAeNC0H3.Q"/>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tmdDkOdruxUucPsLmmTwXKw"/>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oj_n7t6vF0WpiGxCnI7jpw"/>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_mH0YVImwEG7mkGI5nLQj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hD5XTUeMlUeGHYjXCg7lig"/>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RdvZr1IuzUGZ7O91vIdEtQ"/>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3s_gavm6HkeJDXWsFeuGVQ"/>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E4ifhu9p_kC.GBluawI9_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tDwORM315U0K4gzamkKVA3g"/>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koQIVs4klUaB_NMDEHp3aw"/>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86fsXpzAw0C0M2TcDZCeKw"/>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tGjKrPikfSkuJ2LN0QsR6Fg"/>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tPdpY5QjCnEeHv3MvhvNUbA"/>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tSkqY2wSqEyVuXYLbVwE.w"/>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trhZmf8Dpx0CnJUz4oo5zVQ"/>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tyZTDEbYMG0.ECHFDxLf8kQ"/>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tdjPqFpsPikqai0Zoh4nQ0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es6qQgIw_UyfI_Kr83qzh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tG5UtK1CvLEKuQiyi3W.56A"/>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VylCTqXG1Euds3AxI9JbWA"/>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tCbvWe.bEbEu8ydiNCwyTlg"/>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toATa9GZEiEa6Oh7rBEVjqQ"/>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YU4WJWu5J0WA_9ZUYO5Nkw"/>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4kw.bw.sCEqAT3k3BtD6X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JGHhM6BODE6ewdOCjjYvTw"/>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xyz35uKHWkOvKXMinSrnyw"/>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ty4I7.AMQUEumslv5iEccUg"/>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tsWGkcZAedEa.99qiTqfXQg"/>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t2kAYq4kauUOAuAuHwkAy9w"/>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tyKnJG3kfTE6jLWNy3Z7uBQ"/>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9eOrDFf3lUiaQstSq39J8Q"/>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tIb4m2CBWWk.AVTx710rqgQ"/>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tcdSwP39lX0GaZ.MiU._EoA"/>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t9734gj2rVkuQlqetNU1sP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tLJ6MfU0K_kCzWALwbV9ELQ"/>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tUb5L8pzoQkSzxxZ16NiuZQ"/>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ZvoznnDrzkiGZc26TSckHA"/>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NlArUYc9jUCuijZZeXRdJQ"/>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bfE293JJBkul1HAe9iDxh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vPeTmYd17UOJIuOby7g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vMADfNOilEmXhkwmP2wkC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IXb1VYb7VU22qCf1h_RdN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Q_ynMz1h1kW7J9l2SMDW1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zYJCAx7E.Emq4GojUyBsN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pI81yqs4DE6hGosDbEGH9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niYOJcEtpkmNiMCCDlyre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jxfuRmBMUkGIVC4cGBphG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EyRfUbW090qV0kNSeeS_o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remch0LUvUqiIv7J6.D2b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3xHziVHB8EaTuA0gh8JO1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aAgt3tB_VEC1v_Ueklol4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PDqE7FNQi0y552U2JgWnK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eSi7vjEknkOHASvEQK3kQ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dmzlm6OAm0._ZZTs8rN_1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KRtW0kKJy0OzfTiI7VKNd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U_NvdAjuxUWiIMevI52Xi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12.ZR_JoCEmgKvCLR_DWU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bqUIzfCP7E6eQ0JHRNdSv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tEo_xK3bOEeP3QEGwnpq7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_uyMBvGkoUSjucaJMFc30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lDG3h9rK4kaV1r1VGjUlx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W7Ta0XV_8UOhWHUlQYfo7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nIJ.GqaFfkyVUHFTILtpj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qkN2jXFYbkie3JJJ3k4jr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70Ys8zy2WkCjoWBF8BI3M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Yt61IJubmEi9qFw_tUuks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4QDAnYMksEuxaLH6k42nK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a2mvDIPqGEueEuiutUHCe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WuFipLhgc0exYY7iAmLY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FHBQDsw6oE.8FjFHhzb_e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QAi1nwWuuEGhKM9RXBKk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WS4az_wPakCBJxTFXoLPt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GBxZ1lAc_U6OUk88J8xAA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MPCssLIOQUOZVUN1l76OU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bKYVsshg402qkI4HEaq7j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v4fwO53LNUaPNNwr5AMFr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UQkX7r_buE2D2qyQlJwy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uczXVM7HJ0SgFr9IxwDfo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jAA.qLW7TUyXjHlRw8SCS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fx7SXsr_GU.4VIZ7bEv_E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NOSovgabr0y39nQiqldmw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5LUzSMUu2UCVoOPO1uAJd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saa.32DSWEeYPdpNrZ2EW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q1FCs3GwUkelqzWREIJtC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mfvoNrHHpESDCaVaN13M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Vu9r4MLTNk.324sz10CvK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je68pi1ZG02kj_FXarlTz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EQFsn4NE4EuTzMoJ_LuMe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rMHx5QjmQUiz_9xejzbiW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7kyDJ_fgX0m8YQWtpHGum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7Ba6mpW5QU65d1018osuJ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nKVQwjUFT0iyyVAKXV_JJ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Lh6fko1fdEyddta0qQWOg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eL7AS_fyUkqPes1XvhiHb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V1qqtJQ6mUSR5KWpriXsD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sSAnOd.EDkuPoqsxIF212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o8MLJ.lC8k.1fQt2GDB3h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8up5hekBykC9VG8vOAey3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1jHhaGGDHUefy2mV8Ps9S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aHK_Xv_6d0m0HykGrBCdj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4tV3nNSSq0CSI.dFqWw9.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iunUJ17n5kWI28_qhDOpO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isN0KnB590Cy_YDCsn7pU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oKyKM8jRnUC_YtQaq6wnj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pbyCgN8bdUOslMdL472LU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SJnUUPUQhEWSifRuym_1B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YsjNA6rnX0GsIuBViA29k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imYm1ZxNHE6VpgDGnfw6U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taydjaKi06MAYF5HDikh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Bo0MZnMY.EGx3bsPatwou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T3eCw0ErXU6c_Tpl5sVP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70mcGi87N0.bEkOl3vTgq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m55shkOI0EaSywykIyWct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kjPa9p20x0OqXKU9WtHlH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_Jhdg9Y94k.25sV8Pksii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wZTFvuBYHkGUrKe0IuDYz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JVGWmLzf30qw4tG9zf7j_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iOGPsVtEg0WUXV6R3GOxM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g5qrDbPY6UaTAhk3dBS8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VhUB9b5v0eqKRu9nrN2l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ebpVdgNTOEeF78sW9AA85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ba4diqlig0CqWX5SgFY8x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APAJ8zvezkq1cNmPEz_Pw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Zoytg_KdsE24eDugW3fFU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T5LWBbQnck2GC3dFlB8qF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PVSy7NSfW0GHKoCApqkd7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rDvp7unGt02Jem_ot3Ytu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uOYROzLSO0iij2t49ZPQx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XU0MKCLZgUu2CpTHeeXvI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wgP4N_dX8USZT4q355Oln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OzOhqrvD5U2drQQh5Us0y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2mEY6qGCd0q_8xYRSNg.l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Yp26oSRPCkOshBYQZVGYz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RhznhrabvUS91wvGgPDl.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PAqpfsGvlkqGfgrkqliwe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dsxptQkclk6NmGw0SC0GQ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O.s3mC2EnkGwYJZZaZ5Zy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WGngOSz710.fymu_HG5sI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SvIUFwJXPkqamkECF_vvx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R1_jYySJXUyUREG9QaVe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FtSfi08r0aW7R_S70BAG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vd9lep0F.0.XeK9nPaGn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4Hm6eNaNwk.yk2qpqtHkw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nrTASOu3m0SWXuli7an8p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6sC38RnUJEesgWKO3Nijx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ie6p_DMxZ0WiNGSpoRlsb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SPl8obng6kGY2j0unqYNm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rybRkc0vk2biLIGrfKHj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kleh4tZvEUGnfJ5bmQSkm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SN5Cfe.YFk25Gb30hUHP3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4aWgoSn16kqHi0rrHAIqt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Bho_5HD8lUGFuZ6bMIYiX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WIlroTtinE6Flb.r0CH1X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DGBkHLYmbEq4mdSpfiqCp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ZZmjxYUyYEyHX3A__hyJz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LuwcDc3Wr0aB18.HXVS1H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UK6eFlwXAU6FE4ZYTKudj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4SGskKZCHEaEuiSQxfcto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mQHkNS8taEubuKyfdCKg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XY6IfUtBeEezlvreLH143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pI7YvWaO0ESttIj2a7.lk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KUaV6svzekqberFrq4HZM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mbTkhglD4keXi6ncWcUay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vBJyn6TlBk29ZF.sB8FXk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wiA9XBSZS0KJVaGEduh1k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7xJik2AFiUmAbUMReNKSi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c9BwBrdcJUWWnLzfNho5C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magsiGsX8ECg.uwiapO8Q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k1a.GD6BhkaUqSe.XMf4b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WokWxh2pKEOAIdLsPY9lY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4tiiEkvAkSNkXF22t32G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vs2.bCzl9k.m6DJn9Y9rr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RjUHgyjK8kCsocVbWkWPY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RQ1Ye_.b8kuBXQHQKCFV1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xbLeZc5jaUCW2z3LxDC6w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tk.CbUatZky9GdFmSlVN8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ZXsWB7g6wkG0Zxg0rRTKB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D4eEp2jw602k1s1_vpZoB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5FXMgkf2V0aE45B.slBFi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JMcH2riI9E.7o9uinHs2O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NDJJuhNfDUaIFKNo5z61b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zbAIzaq8E2mSVfqcriGb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WecGtJdtoE.pIIHg42QKJ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1all3kt.WEqFSbqbcCdd.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dOt_37rE8kiljLchuCOAj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0ejlK9Lwh0yWgM4ROIQMW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b7rs4r9YGU6.PyMLvg0TI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z8XN3_BUnk.5D_y.oyUbP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bGraoqFAd0iXLpeb67lBT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vDPWb8KNDEWbTfyB47GEC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IO8C7M07tkCuMgXKTSjaN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d51lPwx29kqwP3AsPPNQ8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Bho_5HD8lUGFuZ6bMIYiX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XOAlleumMEmhhN6KVPvtB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6mDQyb.J_keeXn340_.fn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nTnIeLaG9EO3VE4sHBtFp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WIlroTtinE6Flb.r0CH1X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BQQMzs5OAEi222rdjWila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LWkf1Ngojk.PvqlTyoX.A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A58NaaSqDUGe26P_SwGNX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NBEAfmKKx06Pga5rl_mcu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T1V.ZCHvh0GvhdFzD6R84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XXj9eKRdUEmqLD38ZjbIJ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FQng00gUQEu3YXdkUuAIW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bFSo5hkNhEaS4JL0YdyIL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TEc80PdAekeWaChvxMgLx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VgofPpnG7EunbsF_s2.57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edPj1m7xWECqmbIjJg4j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pPPy4VYTkGqs3Cw8mCVcQ"/>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BMSmGhVum0GCJn1.GGR5j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4vz3mJusBkC2RxFQKGHsi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EYTornageUm4UU9.byZpa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xNOIvOT_4UucHyhfNYvrN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vGmpwpkfk20naGhh_sq9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z1bASXwLUUGjhBRBHn_zR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5sviWOQ4_UGs3u0L_Nt.t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Qg5lB3L5aEyrYmCcVA_kG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2hcz__gwjkORAQLpgzLVh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oNdCrp680UCM3Vm8W9YOE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wAHo9cfTak6GJWDbMADyu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JAopsH05aUmhzPtHqr14U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F2OTNz5GNkC6rJYwmUmLw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aoBqpY.Gfkuihj_CMFLN7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XIufK3V05k6sYtLX_xPYe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QL05SZP22kG0iYpkCrFGM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FEgIZF8EmkiaGO4O7qEs7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R3weSCdBfk2vAG8pEmc2z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lUUF10yp5keKWalC7xOuy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wZSUWZeLu0qf2e2IpNugO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SQShH75iskaeGQLqVEcf0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cplFov1x4UefGpixll2bP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i9AsvnfaN0e_uMPuhhaiU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EuCXNFzZDU6hPcV1L7ShC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y4dajmtU80OsKzeFeOM5G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RKrJxdSQ70CYr4taa5gwN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sy79ivWm3UCEIkiN0YufU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1cid65JBoEat1KSg97KXz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QuM6oQMG5E2yVkzyOYt_a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M_OVtmNO4kacyFWdy7y0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Tg1Pw3LPDk2h9u.uVZkK5g"/>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ev5PnMRRVkqn65ld74k7P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UnWqSqMiDkqwABBTGd2Q9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FtuYuGAfrE6oCT3b_P0l8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gK1R_uiO.UOQNjf8iZUOx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XpdDvk9uEuuq0aT6.qyG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ZNxaHrOGuU.GjPb18ECFM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UIZ4xzKJs0OYUjxSuz2U3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co4G1hF4v0q4nWvD6Po_j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EgF4Yqn99U.aKYWKpfW4X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yRJ9gpXVXECyp4FWr7hIT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7KVJqICde0u8u324BEjo3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O5pvpIOVxUO8hZTql_8LY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dk8A1zFCckOB3pIKNZFj6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DYOkJQgdekyi4luSX2FAE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7j4yUnQaEEuos.bA.JUTy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TVX04a6fVUysYO5TuZKA.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9.HpXw09nkOlmzc1MFqbZ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5DeHUSH0w0a4SsXMDrbYT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RtIWq6Fxok2tRElskym0r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N_T1BOiOBkqSx8js6ySn3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KaAfy_H6ike3nEdNN8nRW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K6v4r9hXs0uYtclujxCsj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jk.w6y_RZEuBfmVOMCj6w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dxfLdiLHQEu2gAj_E377V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UuYYZqXHlU.cq3trryoFA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zVwbJ7W950GGSf3CKZfxv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kxbVZk_NEusy4yn.rPMh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6O936s_9qEq0t8dILwTo1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_kX5V9OtNk.OOkWPsc7Gy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3sP8e8hsZE2H09Mzhtmmu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SnxIAosGjk.bx4V_SLpFj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a1qd_GyDMU2AiNE8fIJHC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VT3UR0RgU2TlvyhVQnP9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D2vTdQkqgUqCWZeRdCaLI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78fR_ByCj0.N8J9Pq9po6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cOOECcHPHk2f7SlPTpUI6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eh0UJFwEuE6778TtMJ2Z0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4N1JT.YqAUuv_gsFT5lUw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Zkq4ak3h0G4bR_Ry7AvD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Fxly83GS8UKc7tHo6Y2S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k1a.GD6BhkaUqSe.XMf4b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MWLP0bVbKkWoIhZAmH1rd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wBmic7ED_UGVvvG_dq15v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SjZuo17qUk6hVBkcbaNJ5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a8oX4Iqc00qDGeTJB1sj_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KOFWJIUc9UqiOZ6ninH2c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leywAvkIBka0jDTv2UbkA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p1CS90A4z0Kmusu.WZwkLw"/>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fQnsVWe91EyKKMDt0JGVV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nxv400AebketGECVGGkEv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_Wqn_a1q90WJMNUyMcL3I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xbLeZc5jaUCW2z3LxDC6w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W0PJLgwXt0W6MKf5K6cir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VSM9neJenk24uKE2j9ST7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9_2OY9wTLUehf4BLBOYwV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pA4bB8WYG02qOBYymoukM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gwweHzKl0q5ZiXUtLY6A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l_wEi4c6zk.E2IWb5pUtj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YTerUhbp_UCG2T9V_Xf2Z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QKAlqAXtcECvkkRyDH3OV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O7k8qNm.9UasWfMUDIaqP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D8qvIhFmU.pnyHgtuc5A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lyshhRVhiEeCeViDU5g49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LhBq8MhSXUSrOk4Y3azx6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x2o5whR.dkC4Nlm7Z.Fc8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clSU0GEv40GeXc1B4aW2l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NDJJuhNfDUaIFKNo5z61b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WecGtJdtoE.pIIHg42QKJ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1all3kt.WEqFSbqbcCdd.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b7rs4r9YGU6.PyMLvg0TI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0ejlK9Lwh0yWgM4ROIQMW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dOt_37rE8kiljLchuCOA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OT9oj6m6pUijWTTU0w4tXw"/>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zA6XzZxekW911oEFUbbdg"/>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J9PLMVECNU6k.PSt7S_Ju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CfWpziia50.JG9mJbY_h3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W5ws7uO8SUiTUom.NQRCT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qDHi5hCipE2CttMPwDqLf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562uPL2OJUuvB8ZN6I5IO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JLm4JwTvQk25jboyZyqeg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2cpAsllMXUyyBEytGB2N8g"/>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BNH9BlygsUObHzp2BBtui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6YR8WwBZt0WXj63qHbD7Bg"/>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qwVpHkEy7EiBr5wGsqvJj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YDeEe4ldxESEhjT.mg3LNg"/>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az9h3y.Xok.MqUMX_o.31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4e1AtktWq0yuB.21nMigJ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AIi6RKwlmU6aPTiEF8RwQ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xw581vZsJ0e0DgnEQhAjt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znCCtEE4.EG4SkQSbSvXj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6gPAbAOQqkGwbSToOqx.n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sMzYoLTcaUC70IBHdMGz7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J7BCjCJ5kUS9HArfHagPm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DZma8BxLA0ShFNrL0xTwkw"/>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X9f7mPIhEU2VLivyW46V_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MGmhkii7ZUCaVe2mTCvo2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bpQ_8LKCUUmuqQmIg_Ovj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3vgxvsCzIE6XQrryeBHng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NtnRkvZdTUWuCYHnnaVZAg"/>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GooeQBBmuEGDfK7YiSQSA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QhfGdiUWdE.AZ8v..353Q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gdRCbME.b06jrif3qZsB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0SsJiM50kO2sFI3v6PTx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Z4cYLec4Y0m88xVebhRcp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kEUOg_qGW0qxU6foRBnOj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Xan0RG6L_0yA_TOw5AmgAw"/>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5_RRIy9f0qMul9a4ZOux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imhmG3zP1E..JK2Pi3zMg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YD82.eKG10Sg2WYRv44LE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9jczOun0nE.cpg2K8Tb4z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3yy_WoEQ80.FYq49jlGhb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9QZgpsqOE0mTI8DuOIqk_A"/>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T5h6uyhYI0OKJcOOd0gtU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lMV.87X1VkaVD2lrk24Ci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g6C20a925EG0xvUf0ZU33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W_yfHFLPbk.vg261nHJna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NTPV0gTzEECmJ2HRiuGhe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LLsyfUIo2ECcINHuWjkl1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_Dc.SjzlqUKgZJZk050M9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SPAIMHyN2EyAvjIvQ_aiA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xCb1ZDTtzkO1cePD4IXaIA"/>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mGF3MCFBkupQxmEEHSBc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bRNBr8lvzkuLUS7f7TIXv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BetB5qpuUEOi3D_IXzYP2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jIlOaySZM0a32aMu89eG6g"/>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FGoEwTdtkUKjQkfubOlEg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PCVAWlEYOkuSmBZQ68pDp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OWltTkdFJ0.JYYEt3DAJu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RaT50ww_tUul.X0ZxBrVe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qE0fGHK6uk607DagvTsaM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mDIDH3vrX0OAu.RwWIg6p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tua6NQRT4UCYDTqICsJLe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FMFJDMjCd0GnwU.pnUK1g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JLUKV0ji1Uikk4kI.Uqd2A"/>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QCTfUL4G.EmieR0nzxSBsg"/>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pzan4sXVEUGU5nEXc3uz5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k.NdWQv5CEyxkL6_4Q2gl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xqNmPqFVdU.N2_WUa9iBL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qKwWn96AAEyQu91_kg8GU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8SuIahu660KTmxkUUDCCo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63xkU8Np0Uaa3LUTwKt9F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I2kZGOSuJkShhFfmbHb_7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TDypP9SSSUqGLmmPMOoawQ"/>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eJBeBwCgUUSdDoGVLggtF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G.UrXUO1fEC55Hzz7XRDj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UUZsUlltz0y3gYRtWyxbS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eYMjIJWWvUusFOAE8DmqK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JDxYWtl5vUeFkxvYu3K02Q"/>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qxAZfvWbUi5.Q1z8Cqfn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YYqBrTJXGUyldKvMNOHnv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pQDYP6iQH06cfGXikb.Izg"/>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nM29FpjoAkiAHo_RFqpSHw"/>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Xznx89Y0r0uAAQcyljpEh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mt_ZR.t8p02C2rwHmaYhZw"/>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Py8B4r7SkkyWM.RO.K6bo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TuPJrqz2lE24X3ciJtUe5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dHY6NYPDrkyNkDEdeh9p2g"/>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zDqRaQzWKE.tA42fLbWmB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WPRqRrfHmEaZo1i4q3Cht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80rLrab6LEascLV8d5b4Q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fsGa7_oCL0KMqH4M19iQ7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gBE6fiiGG0ekl8jVe7y2.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7ymqH5iZFEG6pH.deO7ZZA"/>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ksO7Ijfv3ESvFAJHKc8KO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ccbi05voCUqAPRunpYQvb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LE53I7.nlkCpI_LTBV7LW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cSW5_wW5g0OxOQMARnJBb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MTmHRMmaLkOOeGOsPn4Tqg"/>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5CxVx_.umk.i0IatXWhMQw"/>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Zi2ZsytvDU6n0HQqSRcSG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akQEAF2Et0eniHZFWKHHu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lIhGO5qekSNoLUrnNAjcQ"/>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6RP85p0qqketX5NKv8l9dA"/>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foOW5cGvikm835cFHzEO3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klb.r9sw7UaTeP0IOuiFP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NDIm0gK9DEy0pLcgrcJb3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B951teYuAUulfdKIOEm8D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8rf7l8baQU2uybvx.x2hL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XObsn35vp02sN9nK.13jkg"/>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MClkunwXYEGZm5KWqNEKGg"/>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ua7I0Z.uoEypta0DRvG96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t.UNiliXGE2hv8KyU0LSc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uEbNW2Yykk.XpQEnaldBxA"/>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m38nlGRDk0uuqzUOAjOVK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utTUmP8D3U2d0Kjzz0Jn1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0ZegTwmV5kWntKu7tksJG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PJ7oAL5ey06yLOTL9_roi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nrkDKeCIEUqHnzMttpzZS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rPl4sIyZeEuSt6._yBd3eA"/>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kEFAoR3Z10WNVZXlV31N.g"/>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mbOvfc9GM0umIrWV.gRjH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vVgK6UzQjk65o_LbYntuLw"/>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kcrGWjptSUmYZPlljnlrX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PQqb2EdAiEyZuZJR6m4Ce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sEAgzl5JyUaCcBUDMYUVrQ"/>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6jzJ3IIScEa5HqdDbeqdnw"/>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Pi6b25bi5UilWYXAIX9Ha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U87SrdAOLkCp0JZ9tGEUk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MAHZERQ_cUWGPhErUmpxA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LtaEwkJrYEKEe7wV_gQmQg"/>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F39mmjt5wUKgboe6EC.6o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zV8d7u_um0isNaAvqQg_y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P7X4lPAOp0.0oZjqeFBI2g"/>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ve_Ia4SICEOfgtLimThkKQ"/>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ky755TnJf0Wm.uieHNhG1g"/>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9h1jx5sNMka8_V7bo955D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uOkPEa4ALU2Q99YHsg.LGA"/>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BHeeohbBf0Cypo7itGrKE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skcp4lmYF0icFiyRq_fGK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6x8sx.zBfEOga0O..cRdeg"/>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mC7Wam5LLU6FbLzg66zXJ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xQJyt0376ECyD3hca7i8_A"/>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uiGhM0nVP0yXHsYmiSkBP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5adlmtwzK0ymnP_rVa..Jg"/>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7W1B7.h.gkaiBRKpZC0u8A"/>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2gw6PpjuGEmv8o2.EQtNX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8wDR_m7y60mWkRY9K9.xAA"/>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_BDgYC08Xkuxhgeadb15aw"/>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5GiqGbmubEKa0glFQ3bjh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I0zr65bnMEyZwXnZ3wrGPw"/>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Q7nmd96D9Eyvn.Zcv94Ie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XqNI7jZRRk6_wls3XdRd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Oa0puE8w4UKfBI4CoGaB7Q"/>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isWPUmssYUq3eUbRQ_fsEg"/>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7YOH9Bv7a02G.DLNEaXVdA"/>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vwryYm9PCkOGQw4e5xYWOw"/>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ZZk1aMYiEEC_trQ39Gq29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5CxVx_.umk.i0IatXWhMQ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Zi2ZsytvDU6n0HQqSRcSGQ"/>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akQEAF2Et0eniHZFWKHHuw"/>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6RP85p0qqketX5NKv8l9d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fjtfASqSECIcozLzLYqiw"/>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foOW5cGvikm835cFHzEO3w"/>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klb.r9sw7UaTeP0IOuiFP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NDIm0gK9DEy0pLcgrcJb3Q"/>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B951teYuAUulfdKIOEm8Dw"/>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8rf7l8baQU2uybvx.x2hL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XObsn35vp02sN9nK.13jkg"/>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MClkunwXYEGZm5KWqNEKG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PvSBx.VATUme2YIfkGg8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sIAeR0zdESZyrtg4ifaNA"/>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5DckETIUzUqTbpOsg1Z2xA"/>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FNQnBdC7DUqP2U4MXRsmzQ"/>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DxNnN9Fze0..Kf7YPwzOr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5U.jhpZoq0qgURwL8qpGwg"/>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IlejToaf9EK92qUsQ55N4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KDGz9wWyHEejYPo0p2bEj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eyLWFEOdpkO3FS0UlbIBP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5qrnJBObvUKDij8CpaUq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yIkjmabAvUSKuucsZxv8x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y_t2_WK5dU2B_z_2acTgXw"/>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kwpF_W20wUaE6mOTL._Z8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6FCNLPH3A0CsXjbiPYIyn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azQvU1L2yEe4KBIN6XMCg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DbTnutEfEOB81Plmy3y8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H4hP5VkMtEqkf2fFQ6I82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hE19ufm4z0CzaYOlvOD2s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K_ZjpsosT06lzb0Un_Jw.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dIX9jDG6XE28N.RFmfL33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3vJxvBnQDkC7cT8ovIMjl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l8A.g6avO0OhDX5cO5jKJQ"/>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DKrKJmB.DkO5hw8S5PMOyg"/>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lJS3XqFEcU.onw4qNA0VDQ"/>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C0suVZ9YukKbEq_TYbWr3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rV8KasZ3ekmoA5xyhKR4jg"/>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dXJuqdEvok.cBeiAnMNnHQ"/>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T88l5S7v6kS0sqf2n0l55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WFIjhS1a60W5vo3nIDbtsg"/>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9BI2nJH2qUSb5WxmMOutog"/>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P3k3SK_lM0uQ5pqbUYHi0w"/>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5SCK_sL0BkCsCquoYbHJY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gXUX0MRDGEuqGpyh7uDwZ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VM1XPX_BwEiVyq1M1uqsvQ"/>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1DbYpUwos0u4CkHveIj4a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YWchhPI9bEGTRwd6oG6MZQ"/>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maoqdsZNREeZrr4sGAJOI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ozK93q4nPkGMDdfFwbAPx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vCfPDljTrUaTjEXLKw8r6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5cVOPloHSUiW3zxjP7o7aA"/>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Nei0jMb.4UulxQhKMkqNV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QdG1wFBZx0ChNT_bTcTxTg"/>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9wAQANe0.EeZXmidh.5Y1g"/>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WbaeRMjoLkmTYgfm9RbCbQ"/>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V2G7sNF480q1MyB5_lwyN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yhiA.DI4lU6_ojhhxA9n5g"/>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4puqh_fu.0GLYzM._BLRv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OeZ75kMKok22SaXC2ZgEn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102js7uKRkeNlb28.aSr9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h31Ue.9340ysFlD9cp_oS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IZoksBt1gUq3_yJchDCZP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b7PRtSKz2kKZVDqY0oxUJ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5gvF.s6Bbk6Z4xB..nk42Q"/>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QyZhAdVGxk6.WpVmb7U6wg"/>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0jxg4B0aD0OZM64j2dJ9jg"/>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gvV22BJYSkmHi4A_Js50Hw"/>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8lqSUwgOnUCf1xEWuMF75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Z3rkkTHWQkyuN5V7yyPsI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WYI1kJrWD0muZ5rZEAno1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APgNDM1N9Ui8ciajJTDUf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PDT060Coi0GcNrZkMPQL9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nD_q1QKXeUi4v3SHDYO9Z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J5h5YRTpLEWT9qcA_SasY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zAQ.JNVnUyAg7OWGpc67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sVZPvG8PbkC4bOo2fSHtaA"/>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4Y8d_g00DkiNyNBCPXCyt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hbirrqrq2UCAvEXE2O_i3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DZZXaNC0A0W7G1TvpeJnG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VW0mRKgGsUu.lqZMMRimq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Q6Di1n6QYUCCFHc5R1NIN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7cRt12WhIkusxAIqdsB9wQ"/>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9coGGxVfUESmP_5dn42V4g"/>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FEbFoE2MSkKwwuYv8ZR2vQ"/>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6lj4w9UDSEGSWLgcTeZYM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K9AUQgrBGUytEd4NpbOcmA"/>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WgLwig8qnkuL..J4nhcnOg"/>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4JpPdpuuBE69K4ezFtwu9Q"/>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QicIkIH_P0qnCPsOWioVr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lppe.Qf.Hke2xl7pooIW.g"/>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2h791m.ZHUOMXgAUE9fFY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_3ikuHC68E.ZdSax.tBVB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6gXWFZuEkUSWgBxMzDtUA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TiveuEQR_EqeUTV14In0Y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YMj1dc3NmE.YArfgNaiiIg"/>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4pS834qsgE6XxI4D9t2k0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igTtAX.HJEKOUrx1nUJ5iQ"/>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fjoB_TdWx0au2pnB_JTF4w"/>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ZfOAWmpJRk6lcTdcJ9645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svRHXp6aX026yuq4VndFaw"/>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uclpRKJSKkiNoRR0Tbm30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Ntk201neEkSK8EmxFYjGZQ"/>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sKOCvQFr1kGD0A18UDma8A"/>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TvdQhGLWV0ypOdMhiZCIVA"/>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1i_QRzTbIUmVKeBpNNwAb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MMFYNfTVTkW_KG9h7ZrTH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OU6MUIjyM0e0MqF42JmlfQ"/>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UVduI4jaskWIlFYpa9pPd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n6RHFG8AfUeNN7I3YCzL2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4xHyadcHm0OQeQyTgzgqA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RsTjATDKYU2BFLpR8.2vw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2AH6M0a4cECHVQWxtys3ug"/>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NVKl.m4Y50yARfPKmKa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CjwR9yWMm0KhVfV3Vy_TJ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AGHISL_vGUK5fHLxpwVZ_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0sbw5JeNgkug12iRDLT.c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iZCshVe0okGATiDH62sUw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XLUJ2E8dEE.tnF2AlfUTy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odsCunnzM0.1GjNij9NPn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3H6jsE1HzUq2dIR16j6DqQ"/>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4hsCJaqz2kqDId2o1_I6LQ"/>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6pqlmJtqh0KpvXndRL.42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_QCCb6jg6UKojmuMhN9MX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GpWIBn9Ex0uaCoeKo9mzng"/>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0MBbmCSFPkqMsHeI0BnT1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_XfCWmj48UaiF44Y7Nk9f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Up2AXaVaIEW3MXq17meUsg"/>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NQHIu_UdQ0C1Qw3tzAeU1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G.8e.eThH0K1PySetmz7uw"/>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4csO_2SiRkeP1SZcam0LH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dftJ1iW2I0qflq5xFolRC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5oEDl7_SbEOVpM.vNrEVWg"/>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IvltXI._GUKF7tVBLHlQd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V4zyQSOU10igsZrErn37Z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y03eImKp5ky08KMBpUMq6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7fS6zLYviE2rAxjJ3j8Ca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aHFHFnitDEiZ_GuYkU0_NA"/>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ceK9wH7GU0mRbBD7VrfZB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qlkhdCBj3E6RFNkp_dQ8h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a6aU4xHA00WsHfzuCCNgFA"/>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L7yVhqKBk24spiZTSMYM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bK7mTU83kE6PP0M6Wpr9mw"/>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9H4dD7Pd7UeYcl6eOX9yNw"/>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E0OIOpPuC0eZOuOfH31OBA"/>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Yow8YLbJZEmQFFh4BrKd2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35j7AGnsEku_My.ddGIwm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bg92kVwZnUycYlw983wshQ"/>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I0PIGQ9EME.l_F648krlF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bBW56mVnPEqbH4hz6zEibA"/>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YRo2cOIZkk2YICa3PNmH3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fQBmSaZiD0muyZXy62gIq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l3_uk4Yj7kW.I0r68xOnA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B9Lcs5CJOUWinYLY0VIcSg"/>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C4yyxk.iz0.HlxWvFDKzU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4L0ZVbFuH0u4rq3Hj8OjE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vf2rEnVF7Um833eaf70xv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VxjPYAWPXEu.3FRZBPcQng"/>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CmoHhJueRkall.mA7FD.r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xAYZ5PLfY0CQK3TvJ1W7A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pH6dX8fkVEWRZPMInK5a1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ZcYjGk5nDUaBm3SB3eXHxA"/>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NSqkbh0nmkKmwocK5kojT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8s.S3l0fjEGalJCeQLoOh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q1l69c4tK0q0wRTM2QLmX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TZQuKtb_nk6J9cUs7QDAo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Ar5hVk5yqk.tITOi99XTO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nYs3IgysC0SKcbLiUiy40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brkbvZFLx0y2UpY59LQXo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w3Yd7y_lHUC5JG7haMG7u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5xVx4ETTAU.HNTmAsgqPn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ecLd9eyszE2SGA.AeEe3Vg"/>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V9jSUgih4U2sEHXar9_YQ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70AG0tSKHUOUCi2swvo3m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qDZzlkvES0.yOcEzoO7hZg"/>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W7MZ9svEGU2JaSufQvcai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wzvT2fMIL0aAiMRzidDG9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GPi8Kh0EFESiLLXp1r0gF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a2_vwrcrskaxOlUn6SFWgQ"/>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VMMwffa5IEO5abocAsD5hA"/>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ouizF8SKVUCNU2IJRfpn9g"/>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_H2SkcRXpU.ZqwX7XcGNFw"/>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21oFQGspq0Ocq6Zp7dDyZw"/>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hofIk89ae0qLQ3i8Bn_PUg"/>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y_pTaNTYEEa6VnSuN3MAZ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jbho0zQAukydIsmdXVifI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2VcPUv0lS02CfQv1jqA34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TWRhFwLlBUKGkED2udoN6g"/>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uBK2CFI1yUWJkh_0Pqr1zQ"/>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PF947n2SmkK3gVBUHgdpC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K8tkRgWXAUSK0vEVAd3sig"/>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bBW56mVnPEqbH4hz6zEib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DtBOWvydz0ekvjnF2hYZT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CIRI9Yx_sEq05wrbG.BzRg"/>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jKfGGTh0gkGyvNDs1QIZIw"/>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g4K3QV.XckeYgG8ESWLf8A"/>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qCdcae2BmEKWxDC52iDwJ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rhk9Kz2Vkk.2DtIlJ3f7y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woGdexqrkqg8CIVULBh5w"/>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zkGw7Sai.kChJ2.eCtuB0w"/>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BkHc_mWLHUmdjYUYBwSdsQ"/>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tZyhn.0gEEKzECo3rfthOw"/>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1Ow5FJFYYkCtxoGgT7aSiQ"/>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5jipUR2g_UaFoWa2N8Vg1Q"/>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GMEzo0wM40qL2A3N4xwrzA"/>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ZEGvKGLkHkqklYN9MFO_ig"/>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4Vndu0jFpEOQ.5W50arOr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293nV27gKEGbZm5sVQh3uA"/>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Uyi._yVT4UGdpMGLM96LB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V7KXswIACkq9NabXRXcP2Q"/>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JxEIZd_nyk.GERFBJBIO0g"/>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tJ9e0D0J0UWPuoO79gdtc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kWcyhJSqjUqS4IlsDqgD0g"/>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jJObk5hZuUi9V_xrRd3PEA"/>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vGijYl3d1Ey5B8oe5kDW0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9Z9fEQDK9EikY4MfKh9bBA"/>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sjrpnZWLPEiYWLgkiDyO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lPwI_jhVkymSgIOmxNHHQ"/>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c.FvJjT8k0CD1aSJ1oh_Fg"/>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meox7uALNEiSpRg_IHxBfg"/>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d1J_RGJyiU.J6ollbWdc.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xcK7lKI0vk6KJzv8yVRiyw"/>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yrt9i9s2YUC5tWnaRCvnLw"/>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A6i0vsdjKkyUMudQRlFSHA"/>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7_7F1fVGvkW0PfFouPy75g"/>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eVltbHPxSUy9Oj7HM9q9lA"/>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REVWJhiiSUC0gifOKEDxV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pxKMh7RWWE20wwEyutelgw"/>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nS69t3k2gUWdOC7IIV22Ig"/>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M3hFv8mp.UK1zvu_f5PvC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WugWd8BAfkG0avA4K.pOg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ncR_rmPyyEeKDcBlcFC6wA"/>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XjdL5F.U5EeRS1hUGNxfY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rBio_i4HSUeQjMwVtWZfI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uL.U4qzzrEOfs8_JaSVyRw"/>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0Du11.tq4k2ySikscz3sPg"/>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4zL0bK4q.Uq_SVArBkhHuA"/>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8Spo73AgPU.GdaEqBcUznw"/>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Xtx3MGtRk0.CRCPMtCLl8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5q1PCerYiEaNDIzCqjEB9A"/>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GFha_1hzmkW_OMr55w6Ri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McZk07Mg00SyCbiPYLJPyQ"/>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aj78O9PMc0SjyCU7pJ.J0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c_eM83CXDkGPg3Cqw7t2sg"/>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8AN_0Akl0Ea.Eh2A4a63x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FF6dIFTYR0iQ7mjYHzYcpQ"/>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8a6GK6Txtkae6ZD2LmhivA"/>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DBZmlDLKm0yJugag2I3X9g"/>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sBkkK6avlUygmxtwhejQe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8ZD.0J66jESldGuTFdKubg"/>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QsCDNBerBkai0YRBwlSph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WBQQPkWCNkSJ6KFh1rCF8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6LnePFzJUC9kqWCcUzr5w"/>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EK_2hkzOYUqMTaMR7k599g"/>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incMuy4SQU2xZdijjx33v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f839PTxgyk2BYEo4jJaTU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ag_1IAsCIkm_GAAMwriJs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YgceUbDqREappK1CA3wNhA"/>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tSS_WGHmeE.OE8FguyHf5A"/>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vZxql6x7X0eKIDgLjtlVBQ"/>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94aem2AU9ESGLXesLJeuw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rKulgtxA8E6cZU7lUaBwGA"/>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Vr4l8Rh1pEiSouNWyni3x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BOYi8bzzkW3kIRECDTthA"/>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tiswQcjcg0aCBVpT8nU0Bw"/>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chnIq0g8kUaGaephm5FzM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wLBxRfaVyUSNC7G9vFP2dg"/>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TLB1vxBeVEmsBjjt3Yrtt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99fzxoEX6UC50ftGnZBIv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fU_9eLk7bEmJeOeTiOssq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pIzRDYLT0WkEG1j9Ul5Ug"/>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jxAg.HV1sE27.cMLClBLU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lUsENCTX90m7S69Kb9g5OQ"/>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2eAdGxtckk.Kjf81mzIh4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KxBOknT9c0yeVZCF7QhOrg"/>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e0Hlne6mCkCM_E_a5qg3vQ"/>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67h6vEwUDUK.j4DV1kt52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OQMR4R.z80q9d27a1ZIzIg"/>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POxZr1wDu02o57_oouVWmg"/>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6xBf8Lq8SUe1TFWb135kG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qhADVcJVyU2xgPV9455mvw"/>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miQ_vEz65U67PZrjPuwpwA"/>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GUNbS_owkk..g1gKu__eDw"/>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Tmfj06t_YU.i5eta7FiMaQ"/>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cVmo78a5jk.EST1WsrhcU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DCW787qROE2gNWdhYlFwNQ"/>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mzSN6H8rDUy5FKcSPw8p9Q"/>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lnJ4J8ZmIUWWkQxAygyCkQ"/>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BWOuALRN8UWqtd2UzkPR2Q"/>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lyWyl8tny0eoO7meGX2Gf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syFePYoCyEuy6lQQWV.2z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dY34fOHztUybAtcxEeDqg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SZQ12Zn0VkSmD7N4D4Gb1w"/>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PFzrMPOeaEqzZRPRA4G.d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OJDR.1PDEWno7TLr6u6h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NF_GtvfVoEWsnvqCWu96d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Kf1ieo229UCinM1vPwsx1g"/>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EI7LLxs5fU66sgBtmmbUvA"/>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HWBy8qKH5UyTGkUKEnYDbQ"/>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_2O4txwNXUiIluzwm8CMYg"/>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4yiU4K9fF0il7wAj5AFRf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hfkCOzII7060zJ5ZgEXNUQ"/>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sU74180XfEWuJj4Vpt_qEQ"/>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GhSshfD15EGrs173HwgOm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gaWO6A9XA0GS98hCJtkyw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B6UHYhRwkyejoynQ919u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8MlkxptPwUGt7YBTy6iLFw"/>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fKxfTiwB5UCSGY4nmdXvRg"/>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OKudIULSOEOJ.ybjHJoCU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KqKuj27PWEaM8KKisi6gz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OpI1Lv16DEeuSgeebGUwzQ"/>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znBqCOAe.U6IyARc4.kAjg"/>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r.QHPRUaa0yMt5XEWryiA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n_ZLnli.5kWdM6r9_lY8BA"/>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bDuV5FO4CUe0cuZIwT6VI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Z.G.DwefBEuRqUYxCntU3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3nhjZHGBFU.QLt.bcMPTj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6kzcH3.SBEiWbvMWGc6.rw"/>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k3bIuiPpOEiAhyUIPttpgg"/>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KqGVwrBWdUmvWiiXWNOyG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f.kkVbl9GUOvwOJZYc1rHQ"/>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aZtOAuJR80.xXzz0RQrGh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1krKjEFrZEuVNKAZzig72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1DblTA2HCkm72laQCZtZvw"/>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SeBy7Whk1k2XsFkytPeTrQ"/>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Db6xaS3G4EmyRc8q.gPWmg"/>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q8LET00oNUCFC2sXPDB9q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egHd33O4AUGh5SXn1QOVnA"/>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6tb0BKMBtE2Vx3SXLfi9X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snosm04Rf0yQeTdEpni1pA"/>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NzH04Q7Nbkus0B564Y.Vh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Eb7j2RNG2EGxR2xpX3P0MA"/>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lFG5vvS7S0WQ8QHQejpYFQ"/>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TBGseIZLFEKi5EogVPskoA"/>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Jw9OI7i7CEeVmAf_J4ulQg"/>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PIdOqgQYEkG0aJIaxnWOfQ"/>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ihtAflCxREi__cSaPBfqgg"/>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yu.K0JwlhUOOFbo.3V4JZg"/>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YmCESE.CZEGv8syZEqsXeQ"/>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pZifiuhJRU2zMPxUDpFNiw"/>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FrBg4QhRC0Oln9ZLX8TUsw"/>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nkkCQIKhaUi1ZH7oQus0Ng"/>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KdmabQP2SEq2ocdZESPkd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bnJtm3NId0uSEFoq9zlst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kKUdkFUJvE20n2fukirUk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OFqISos0_k.TkOYOYt74a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4zL0bK4q.Uq_SVArBkhHuA"/>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uL.U4qzzrEOfs8_JaSVyR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n_B3AZ3ChUS56QgInv637A"/>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BMJmp1UiG0iRmuMz1LuUdw"/>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3Fm3cFmRGU.BUWReuAgpgQ"/>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0jFTBfFb6Eevnq19geqdZw"/>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I6DZE_LUQkGXhqwF6j49LQ"/>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Xtx3MGtRk0.CRCPMtCLl8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tUX6_EcFnUWDmsa9t5DiH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8Spo73AgPU.GdaEqBcUznw"/>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5q1PCerYiEaNDIzCqjEB9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GFha_1hzmkW_OMr55w6Riw"/>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aj78O9PMc0SjyCU7pJ.J0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GIpVlPUn7ku1mGhBjptN6g"/>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8AN_0Akl0Ea.Eh2A4a63x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6ZqGi4l6XkaNpA_2L6KcA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4vIwYQ4pjU64ZEIWniIneg"/>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x_xLLm1MpUyGMVay43V7M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xvMzxbfpr0qx_CW_ml1OZg"/>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EW9_6R1Jb0CKyR1gGC39Y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ZOKwD.hfDEeLpV4buakxO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jDLLty7V0kSeVJXFJ.DN1g"/>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NoX8GsIdnEe4WLxsLaQQtQ"/>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tSS_WGHmeE.OE8FguyHf5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vZxql6x7X0eKIDgLjtlVBQ"/>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94aem2AU9ESGLXesLJeuw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tbmYLJsq9UOzlYpZcsp84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rKulgtxA8E6cZU7lUaBwGA"/>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ZunI16AmR0O1obvgtMUW5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tiswQcjcg0aCBVpT8nU0B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chnIq0g8kUaGaephm5FzMA"/>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wLBxRfaVyUSNC7G9vFP2d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TLB1vxBeVEmsBjjt3Yrtt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lJkjJaDlKUm.8pWNbJy4tA"/>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fU_9eLk7bEmJeOeTiOssq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pIzRDYLT0WkEG1j9Ul5Ug"/>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jxAg.HV1sE27.cMLClBLU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pL.ezYxu_Eegb1hppfXxsw"/>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lUsENCTX90m7S69Kb9g5O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2eAdGxtckk.Kjf81mzIh4Q"/>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e0Hlne6mCkCM_E_a5qg3vQ"/>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oQNXZeLjRUSuv8p2BEiTS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wC_M8eb7m0GDhd.jWK5pb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lPHR12hQoEK0TqdbBKrf8g"/>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MbDaqz.gZkeznH3hokLUjg"/>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YgBdD_.kvkWkKo0JhoRSmw"/>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m.9xxhXSKk.k.YD3M2DI0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Lw8eHlFvNUChf421cYNewQ"/>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mzSN6H8rDUy5FKcSPw8p9Q"/>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lnJ4J8ZmIUWWkQxAygyCkQ"/>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BWOuALRN8UWqtd2UzkPR2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lyWyl8tny0eoO7meGX2GfA"/>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syFePYoCyEuy6lQQWV.2zQ"/>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T7Y1TfBcGku7nPGXkasG3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JN5y5kEjXk2cR6sn2D.bxg"/>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1xUlwQ6UgkmY42c143KmLw"/>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oxxfTnjZSUKIgv6nX1UyIg"/>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ROE990Aca0izxFu0YQvLT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6NF.f.Dmz06XpgVgKELxB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C7zjhpyVCEqDqcz5l63Avg"/>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tNdSpOhiEU6sDFMIb6xIfQ"/>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ENcG0p34UEOrLvIQFw.Cbw"/>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00kUiJouIkWEuAocaNTSYw"/>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gaWO6A9XA0GS98hCJtkywQ"/>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8MlkxptPwUGt7YBTy6iLFw"/>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fKxfTiwB5UCSGY4nmdXvRg"/>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OKudIULSOEOJ.ybjHJoCU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KqKuj27PWEaM8KKisi6gz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OpI1Lv16DEeuSgeebGUwzQ"/>
</p:tagLst>
</file>

<file path=ppt/theme/theme1.xml><?xml version="1.0" encoding="utf-8"?>
<a:theme xmlns:a="http://schemas.openxmlformats.org/drawingml/2006/main" name="1_Body Slide">
  <a:themeElements>
    <a:clrScheme name="Colour Theme propossal">
      <a:dk1>
        <a:srgbClr val="000000"/>
      </a:dk1>
      <a:lt1>
        <a:sysClr val="window" lastClr="FFFFFF"/>
      </a:lt1>
      <a:dk2>
        <a:srgbClr val="000000"/>
      </a:dk2>
      <a:lt2>
        <a:srgbClr val="7F7F7F"/>
      </a:lt2>
      <a:accent1>
        <a:srgbClr val="FF0000"/>
      </a:accent1>
      <a:accent2>
        <a:srgbClr val="A5A5A5"/>
      </a:accent2>
      <a:accent3>
        <a:srgbClr val="FFFFFF"/>
      </a:accent3>
      <a:accent4>
        <a:srgbClr val="3F3F3F"/>
      </a:accent4>
      <a:accent5>
        <a:srgbClr val="FFAAAA"/>
      </a:accent5>
      <a:accent6>
        <a:srgbClr val="AEAEAE"/>
      </a:accent6>
      <a:hlink>
        <a:srgbClr val="777777"/>
      </a:hlink>
      <a:folHlink>
        <a:srgbClr val="29292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effectLst/>
      </a:spPr>
      <a:bodyPr rtlCol="0" anchor="ctr"/>
      <a:lstStyle>
        <a:defPPr algn="ctr">
          <a:defRPr sz="12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liver Wyman">
      <a:dk1>
        <a:srgbClr val="000000"/>
      </a:dk1>
      <a:lt1>
        <a:srgbClr val="FFFFFF"/>
      </a:lt1>
      <a:dk2>
        <a:srgbClr val="002C77"/>
      </a:dk2>
      <a:lt2>
        <a:srgbClr val="FFFFFF"/>
      </a:lt2>
      <a:accent1>
        <a:srgbClr val="008AB3"/>
      </a:accent1>
      <a:accent2>
        <a:srgbClr val="9DE0ED"/>
      </a:accent2>
      <a:accent3>
        <a:srgbClr val="606060"/>
      </a:accent3>
      <a:accent4>
        <a:srgbClr val="BFBFBF"/>
      </a:accent4>
      <a:accent5>
        <a:srgbClr val="E29815"/>
      </a:accent5>
      <a:accent6>
        <a:srgbClr val="FFCF89"/>
      </a:accent6>
      <a:hlink>
        <a:srgbClr val="5B5B5B"/>
      </a:hlink>
      <a:folHlink>
        <a:srgbClr val="BFBFBF"/>
      </a:folHlink>
    </a:clrScheme>
    <a:fontScheme name="Oliver Wy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vSan_Template_US 13">
    <a:dk1>
      <a:srgbClr val="000000"/>
    </a:dk1>
    <a:lt1>
      <a:srgbClr val="FFFFFF"/>
    </a:lt1>
    <a:dk2>
      <a:srgbClr val="000000"/>
    </a:dk2>
    <a:lt2>
      <a:srgbClr val="808080"/>
    </a:lt2>
    <a:accent1>
      <a:srgbClr val="FF0000"/>
    </a:accent1>
    <a:accent2>
      <a:srgbClr val="C0C0C0"/>
    </a:accent2>
    <a:accent3>
      <a:srgbClr val="FFFFFF"/>
    </a:accent3>
    <a:accent4>
      <a:srgbClr val="000000"/>
    </a:accent4>
    <a:accent5>
      <a:srgbClr val="FFAAAA"/>
    </a:accent5>
    <a:accent6>
      <a:srgbClr val="AEAEAE"/>
    </a:accent6>
    <a:hlink>
      <a:srgbClr val="777777"/>
    </a:hlink>
    <a:folHlink>
      <a:srgbClr val="292929"/>
    </a:folHlink>
  </a:clrScheme>
  <a:fontScheme name="Custom 3">
    <a:majorFont>
      <a:latin typeface="Arial Bold"/>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UI/customUI14.xml><?xml version="1.0" encoding="utf-8"?>
<mso:customUI xmlns:mso="http://schemas.microsoft.com/office/2009/07/customui">
  <mso:ribbon>
    <mso:contextualTabs>
      <mso:tabSet idMso="TabSetTableTools">
        <mso:tab idQ="mso:TabTableToolsDesign">
          <mso:group idQ="mso:GroupTableStylesPowerPoint" visible="false"/>
          <mso:group id="OWTable" label="Table" autoScale="true">
            <mso:gallery idQ="mso:ShadingColorPicker" showInRibbon="false" visible="true"/>
            <mso:control idQ="mso:TableBordersMenu" visible="true"/>
          </mso:group>
        </mso:tab>
      </mso:tabSet>
    </mso:contextualTabs>
  </mso:ribbon>
</mso:customUI>
</file>

<file path=docProps/app.xml><?xml version="1.0" encoding="utf-8"?>
<Properties xmlns="http://schemas.openxmlformats.org/officeDocument/2006/extended-properties" xmlns:vt="http://schemas.openxmlformats.org/officeDocument/2006/docPropsVTypes">
  <Template>blank</Template>
  <TotalTime>32236</TotalTime>
  <Words>27036</Words>
  <Application>Microsoft Office PowerPoint</Application>
  <PresentationFormat>Custom</PresentationFormat>
  <Paragraphs>7208</Paragraphs>
  <Slides>156</Slides>
  <Notes>49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156</vt:i4>
      </vt:variant>
    </vt:vector>
  </HeadingPairs>
  <TitlesOfParts>
    <vt:vector size="159" baseType="lpstr">
      <vt:lpstr>1_Body Slide</vt:lpstr>
      <vt:lpstr>think-cell Slide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Oliver Wyman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Wanxin</dc:creator>
  <cp:keywords>Template version: 2015/07/23;Update Pack: 2015/09/15</cp:keywords>
  <cp:lastModifiedBy>Zhang, Zhiyi</cp:lastModifiedBy>
  <cp:revision>1478</cp:revision>
  <cp:lastPrinted>2016-04-01T20:38:17Z</cp:lastPrinted>
  <dcterms:created xsi:type="dcterms:W3CDTF">2016-03-28T17:49:32Z</dcterms:created>
  <dcterms:modified xsi:type="dcterms:W3CDTF">2016-08-16T21:48:49Z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2015/07/23</vt:lpwstr>
  </property>
  <property fmtid="{D5CDD505-2E9C-101B-9397-08002B2CF9AE}" pid="3" name="DocumentMSOLanguageID">
    <vt:lpwstr>msoLanguageIDEnglishUK</vt:lpwstr>
  </property>
  <property fmtid="{D5CDD505-2E9C-101B-9397-08002B2CF9AE}" pid="4" name="LogoName">
    <vt:lpwstr>Oliver Wyman</vt:lpwstr>
  </property>
</Properties>
</file>